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61" r:id="rId4"/>
    <p:sldId id="290" r:id="rId5"/>
    <p:sldId id="273" r:id="rId6"/>
    <p:sldId id="275" r:id="rId7"/>
    <p:sldId id="291" r:id="rId8"/>
    <p:sldId id="292" r:id="rId9"/>
    <p:sldId id="293" r:id="rId10"/>
    <p:sldId id="279" r:id="rId11"/>
    <p:sldId id="287" r:id="rId12"/>
    <p:sldId id="282" r:id="rId13"/>
    <p:sldId id="283" r:id="rId14"/>
    <p:sldId id="267" r:id="rId15"/>
    <p:sldId id="265" r:id="rId16"/>
    <p:sldId id="285" r:id="rId17"/>
    <p:sldId id="268" r:id="rId18"/>
    <p:sldId id="286" r:id="rId19"/>
  </p:sldIdLst>
  <p:sldSz cx="18288000" cy="10287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Glacial Indifference" panose="020B0604020202020204" charset="0"/>
      <p:regular r:id="rId25"/>
    </p:embeddedFont>
    <p:embeddedFont>
      <p:font typeface="Glacial Indifference Bold" panose="020B0604020202020204" charset="0"/>
      <p:regular r:id="rId26"/>
    </p:embeddedFont>
    <p:embeddedFont>
      <p:font typeface="Glacial Indifference Bold Italics" panose="020B0604020202020204" charset="0"/>
      <p:regular r:id="rId27"/>
    </p:embeddedFont>
    <p:embeddedFont>
      <p:font typeface="Glacial Indifference Italics" panose="020B0604020202020204" charset="0"/>
      <p:regular r:id="rId28"/>
    </p:embeddedFont>
    <p:embeddedFont>
      <p:font typeface="Open Sans" panose="020B0604020202020204" charset="0"/>
      <p:regular r:id="rId29"/>
    </p:embeddedFont>
    <p:embeddedFont>
      <p:font typeface="Open Sans Bold" panose="020B0604020202020204" charset="0"/>
      <p:regular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F3F4"/>
    <a:srgbClr val="FFF6B1"/>
    <a:srgbClr val="FF33CC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505E3EF-67EA-436B-97B2-0124C06EBD24}" styleName="Style moyen 4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89664" autoAdjust="0"/>
  </p:normalViewPr>
  <p:slideViewPr>
    <p:cSldViewPr>
      <p:cViewPr varScale="1">
        <p:scale>
          <a:sx n="50" d="100"/>
          <a:sy n="50" d="100"/>
        </p:scale>
        <p:origin x="874" y="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B3B618-CEBD-4940-BAAD-FA6765D8A472}" type="datetimeFigureOut">
              <a:rPr lang="fr-FR" smtClean="0"/>
              <a:t>07/02/2025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7F9909-1575-441C-93C3-72F5201A1A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0074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7F9909-1575-441C-93C3-72F5201A1AEE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39448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7F9909-1575-441C-93C3-72F5201A1AEE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76244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7F9909-1575-441C-93C3-72F5201A1AEE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37240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7F9909-1575-441C-93C3-72F5201A1AEE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25125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7F9909-1575-441C-93C3-72F5201A1AEE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16833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7F9909-1575-441C-93C3-72F5201A1AEE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86400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7F9909-1575-441C-93C3-72F5201A1AEE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5269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7F9909-1575-441C-93C3-72F5201A1AEE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19134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7F9909-1575-441C-93C3-72F5201A1AEE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5814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7F9909-1575-441C-93C3-72F5201A1AEE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53896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7F9909-1575-441C-93C3-72F5201A1AEE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8701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7F9909-1575-441C-93C3-72F5201A1AEE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1310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7F9909-1575-441C-93C3-72F5201A1AEE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79232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7F9909-1575-441C-93C3-72F5201A1AEE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15407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7F9909-1575-441C-93C3-72F5201A1AEE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69621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7F9909-1575-441C-93C3-72F5201A1AEE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75697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7F9909-1575-441C-93C3-72F5201A1AEE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1867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png"/><Relationship Id="rId7" Type="http://schemas.openxmlformats.org/officeDocument/2006/relationships/image" Target="../media/image4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10" Type="http://schemas.openxmlformats.org/officeDocument/2006/relationships/image" Target="../media/image2.png"/><Relationship Id="rId4" Type="http://schemas.openxmlformats.org/officeDocument/2006/relationships/image" Target="../media/image6.svg"/><Relationship Id="rId9" Type="http://schemas.openxmlformats.org/officeDocument/2006/relationships/image" Target="../media/image8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0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Relationship Id="rId9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2.pn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hyperlink" Target="https://formationdespersonnels.univ-lorraine.fr/evolution-personnelle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20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0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2.png"/><Relationship Id="rId4" Type="http://schemas.openxmlformats.org/officeDocument/2006/relationships/image" Target="../media/image10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0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hyperlink" Target="https://www.moncompteformation.gouv.fr/espace-prive/html/#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moncompteformation.gouv.fr/espace-public/transfert-des-droits-publics-et-prives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26658" y="1995523"/>
            <a:ext cx="17234684" cy="7262777"/>
          </a:xfrm>
          <a:custGeom>
            <a:avLst/>
            <a:gdLst/>
            <a:ahLst/>
            <a:cxnLst/>
            <a:rect l="l" t="t" r="r" b="b"/>
            <a:pathLst>
              <a:path w="17234684" h="7262777">
                <a:moveTo>
                  <a:pt x="0" y="0"/>
                </a:moveTo>
                <a:lnTo>
                  <a:pt x="17234684" y="0"/>
                </a:lnTo>
                <a:lnTo>
                  <a:pt x="17234684" y="7262777"/>
                </a:lnTo>
                <a:lnTo>
                  <a:pt x="0" y="726277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26658" y="196775"/>
            <a:ext cx="4019053" cy="1406668"/>
          </a:xfrm>
          <a:custGeom>
            <a:avLst/>
            <a:gdLst/>
            <a:ahLst/>
            <a:cxnLst/>
            <a:rect l="l" t="t" r="r" b="b"/>
            <a:pathLst>
              <a:path w="4019053" h="1406668">
                <a:moveTo>
                  <a:pt x="0" y="0"/>
                </a:moveTo>
                <a:lnTo>
                  <a:pt x="4019052" y="0"/>
                </a:lnTo>
                <a:lnTo>
                  <a:pt x="4019052" y="1406669"/>
                </a:lnTo>
                <a:lnTo>
                  <a:pt x="0" y="140666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3369129" y="3343594"/>
            <a:ext cx="11549742" cy="33371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47"/>
              </a:lnSpc>
            </a:pPr>
            <a:r>
              <a:rPr lang="en-US" sz="6600" dirty="0" err="1">
                <a:solidFill>
                  <a:srgbClr val="000000"/>
                </a:solidFill>
                <a:latin typeface="Open Sans Bold"/>
              </a:rPr>
              <a:t>Campagne</a:t>
            </a:r>
            <a:r>
              <a:rPr lang="en-US" sz="6600" dirty="0">
                <a:solidFill>
                  <a:srgbClr val="000000"/>
                </a:solidFill>
                <a:latin typeface="Open Sans Bold"/>
              </a:rPr>
              <a:t> de </a:t>
            </a:r>
            <a:r>
              <a:rPr lang="en-US" sz="6600" dirty="0" err="1">
                <a:solidFill>
                  <a:srgbClr val="000000"/>
                </a:solidFill>
                <a:latin typeface="Open Sans Bold"/>
              </a:rPr>
              <a:t>mobilisation</a:t>
            </a:r>
            <a:r>
              <a:rPr lang="en-US" sz="6600" dirty="0">
                <a:solidFill>
                  <a:srgbClr val="000000"/>
                </a:solidFill>
                <a:latin typeface="Open Sans Bold"/>
              </a:rPr>
              <a:t> du droit à la formation</a:t>
            </a:r>
          </a:p>
          <a:p>
            <a:pPr algn="ctr">
              <a:lnSpc>
                <a:spcPts val="9247"/>
              </a:lnSpc>
            </a:pPr>
            <a:r>
              <a:rPr lang="en-US" sz="2800" dirty="0">
                <a:solidFill>
                  <a:srgbClr val="000000"/>
                </a:solidFill>
                <a:latin typeface="Open Sans Bold"/>
              </a:rPr>
              <a:t>Du 04 au 28 </a:t>
            </a:r>
            <a:r>
              <a:rPr lang="en-US" sz="2800" dirty="0" err="1">
                <a:solidFill>
                  <a:srgbClr val="000000"/>
                </a:solidFill>
                <a:latin typeface="Open Sans Bold"/>
              </a:rPr>
              <a:t>février</a:t>
            </a:r>
            <a:r>
              <a:rPr lang="en-US" sz="2800" dirty="0">
                <a:solidFill>
                  <a:srgbClr val="000000"/>
                </a:solidFill>
                <a:latin typeface="Open Sans Bold"/>
              </a:rPr>
              <a:t> 2025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1049000" y="372157"/>
            <a:ext cx="6264378" cy="12894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5180"/>
              </a:lnSpc>
            </a:pPr>
            <a:r>
              <a:rPr lang="en-US" sz="3700" dirty="0" err="1">
                <a:solidFill>
                  <a:srgbClr val="FFDE00"/>
                </a:solidFill>
                <a:latin typeface="Open Sans Bold"/>
              </a:rPr>
              <a:t>Jeudi</a:t>
            </a:r>
            <a:r>
              <a:rPr lang="en-US" sz="3700" dirty="0">
                <a:solidFill>
                  <a:srgbClr val="FFDE00"/>
                </a:solidFill>
                <a:latin typeface="Open Sans Bold"/>
              </a:rPr>
              <a:t> 06 </a:t>
            </a:r>
            <a:r>
              <a:rPr lang="en-US" sz="3700" dirty="0" err="1">
                <a:solidFill>
                  <a:srgbClr val="FFDE00"/>
                </a:solidFill>
                <a:latin typeface="Open Sans Bold"/>
              </a:rPr>
              <a:t>février</a:t>
            </a:r>
            <a:r>
              <a:rPr lang="en-US" sz="3700" dirty="0">
                <a:solidFill>
                  <a:srgbClr val="FFDE00"/>
                </a:solidFill>
                <a:latin typeface="Open Sans Bold"/>
              </a:rPr>
              <a:t> 2025</a:t>
            </a:r>
          </a:p>
          <a:p>
            <a:pPr algn="r">
              <a:lnSpc>
                <a:spcPts val="5180"/>
              </a:lnSpc>
            </a:pPr>
            <a:r>
              <a:rPr lang="en-US" sz="3700" dirty="0">
                <a:solidFill>
                  <a:srgbClr val="FFDE00"/>
                </a:solidFill>
                <a:latin typeface="Open Sans Bold"/>
              </a:rPr>
              <a:t>Réunion </a:t>
            </a:r>
            <a:r>
              <a:rPr lang="en-US" sz="3700" dirty="0" err="1">
                <a:solidFill>
                  <a:srgbClr val="FFDE00"/>
                </a:solidFill>
                <a:latin typeface="Open Sans Bold"/>
              </a:rPr>
              <a:t>d’information</a:t>
            </a:r>
            <a:endParaRPr lang="en-US" sz="2900" dirty="0">
              <a:solidFill>
                <a:srgbClr val="FFDE00"/>
              </a:solidFill>
              <a:latin typeface="Open Sans Bold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DEB0C1B-AEBF-4423-BA9C-82A6FCDE64B4}"/>
              </a:ext>
            </a:extLst>
          </p:cNvPr>
          <p:cNvSpPr txBox="1"/>
          <p:nvPr/>
        </p:nvSpPr>
        <p:spPr>
          <a:xfrm>
            <a:off x="5638800" y="8154664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Pôle Formation Continue des Personnels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800100" y="1217492"/>
            <a:ext cx="0" cy="7847397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 rot="-842120">
            <a:off x="8738910" y="8535740"/>
            <a:ext cx="2974510" cy="2974510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E00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rot="262007">
            <a:off x="15636288" y="8370176"/>
            <a:ext cx="1572398" cy="1389428"/>
          </a:xfrm>
          <a:custGeom>
            <a:avLst/>
            <a:gdLst/>
            <a:ahLst/>
            <a:cxnLst/>
            <a:rect l="l" t="t" r="r" b="b"/>
            <a:pathLst>
              <a:path w="1572398" h="1389428">
                <a:moveTo>
                  <a:pt x="0" y="0"/>
                </a:moveTo>
                <a:lnTo>
                  <a:pt x="1572398" y="0"/>
                </a:lnTo>
                <a:lnTo>
                  <a:pt x="1572398" y="1389428"/>
                </a:lnTo>
                <a:lnTo>
                  <a:pt x="0" y="138942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095603" y="3173284"/>
            <a:ext cx="12725839" cy="5504122"/>
          </a:xfrm>
          <a:custGeom>
            <a:avLst/>
            <a:gdLst/>
            <a:ahLst/>
            <a:cxnLst/>
            <a:rect l="l" t="t" r="r" b="b"/>
            <a:pathLst>
              <a:path w="12725839" h="5504122">
                <a:moveTo>
                  <a:pt x="0" y="0"/>
                </a:moveTo>
                <a:lnTo>
                  <a:pt x="12725839" y="0"/>
                </a:lnTo>
                <a:lnTo>
                  <a:pt x="12725839" y="5504121"/>
                </a:lnTo>
                <a:lnTo>
                  <a:pt x="0" y="550412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3253"/>
            </a:stretch>
          </a:blipFill>
        </p:spPr>
      </p:sp>
      <p:sp>
        <p:nvSpPr>
          <p:cNvPr id="8" name="Freeform 8"/>
          <p:cNvSpPr/>
          <p:nvPr/>
        </p:nvSpPr>
        <p:spPr>
          <a:xfrm rot="-717723">
            <a:off x="2392161" y="2879104"/>
            <a:ext cx="1361213" cy="1202818"/>
          </a:xfrm>
          <a:custGeom>
            <a:avLst/>
            <a:gdLst/>
            <a:ahLst/>
            <a:cxnLst/>
            <a:rect l="l" t="t" r="r" b="b"/>
            <a:pathLst>
              <a:path w="1361213" h="1202818">
                <a:moveTo>
                  <a:pt x="0" y="0"/>
                </a:moveTo>
                <a:lnTo>
                  <a:pt x="1361214" y="0"/>
                </a:lnTo>
                <a:lnTo>
                  <a:pt x="1361214" y="1202818"/>
                </a:lnTo>
                <a:lnTo>
                  <a:pt x="0" y="120281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650352">
            <a:off x="13509223" y="2851872"/>
            <a:ext cx="1169820" cy="1033695"/>
          </a:xfrm>
          <a:custGeom>
            <a:avLst/>
            <a:gdLst/>
            <a:ahLst/>
            <a:cxnLst/>
            <a:rect l="l" t="t" r="r" b="b"/>
            <a:pathLst>
              <a:path w="1169820" h="1033695">
                <a:moveTo>
                  <a:pt x="0" y="0"/>
                </a:moveTo>
                <a:lnTo>
                  <a:pt x="1169820" y="0"/>
                </a:lnTo>
                <a:lnTo>
                  <a:pt x="1169820" y="1033695"/>
                </a:lnTo>
                <a:lnTo>
                  <a:pt x="0" y="103369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351955" y="280656"/>
            <a:ext cx="4021464" cy="1407512"/>
          </a:xfrm>
          <a:custGeom>
            <a:avLst/>
            <a:gdLst/>
            <a:ahLst/>
            <a:cxnLst/>
            <a:rect l="l" t="t" r="r" b="b"/>
            <a:pathLst>
              <a:path w="4021464" h="1407512">
                <a:moveTo>
                  <a:pt x="0" y="0"/>
                </a:moveTo>
                <a:lnTo>
                  <a:pt x="4021464" y="0"/>
                </a:lnTo>
                <a:lnTo>
                  <a:pt x="4021464" y="1407512"/>
                </a:lnTo>
                <a:lnTo>
                  <a:pt x="0" y="1407512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2080363" y="2028184"/>
            <a:ext cx="11502644" cy="6731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23"/>
              </a:lnSpc>
            </a:pPr>
            <a:r>
              <a:rPr lang="en-US" sz="3873" dirty="0">
                <a:solidFill>
                  <a:srgbClr val="000000"/>
                </a:solidFill>
                <a:latin typeface="Glacial Indifference"/>
              </a:rPr>
              <a:t>Focus sur le </a:t>
            </a:r>
            <a:r>
              <a:rPr lang="en-US" sz="3873" dirty="0" err="1">
                <a:solidFill>
                  <a:srgbClr val="000000"/>
                </a:solidFill>
                <a:latin typeface="Glacial Indifference"/>
              </a:rPr>
              <a:t>Compte</a:t>
            </a:r>
            <a:r>
              <a:rPr lang="en-US" sz="3873" dirty="0">
                <a:solidFill>
                  <a:srgbClr val="000000"/>
                </a:solidFill>
                <a:latin typeface="Glacial Indifference"/>
              </a:rPr>
              <a:t> Personnel de Formation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800100" y="1217492"/>
            <a:ext cx="0" cy="7847397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TextBox 3"/>
          <p:cNvSpPr txBox="1"/>
          <p:nvPr/>
        </p:nvSpPr>
        <p:spPr>
          <a:xfrm>
            <a:off x="800100" y="348271"/>
            <a:ext cx="4325560" cy="6804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46"/>
              </a:lnSpc>
            </a:pPr>
            <a:r>
              <a:rPr lang="en-US" sz="3961">
                <a:solidFill>
                  <a:srgbClr val="000000"/>
                </a:solidFill>
                <a:latin typeface="Glacial Indifference"/>
              </a:rPr>
              <a:t>Ressources</a:t>
            </a:r>
          </a:p>
        </p:txBody>
      </p:sp>
      <p:sp>
        <p:nvSpPr>
          <p:cNvPr id="4" name="Freeform 4"/>
          <p:cNvSpPr/>
          <p:nvPr/>
        </p:nvSpPr>
        <p:spPr>
          <a:xfrm>
            <a:off x="8683162" y="1217492"/>
            <a:ext cx="3840644" cy="3840644"/>
          </a:xfrm>
          <a:custGeom>
            <a:avLst/>
            <a:gdLst/>
            <a:ahLst/>
            <a:cxnLst/>
            <a:rect l="l" t="t" r="r" b="b"/>
            <a:pathLst>
              <a:path w="3840644" h="3840644">
                <a:moveTo>
                  <a:pt x="0" y="0"/>
                </a:moveTo>
                <a:lnTo>
                  <a:pt x="3840644" y="0"/>
                </a:lnTo>
                <a:lnTo>
                  <a:pt x="3840644" y="3840644"/>
                </a:lnTo>
                <a:lnTo>
                  <a:pt x="0" y="384064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8999"/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9053281" y="1502804"/>
            <a:ext cx="3100405" cy="3204179"/>
            <a:chOff x="0" y="0"/>
            <a:chExt cx="6362700" cy="6575666"/>
          </a:xfrm>
        </p:grpSpPr>
        <p:sp>
          <p:nvSpPr>
            <p:cNvPr id="6" name="Freeform 6"/>
            <p:cNvSpPr/>
            <p:nvPr/>
          </p:nvSpPr>
          <p:spPr>
            <a:xfrm>
              <a:off x="6350" y="6350"/>
              <a:ext cx="6350013" cy="6562979"/>
            </a:xfrm>
            <a:custGeom>
              <a:avLst/>
              <a:gdLst/>
              <a:ahLst/>
              <a:cxnLst/>
              <a:rect l="l" t="t" r="r" b="b"/>
              <a:pathLst>
                <a:path w="6350013" h="6562979">
                  <a:moveTo>
                    <a:pt x="6350000" y="5480583"/>
                  </a:moveTo>
                  <a:cubicBezTo>
                    <a:pt x="6350000" y="6078372"/>
                    <a:pt x="5865419" y="6562979"/>
                    <a:pt x="5267617" y="6562979"/>
                  </a:cubicBezTo>
                  <a:lnTo>
                    <a:pt x="1082383" y="6562979"/>
                  </a:lnTo>
                  <a:cubicBezTo>
                    <a:pt x="484594" y="6562979"/>
                    <a:pt x="0" y="6078385"/>
                    <a:pt x="0" y="5480583"/>
                  </a:cubicBezTo>
                  <a:lnTo>
                    <a:pt x="0" y="1082383"/>
                  </a:lnTo>
                  <a:cubicBezTo>
                    <a:pt x="0" y="484594"/>
                    <a:pt x="484581" y="0"/>
                    <a:pt x="1082383" y="0"/>
                  </a:cubicBezTo>
                  <a:lnTo>
                    <a:pt x="5267630" y="0"/>
                  </a:lnTo>
                  <a:cubicBezTo>
                    <a:pt x="5865419" y="0"/>
                    <a:pt x="6350013" y="484594"/>
                    <a:pt x="6350013" y="1082383"/>
                  </a:cubicBezTo>
                  <a:lnTo>
                    <a:pt x="6350013" y="5480583"/>
                  </a:lnTo>
                  <a:close/>
                </a:path>
              </a:pathLst>
            </a:custGeom>
            <a:solidFill>
              <a:srgbClr val="FFDE00"/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id="7" name="Freeform 7"/>
          <p:cNvSpPr/>
          <p:nvPr/>
        </p:nvSpPr>
        <p:spPr>
          <a:xfrm>
            <a:off x="11911036" y="3137814"/>
            <a:ext cx="4497541" cy="4497541"/>
          </a:xfrm>
          <a:custGeom>
            <a:avLst/>
            <a:gdLst/>
            <a:ahLst/>
            <a:cxnLst/>
            <a:rect l="l" t="t" r="r" b="b"/>
            <a:pathLst>
              <a:path w="4497541" h="4497541">
                <a:moveTo>
                  <a:pt x="0" y="0"/>
                </a:moveTo>
                <a:lnTo>
                  <a:pt x="4497541" y="0"/>
                </a:lnTo>
                <a:lnTo>
                  <a:pt x="4497541" y="4497541"/>
                </a:lnTo>
                <a:lnTo>
                  <a:pt x="0" y="449754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8999"/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14936652" y="7561696"/>
            <a:ext cx="3630693" cy="3752216"/>
            <a:chOff x="0" y="0"/>
            <a:chExt cx="6362700" cy="6575666"/>
          </a:xfrm>
        </p:grpSpPr>
        <p:sp>
          <p:nvSpPr>
            <p:cNvPr id="9" name="Freeform 9"/>
            <p:cNvSpPr/>
            <p:nvPr/>
          </p:nvSpPr>
          <p:spPr>
            <a:xfrm>
              <a:off x="6350" y="6350"/>
              <a:ext cx="6350013" cy="6562979"/>
            </a:xfrm>
            <a:custGeom>
              <a:avLst/>
              <a:gdLst/>
              <a:ahLst/>
              <a:cxnLst/>
              <a:rect l="l" t="t" r="r" b="b"/>
              <a:pathLst>
                <a:path w="6350013" h="6562979">
                  <a:moveTo>
                    <a:pt x="6350000" y="5480583"/>
                  </a:moveTo>
                  <a:cubicBezTo>
                    <a:pt x="6350000" y="6078372"/>
                    <a:pt x="5865419" y="6562979"/>
                    <a:pt x="5267617" y="6562979"/>
                  </a:cubicBezTo>
                  <a:lnTo>
                    <a:pt x="1082383" y="6562979"/>
                  </a:lnTo>
                  <a:cubicBezTo>
                    <a:pt x="484594" y="6562979"/>
                    <a:pt x="0" y="6078385"/>
                    <a:pt x="0" y="5480583"/>
                  </a:cubicBezTo>
                  <a:lnTo>
                    <a:pt x="0" y="1082383"/>
                  </a:lnTo>
                  <a:cubicBezTo>
                    <a:pt x="0" y="484594"/>
                    <a:pt x="484581" y="0"/>
                    <a:pt x="1082383" y="0"/>
                  </a:cubicBezTo>
                  <a:lnTo>
                    <a:pt x="5267630" y="0"/>
                  </a:lnTo>
                  <a:cubicBezTo>
                    <a:pt x="5865419" y="0"/>
                    <a:pt x="6350013" y="484594"/>
                    <a:pt x="6350013" y="1082383"/>
                  </a:cubicBezTo>
                  <a:lnTo>
                    <a:pt x="6350013" y="5480583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id="10" name="Freeform 10"/>
          <p:cNvSpPr/>
          <p:nvPr/>
        </p:nvSpPr>
        <p:spPr>
          <a:xfrm>
            <a:off x="10603484" y="7144568"/>
            <a:ext cx="3840644" cy="3840644"/>
          </a:xfrm>
          <a:custGeom>
            <a:avLst/>
            <a:gdLst/>
            <a:ahLst/>
            <a:cxnLst/>
            <a:rect l="l" t="t" r="r" b="b"/>
            <a:pathLst>
              <a:path w="3840644" h="3840644">
                <a:moveTo>
                  <a:pt x="0" y="0"/>
                </a:moveTo>
                <a:lnTo>
                  <a:pt x="3840643" y="0"/>
                </a:lnTo>
                <a:lnTo>
                  <a:pt x="3840643" y="3840644"/>
                </a:lnTo>
                <a:lnTo>
                  <a:pt x="0" y="384064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8999"/>
            </a:blip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 rot="-2850157">
            <a:off x="12374688" y="8005381"/>
            <a:ext cx="3100405" cy="3204179"/>
            <a:chOff x="0" y="0"/>
            <a:chExt cx="6362700" cy="6575666"/>
          </a:xfrm>
        </p:grpSpPr>
        <p:sp>
          <p:nvSpPr>
            <p:cNvPr id="12" name="Freeform 12"/>
            <p:cNvSpPr/>
            <p:nvPr/>
          </p:nvSpPr>
          <p:spPr>
            <a:xfrm>
              <a:off x="6350" y="6350"/>
              <a:ext cx="6350013" cy="6562979"/>
            </a:xfrm>
            <a:custGeom>
              <a:avLst/>
              <a:gdLst/>
              <a:ahLst/>
              <a:cxnLst/>
              <a:rect l="l" t="t" r="r" b="b"/>
              <a:pathLst>
                <a:path w="6350013" h="6562979">
                  <a:moveTo>
                    <a:pt x="6350000" y="5480583"/>
                  </a:moveTo>
                  <a:cubicBezTo>
                    <a:pt x="6350000" y="6078372"/>
                    <a:pt x="5865419" y="6562979"/>
                    <a:pt x="5267617" y="6562979"/>
                  </a:cubicBezTo>
                  <a:lnTo>
                    <a:pt x="1082383" y="6562979"/>
                  </a:lnTo>
                  <a:cubicBezTo>
                    <a:pt x="484594" y="6562979"/>
                    <a:pt x="0" y="6078385"/>
                    <a:pt x="0" y="5480583"/>
                  </a:cubicBezTo>
                  <a:lnTo>
                    <a:pt x="0" y="1082383"/>
                  </a:lnTo>
                  <a:cubicBezTo>
                    <a:pt x="0" y="484594"/>
                    <a:pt x="484581" y="0"/>
                    <a:pt x="1082383" y="0"/>
                  </a:cubicBezTo>
                  <a:lnTo>
                    <a:pt x="5267630" y="0"/>
                  </a:lnTo>
                  <a:cubicBezTo>
                    <a:pt x="5865419" y="0"/>
                    <a:pt x="6350013" y="484594"/>
                    <a:pt x="6350013" y="1082383"/>
                  </a:cubicBezTo>
                  <a:lnTo>
                    <a:pt x="6350013" y="5480583"/>
                  </a:lnTo>
                  <a:close/>
                </a:path>
              </a:pathLst>
            </a:custGeom>
            <a:solidFill>
              <a:srgbClr val="FFDE00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13" name="Group 13"/>
          <p:cNvGrpSpPr/>
          <p:nvPr/>
        </p:nvGrpSpPr>
        <p:grpSpPr>
          <a:xfrm rot="-842120">
            <a:off x="15620175" y="6176486"/>
            <a:ext cx="2411411" cy="2411411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E00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 rot="-842120">
            <a:off x="11912412" y="-581699"/>
            <a:ext cx="2031391" cy="2031391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E00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9" name="Freeform 19"/>
          <p:cNvSpPr/>
          <p:nvPr/>
        </p:nvSpPr>
        <p:spPr>
          <a:xfrm>
            <a:off x="423679" y="257715"/>
            <a:ext cx="4022801" cy="1407981"/>
          </a:xfrm>
          <a:custGeom>
            <a:avLst/>
            <a:gdLst/>
            <a:ahLst/>
            <a:cxnLst/>
            <a:rect l="l" t="t" r="r" b="b"/>
            <a:pathLst>
              <a:path w="4022801" h="1407981">
                <a:moveTo>
                  <a:pt x="0" y="0"/>
                </a:moveTo>
                <a:lnTo>
                  <a:pt x="4022802" y="0"/>
                </a:lnTo>
                <a:lnTo>
                  <a:pt x="4022802" y="1407981"/>
                </a:lnTo>
                <a:lnTo>
                  <a:pt x="0" y="140798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910100" y="2957094"/>
            <a:ext cx="1184571" cy="844569"/>
          </a:xfrm>
          <a:custGeom>
            <a:avLst/>
            <a:gdLst/>
            <a:ahLst/>
            <a:cxnLst/>
            <a:rect l="l" t="t" r="r" b="b"/>
            <a:pathLst>
              <a:path w="1184571" h="844569">
                <a:moveTo>
                  <a:pt x="0" y="0"/>
                </a:moveTo>
                <a:lnTo>
                  <a:pt x="1184571" y="0"/>
                </a:lnTo>
                <a:lnTo>
                  <a:pt x="1184571" y="844569"/>
                </a:lnTo>
                <a:lnTo>
                  <a:pt x="0" y="84456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1" name="TextBox 21"/>
          <p:cNvSpPr txBox="1"/>
          <p:nvPr/>
        </p:nvSpPr>
        <p:spPr>
          <a:xfrm>
            <a:off x="1763532" y="1541871"/>
            <a:ext cx="11396636" cy="1062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643"/>
              </a:lnSpc>
            </a:pPr>
            <a:r>
              <a:rPr lang="en-US" sz="6173" dirty="0" err="1">
                <a:solidFill>
                  <a:srgbClr val="000000"/>
                </a:solidFill>
                <a:latin typeface="Glacial Indifference Bold"/>
              </a:rPr>
              <a:t>Amélioration</a:t>
            </a:r>
            <a:r>
              <a:rPr lang="en-US" sz="6173" dirty="0">
                <a:solidFill>
                  <a:srgbClr val="000000"/>
                </a:solidFill>
                <a:latin typeface="Glacial Indifference Bold"/>
              </a:rPr>
              <a:t> de la </a:t>
            </a:r>
            <a:r>
              <a:rPr lang="en-US" sz="6173">
                <a:solidFill>
                  <a:srgbClr val="000000"/>
                </a:solidFill>
                <a:latin typeface="Glacial Indifference Bold"/>
              </a:rPr>
              <a:t>tarification</a:t>
            </a:r>
            <a:endParaRPr lang="en-US" sz="6173" dirty="0">
              <a:solidFill>
                <a:srgbClr val="000000"/>
              </a:solidFill>
              <a:latin typeface="Glacial Indifference Bold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2185619" y="2880894"/>
            <a:ext cx="15828228" cy="13085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333"/>
              </a:lnSpc>
            </a:pPr>
            <a:r>
              <a:rPr lang="fr-FR" sz="3600" b="1" dirty="0"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Politique tarifaire de la Formation Tout au Long de la Vie (FLTV) 2024-2025</a:t>
            </a:r>
            <a:endParaRPr lang="en-US" sz="3600" b="1" dirty="0">
              <a:solidFill>
                <a:srgbClr val="000000"/>
              </a:solidFill>
              <a:latin typeface="Open Sans Bold" panose="020B0604020202020204" charset="0"/>
              <a:ea typeface="Open Sans Bold" panose="020B0604020202020204" charset="0"/>
              <a:cs typeface="Open Sans Bold" panose="020B0604020202020204" charset="0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1407280" y="3801662"/>
            <a:ext cx="16606570" cy="52322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br>
              <a:rPr lang="fr-FR" sz="1600" dirty="0"/>
            </a:br>
            <a:endParaRPr lang="fr-FR" sz="1600" dirty="0"/>
          </a:p>
          <a:p>
            <a:br>
              <a:rPr lang="fr-FR" sz="2800" dirty="0"/>
            </a:br>
            <a:r>
              <a:rPr lang="fr-FR" sz="2800" dirty="0"/>
              <a:t>Pour favoriser l’accès des personnels de l’Université de Lorraine aux formations qui sont réalisées au sein de l’établissement dans le cadre d’un projet personnel d’évolution professionnelle, le </a:t>
            </a:r>
            <a:r>
              <a:rPr lang="fr-FR" sz="2800" b="1" dirty="0"/>
              <a:t>Conseil d’Administration du 12 mars 2024</a:t>
            </a:r>
            <a:r>
              <a:rPr lang="fr-FR" sz="2800" dirty="0"/>
              <a:t> a validé une réduction tarifaire de </a:t>
            </a:r>
            <a:r>
              <a:rPr lang="fr-FR" sz="2800" b="1" i="1" dirty="0"/>
              <a:t>30%,</a:t>
            </a:r>
            <a:r>
              <a:rPr lang="fr-FR" sz="2800" dirty="0"/>
              <a:t> pour ces personnels.</a:t>
            </a:r>
          </a:p>
          <a:p>
            <a:endParaRPr lang="fr-FR" sz="2800" dirty="0"/>
          </a:p>
          <a:p>
            <a:r>
              <a:rPr lang="fr-FR" sz="2800" dirty="0"/>
              <a:t>En effet la politique tarifaire FLTV fixe un cadre aux tarifs appliqués au sein de l’Université de Lorraine en matière de formation professionnelle /continue. </a:t>
            </a:r>
          </a:p>
          <a:p>
            <a:endParaRPr lang="fr-FR" sz="2800" dirty="0"/>
          </a:p>
          <a:p>
            <a:r>
              <a:rPr lang="fr-FR" sz="2800" dirty="0"/>
              <a:t>Ce cadrage permet de définir des tarifs cohérents avec les coûts de formation, tout en laissant des marges d’adaptation aux composantes de formation et aux </a:t>
            </a:r>
            <a:r>
              <a:rPr lang="fr-FR" sz="2800" dirty="0" err="1"/>
              <a:t>collegiums</a:t>
            </a:r>
            <a:r>
              <a:rPr lang="fr-FR" sz="2800" dirty="0"/>
              <a:t>. </a:t>
            </a:r>
          </a:p>
          <a:p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3701010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81050" y="1219801"/>
            <a:ext cx="0" cy="7847397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TextBox 3"/>
          <p:cNvSpPr txBox="1"/>
          <p:nvPr/>
        </p:nvSpPr>
        <p:spPr>
          <a:xfrm>
            <a:off x="1509836" y="1439822"/>
            <a:ext cx="16437077" cy="2158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643"/>
              </a:lnSpc>
            </a:pPr>
            <a:r>
              <a:rPr lang="en-US" sz="6173">
                <a:solidFill>
                  <a:srgbClr val="000000"/>
                </a:solidFill>
                <a:latin typeface="Glacial Indifference Bold"/>
              </a:rPr>
              <a:t>Articulation CPF + Congé de formation professionnelle</a:t>
            </a:r>
          </a:p>
        </p:txBody>
      </p:sp>
      <p:sp>
        <p:nvSpPr>
          <p:cNvPr id="4" name="Freeform 4"/>
          <p:cNvSpPr/>
          <p:nvPr/>
        </p:nvSpPr>
        <p:spPr>
          <a:xfrm>
            <a:off x="276915" y="150489"/>
            <a:ext cx="4037595" cy="1413158"/>
          </a:xfrm>
          <a:custGeom>
            <a:avLst/>
            <a:gdLst/>
            <a:ahLst/>
            <a:cxnLst/>
            <a:rect l="l" t="t" r="r" b="b"/>
            <a:pathLst>
              <a:path w="4037595" h="1413158">
                <a:moveTo>
                  <a:pt x="0" y="0"/>
                </a:moveTo>
                <a:lnTo>
                  <a:pt x="4037595" y="0"/>
                </a:lnTo>
                <a:lnTo>
                  <a:pt x="4037595" y="1413158"/>
                </a:lnTo>
                <a:lnTo>
                  <a:pt x="0" y="141315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4406126" y="5590434"/>
            <a:ext cx="3780033" cy="3780033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E00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770530" y="3810225"/>
            <a:ext cx="15915688" cy="1075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47"/>
              </a:lnSpc>
            </a:pPr>
            <a:r>
              <a:rPr lang="en-US" sz="3661">
                <a:solidFill>
                  <a:srgbClr val="000000"/>
                </a:solidFill>
                <a:latin typeface="Glacial Indifference"/>
              </a:rPr>
              <a:t>Les jours de Compte Personnel de Formation mobilisés peuvent être insuffisants pour suivre la totalité de la formation demandée :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996638" y="6795212"/>
            <a:ext cx="2419930" cy="11000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64"/>
              </a:lnSpc>
            </a:pPr>
            <a:r>
              <a:rPr lang="en-US" sz="3189" dirty="0">
                <a:solidFill>
                  <a:srgbClr val="000000"/>
                </a:solidFill>
                <a:latin typeface="Open Sans"/>
              </a:rPr>
              <a:t>Sur temps personnel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7707341" y="5695171"/>
            <a:ext cx="3780033" cy="3780033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E00">
                <a:alpha val="53725"/>
              </a:srgbClr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8188331" y="6747302"/>
            <a:ext cx="3080087" cy="16440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5"/>
              </a:lnSpc>
            </a:pPr>
            <a:r>
              <a:rPr lang="en-US" sz="3146" dirty="0" err="1">
                <a:solidFill>
                  <a:srgbClr val="000000"/>
                </a:solidFill>
                <a:latin typeface="Open Sans"/>
              </a:rPr>
              <a:t>Ou</a:t>
            </a:r>
            <a:r>
              <a:rPr lang="en-US" sz="3146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3146" dirty="0" err="1">
                <a:solidFill>
                  <a:srgbClr val="000000"/>
                </a:solidFill>
                <a:latin typeface="Open Sans"/>
              </a:rPr>
              <a:t>Congé</a:t>
            </a:r>
            <a:r>
              <a:rPr lang="en-US" sz="3146" dirty="0">
                <a:solidFill>
                  <a:srgbClr val="000000"/>
                </a:solidFill>
                <a:latin typeface="Open Sans"/>
              </a:rPr>
              <a:t> de Formation </a:t>
            </a:r>
            <a:r>
              <a:rPr lang="en-US" sz="3146" dirty="0" err="1">
                <a:solidFill>
                  <a:srgbClr val="000000"/>
                </a:solidFill>
                <a:latin typeface="Open Sans"/>
              </a:rPr>
              <a:t>Professionnel</a:t>
            </a:r>
            <a:endParaRPr lang="en-US" sz="3146" dirty="0">
              <a:solidFill>
                <a:srgbClr val="000000"/>
              </a:solidFill>
              <a:latin typeface="Open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442792" y="9064890"/>
            <a:ext cx="816508" cy="386821"/>
          </a:xfrm>
          <a:custGeom>
            <a:avLst/>
            <a:gdLst/>
            <a:ahLst/>
            <a:cxnLst/>
            <a:rect l="l" t="t" r="r" b="b"/>
            <a:pathLst>
              <a:path w="816508" h="386821">
                <a:moveTo>
                  <a:pt x="0" y="0"/>
                </a:moveTo>
                <a:lnTo>
                  <a:pt x="816508" y="0"/>
                </a:lnTo>
                <a:lnTo>
                  <a:pt x="816508" y="386820"/>
                </a:lnTo>
                <a:lnTo>
                  <a:pt x="0" y="38682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800100" y="348271"/>
            <a:ext cx="2010131" cy="6804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46"/>
              </a:lnSpc>
            </a:pPr>
            <a:r>
              <a:rPr lang="en-US" sz="3961">
                <a:solidFill>
                  <a:srgbClr val="000000"/>
                </a:solidFill>
                <a:latin typeface="Glacial Indifference"/>
              </a:rPr>
              <a:t>2030</a:t>
            </a:r>
          </a:p>
        </p:txBody>
      </p:sp>
      <p:sp>
        <p:nvSpPr>
          <p:cNvPr id="4" name="AutoShape 4"/>
          <p:cNvSpPr/>
          <p:nvPr/>
        </p:nvSpPr>
        <p:spPr>
          <a:xfrm flipH="1">
            <a:off x="781050" y="2564366"/>
            <a:ext cx="19050" cy="6693934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Freeform 5"/>
          <p:cNvSpPr/>
          <p:nvPr/>
        </p:nvSpPr>
        <p:spPr>
          <a:xfrm>
            <a:off x="170736" y="152084"/>
            <a:ext cx="4037595" cy="1413158"/>
          </a:xfrm>
          <a:custGeom>
            <a:avLst/>
            <a:gdLst/>
            <a:ahLst/>
            <a:cxnLst/>
            <a:rect l="l" t="t" r="r" b="b"/>
            <a:pathLst>
              <a:path w="4037595" h="1413158">
                <a:moveTo>
                  <a:pt x="0" y="0"/>
                </a:moveTo>
                <a:lnTo>
                  <a:pt x="4037595" y="0"/>
                </a:lnTo>
                <a:lnTo>
                  <a:pt x="4037595" y="1413158"/>
                </a:lnTo>
                <a:lnTo>
                  <a:pt x="0" y="141315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914396" y="6871998"/>
            <a:ext cx="3510687" cy="1572766"/>
            <a:chOff x="0" y="0"/>
            <a:chExt cx="1975018" cy="88479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975018" cy="884796"/>
            </a:xfrm>
            <a:custGeom>
              <a:avLst/>
              <a:gdLst/>
              <a:ahLst/>
              <a:cxnLst/>
              <a:rect l="l" t="t" r="r" b="b"/>
              <a:pathLst>
                <a:path w="1975018" h="884796">
                  <a:moveTo>
                    <a:pt x="987509" y="0"/>
                  </a:moveTo>
                  <a:cubicBezTo>
                    <a:pt x="442123" y="0"/>
                    <a:pt x="0" y="198068"/>
                    <a:pt x="0" y="442398"/>
                  </a:cubicBezTo>
                  <a:cubicBezTo>
                    <a:pt x="0" y="686728"/>
                    <a:pt x="442123" y="884796"/>
                    <a:pt x="987509" y="884796"/>
                  </a:cubicBezTo>
                  <a:cubicBezTo>
                    <a:pt x="1532895" y="884796"/>
                    <a:pt x="1975018" y="686728"/>
                    <a:pt x="1975018" y="442398"/>
                  </a:cubicBezTo>
                  <a:cubicBezTo>
                    <a:pt x="1975018" y="198068"/>
                    <a:pt x="1532895" y="0"/>
                    <a:pt x="987509" y="0"/>
                  </a:cubicBezTo>
                  <a:close/>
                </a:path>
              </a:pathLst>
            </a:custGeom>
            <a:solidFill>
              <a:srgbClr val="FFDE00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185158" y="44850"/>
              <a:ext cx="1604702" cy="7569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950064" y="5200717"/>
            <a:ext cx="3478920" cy="1444790"/>
            <a:chOff x="0" y="0"/>
            <a:chExt cx="1957147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957147" cy="812800"/>
            </a:xfrm>
            <a:custGeom>
              <a:avLst/>
              <a:gdLst/>
              <a:ahLst/>
              <a:cxnLst/>
              <a:rect l="l" t="t" r="r" b="b"/>
              <a:pathLst>
                <a:path w="1957147" h="812800">
                  <a:moveTo>
                    <a:pt x="978574" y="0"/>
                  </a:moveTo>
                  <a:cubicBezTo>
                    <a:pt x="438122" y="0"/>
                    <a:pt x="0" y="181951"/>
                    <a:pt x="0" y="406400"/>
                  </a:cubicBezTo>
                  <a:cubicBezTo>
                    <a:pt x="0" y="630849"/>
                    <a:pt x="438122" y="812800"/>
                    <a:pt x="978574" y="812800"/>
                  </a:cubicBezTo>
                  <a:cubicBezTo>
                    <a:pt x="1519025" y="812800"/>
                    <a:pt x="1957147" y="630849"/>
                    <a:pt x="1957147" y="406400"/>
                  </a:cubicBezTo>
                  <a:cubicBezTo>
                    <a:pt x="1957147" y="181951"/>
                    <a:pt x="1519025" y="0"/>
                    <a:pt x="978574" y="0"/>
                  </a:cubicBezTo>
                  <a:close/>
                </a:path>
              </a:pathLst>
            </a:custGeom>
            <a:solidFill>
              <a:srgbClr val="FFDE00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183483" y="38100"/>
              <a:ext cx="1590182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968467" y="3540502"/>
            <a:ext cx="3456616" cy="1444790"/>
            <a:chOff x="0" y="0"/>
            <a:chExt cx="19446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944600" cy="812800"/>
            </a:xfrm>
            <a:custGeom>
              <a:avLst/>
              <a:gdLst/>
              <a:ahLst/>
              <a:cxnLst/>
              <a:rect l="l" t="t" r="r" b="b"/>
              <a:pathLst>
                <a:path w="1944600" h="812800">
                  <a:moveTo>
                    <a:pt x="972300" y="0"/>
                  </a:moveTo>
                  <a:cubicBezTo>
                    <a:pt x="435313" y="0"/>
                    <a:pt x="0" y="181951"/>
                    <a:pt x="0" y="406400"/>
                  </a:cubicBezTo>
                  <a:cubicBezTo>
                    <a:pt x="0" y="630849"/>
                    <a:pt x="435313" y="812800"/>
                    <a:pt x="972300" y="812800"/>
                  </a:cubicBezTo>
                  <a:cubicBezTo>
                    <a:pt x="1509286" y="812800"/>
                    <a:pt x="1944600" y="630849"/>
                    <a:pt x="1944600" y="406400"/>
                  </a:cubicBezTo>
                  <a:cubicBezTo>
                    <a:pt x="1944600" y="181951"/>
                    <a:pt x="1509286" y="0"/>
                    <a:pt x="972300" y="0"/>
                  </a:cubicBezTo>
                  <a:close/>
                </a:path>
              </a:pathLst>
            </a:custGeom>
            <a:solidFill>
              <a:srgbClr val="FFDE00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182306" y="38100"/>
              <a:ext cx="1579987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914396" y="8553031"/>
            <a:ext cx="3644996" cy="1444790"/>
            <a:chOff x="0" y="0"/>
            <a:chExt cx="2050577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050577" cy="812800"/>
            </a:xfrm>
            <a:custGeom>
              <a:avLst/>
              <a:gdLst/>
              <a:ahLst/>
              <a:cxnLst/>
              <a:rect l="l" t="t" r="r" b="b"/>
              <a:pathLst>
                <a:path w="2050577" h="812800">
                  <a:moveTo>
                    <a:pt x="1025289" y="0"/>
                  </a:moveTo>
                  <a:cubicBezTo>
                    <a:pt x="459037" y="0"/>
                    <a:pt x="0" y="181951"/>
                    <a:pt x="0" y="406400"/>
                  </a:cubicBezTo>
                  <a:cubicBezTo>
                    <a:pt x="0" y="630849"/>
                    <a:pt x="459037" y="812800"/>
                    <a:pt x="1025289" y="812800"/>
                  </a:cubicBezTo>
                  <a:cubicBezTo>
                    <a:pt x="1591540" y="812800"/>
                    <a:pt x="2050577" y="630849"/>
                    <a:pt x="2050577" y="406400"/>
                  </a:cubicBezTo>
                  <a:cubicBezTo>
                    <a:pt x="2050577" y="181951"/>
                    <a:pt x="1591540" y="0"/>
                    <a:pt x="1025289" y="0"/>
                  </a:cubicBezTo>
                  <a:close/>
                </a:path>
              </a:pathLst>
            </a:custGeom>
            <a:solidFill>
              <a:srgbClr val="FFDE00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192242" y="38100"/>
              <a:ext cx="1666094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4777511" y="3576552"/>
            <a:ext cx="12414823" cy="1408740"/>
            <a:chOff x="0" y="0"/>
            <a:chExt cx="3269748" cy="371026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269748" cy="371026"/>
            </a:xfrm>
            <a:custGeom>
              <a:avLst/>
              <a:gdLst/>
              <a:ahLst/>
              <a:cxnLst/>
              <a:rect l="l" t="t" r="r" b="b"/>
              <a:pathLst>
                <a:path w="3269748" h="371026">
                  <a:moveTo>
                    <a:pt x="31804" y="0"/>
                  </a:moveTo>
                  <a:lnTo>
                    <a:pt x="3237944" y="0"/>
                  </a:lnTo>
                  <a:cubicBezTo>
                    <a:pt x="3255509" y="0"/>
                    <a:pt x="3269748" y="14239"/>
                    <a:pt x="3269748" y="31804"/>
                  </a:cubicBezTo>
                  <a:lnTo>
                    <a:pt x="3269748" y="339223"/>
                  </a:lnTo>
                  <a:cubicBezTo>
                    <a:pt x="3269748" y="356787"/>
                    <a:pt x="3255509" y="371026"/>
                    <a:pt x="3237944" y="371026"/>
                  </a:cubicBezTo>
                  <a:lnTo>
                    <a:pt x="31804" y="371026"/>
                  </a:lnTo>
                  <a:cubicBezTo>
                    <a:pt x="14239" y="371026"/>
                    <a:pt x="0" y="356787"/>
                    <a:pt x="0" y="339223"/>
                  </a:cubicBezTo>
                  <a:lnTo>
                    <a:pt x="0" y="31804"/>
                  </a:lnTo>
                  <a:cubicBezTo>
                    <a:pt x="0" y="14239"/>
                    <a:pt x="14239" y="0"/>
                    <a:pt x="31804" y="0"/>
                  </a:cubicBezTo>
                  <a:close/>
                </a:path>
              </a:pathLst>
            </a:custGeom>
            <a:solidFill>
              <a:srgbClr val="FFF6B1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269748" cy="4091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4806087" y="5268442"/>
            <a:ext cx="12414823" cy="1408740"/>
            <a:chOff x="0" y="0"/>
            <a:chExt cx="3269748" cy="371026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3269748" cy="371026"/>
            </a:xfrm>
            <a:custGeom>
              <a:avLst/>
              <a:gdLst/>
              <a:ahLst/>
              <a:cxnLst/>
              <a:rect l="l" t="t" r="r" b="b"/>
              <a:pathLst>
                <a:path w="3269748" h="371026">
                  <a:moveTo>
                    <a:pt x="31804" y="0"/>
                  </a:moveTo>
                  <a:lnTo>
                    <a:pt x="3237944" y="0"/>
                  </a:lnTo>
                  <a:cubicBezTo>
                    <a:pt x="3255509" y="0"/>
                    <a:pt x="3269748" y="14239"/>
                    <a:pt x="3269748" y="31804"/>
                  </a:cubicBezTo>
                  <a:lnTo>
                    <a:pt x="3269748" y="339223"/>
                  </a:lnTo>
                  <a:cubicBezTo>
                    <a:pt x="3269748" y="356787"/>
                    <a:pt x="3255509" y="371026"/>
                    <a:pt x="3237944" y="371026"/>
                  </a:cubicBezTo>
                  <a:lnTo>
                    <a:pt x="31804" y="371026"/>
                  </a:lnTo>
                  <a:cubicBezTo>
                    <a:pt x="14239" y="371026"/>
                    <a:pt x="0" y="356787"/>
                    <a:pt x="0" y="339223"/>
                  </a:cubicBezTo>
                  <a:lnTo>
                    <a:pt x="0" y="31804"/>
                  </a:lnTo>
                  <a:cubicBezTo>
                    <a:pt x="0" y="14239"/>
                    <a:pt x="14239" y="0"/>
                    <a:pt x="31804" y="0"/>
                  </a:cubicBezTo>
                  <a:close/>
                </a:path>
              </a:pathLst>
            </a:custGeom>
            <a:solidFill>
              <a:srgbClr val="FFF6B1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3269748" cy="4091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4777512" y="6954011"/>
            <a:ext cx="12414823" cy="1408740"/>
            <a:chOff x="0" y="0"/>
            <a:chExt cx="3269748" cy="371026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3269748" cy="371026"/>
            </a:xfrm>
            <a:custGeom>
              <a:avLst/>
              <a:gdLst/>
              <a:ahLst/>
              <a:cxnLst/>
              <a:rect l="l" t="t" r="r" b="b"/>
              <a:pathLst>
                <a:path w="3269748" h="371026">
                  <a:moveTo>
                    <a:pt x="31804" y="0"/>
                  </a:moveTo>
                  <a:lnTo>
                    <a:pt x="3237944" y="0"/>
                  </a:lnTo>
                  <a:cubicBezTo>
                    <a:pt x="3255509" y="0"/>
                    <a:pt x="3269748" y="14239"/>
                    <a:pt x="3269748" y="31804"/>
                  </a:cubicBezTo>
                  <a:lnTo>
                    <a:pt x="3269748" y="339223"/>
                  </a:lnTo>
                  <a:cubicBezTo>
                    <a:pt x="3269748" y="356787"/>
                    <a:pt x="3255509" y="371026"/>
                    <a:pt x="3237944" y="371026"/>
                  </a:cubicBezTo>
                  <a:lnTo>
                    <a:pt x="31804" y="371026"/>
                  </a:lnTo>
                  <a:cubicBezTo>
                    <a:pt x="14239" y="371026"/>
                    <a:pt x="0" y="356787"/>
                    <a:pt x="0" y="339223"/>
                  </a:cubicBezTo>
                  <a:lnTo>
                    <a:pt x="0" y="31804"/>
                  </a:lnTo>
                  <a:cubicBezTo>
                    <a:pt x="0" y="14239"/>
                    <a:pt x="14239" y="0"/>
                    <a:pt x="31804" y="0"/>
                  </a:cubicBezTo>
                  <a:close/>
                </a:path>
              </a:pathLst>
            </a:custGeom>
            <a:solidFill>
              <a:srgbClr val="FFF6B1"/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0" y="-38100"/>
              <a:ext cx="3269748" cy="4091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4777512" y="8560715"/>
            <a:ext cx="12414823" cy="1408740"/>
            <a:chOff x="0" y="0"/>
            <a:chExt cx="3269748" cy="371026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3269748" cy="371026"/>
            </a:xfrm>
            <a:custGeom>
              <a:avLst/>
              <a:gdLst/>
              <a:ahLst/>
              <a:cxnLst/>
              <a:rect l="l" t="t" r="r" b="b"/>
              <a:pathLst>
                <a:path w="3269748" h="371026">
                  <a:moveTo>
                    <a:pt x="31804" y="0"/>
                  </a:moveTo>
                  <a:lnTo>
                    <a:pt x="3237944" y="0"/>
                  </a:lnTo>
                  <a:cubicBezTo>
                    <a:pt x="3255509" y="0"/>
                    <a:pt x="3269748" y="14239"/>
                    <a:pt x="3269748" y="31804"/>
                  </a:cubicBezTo>
                  <a:lnTo>
                    <a:pt x="3269748" y="339223"/>
                  </a:lnTo>
                  <a:cubicBezTo>
                    <a:pt x="3269748" y="356787"/>
                    <a:pt x="3255509" y="371026"/>
                    <a:pt x="3237944" y="371026"/>
                  </a:cubicBezTo>
                  <a:lnTo>
                    <a:pt x="31804" y="371026"/>
                  </a:lnTo>
                  <a:cubicBezTo>
                    <a:pt x="14239" y="371026"/>
                    <a:pt x="0" y="356787"/>
                    <a:pt x="0" y="339223"/>
                  </a:cubicBezTo>
                  <a:lnTo>
                    <a:pt x="0" y="31804"/>
                  </a:lnTo>
                  <a:cubicBezTo>
                    <a:pt x="0" y="14239"/>
                    <a:pt x="14239" y="0"/>
                    <a:pt x="31804" y="0"/>
                  </a:cubicBezTo>
                  <a:close/>
                </a:path>
              </a:pathLst>
            </a:custGeom>
            <a:solidFill>
              <a:srgbClr val="FFF6B1"/>
            </a:solidFill>
          </p:spPr>
        </p:sp>
        <p:sp>
          <p:nvSpPr>
            <p:cNvPr id="30" name="TextBox 30"/>
            <p:cNvSpPr txBox="1"/>
            <p:nvPr/>
          </p:nvSpPr>
          <p:spPr>
            <a:xfrm>
              <a:off x="0" y="-38100"/>
              <a:ext cx="3269748" cy="4091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2" name="TextBox 32"/>
          <p:cNvSpPr txBox="1"/>
          <p:nvPr/>
        </p:nvSpPr>
        <p:spPr>
          <a:xfrm>
            <a:off x="4309895" y="-380354"/>
            <a:ext cx="13822609" cy="21969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74638" lvl="1" defTabSz="715963">
              <a:lnSpc>
                <a:spcPct val="200000"/>
              </a:lnSpc>
            </a:pPr>
            <a:r>
              <a:rPr lang="en-US" sz="4092" b="1" dirty="0">
                <a:solidFill>
                  <a:srgbClr val="000000"/>
                </a:solidFill>
                <a:latin typeface="Glacial Indifference"/>
              </a:rPr>
              <a:t>2. Les </a:t>
            </a:r>
            <a:r>
              <a:rPr lang="en-US" sz="4092" b="1" dirty="0" err="1">
                <a:solidFill>
                  <a:srgbClr val="000000"/>
                </a:solidFill>
                <a:latin typeface="Glacial Indifference"/>
              </a:rPr>
              <a:t>dispositifs</a:t>
            </a:r>
            <a:r>
              <a:rPr lang="en-US" sz="4092" b="1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4092" b="1" dirty="0" err="1">
                <a:solidFill>
                  <a:srgbClr val="000000"/>
                </a:solidFill>
                <a:latin typeface="Glacial Indifference"/>
              </a:rPr>
              <a:t>éligibles</a:t>
            </a:r>
            <a:r>
              <a:rPr lang="en-US" sz="4092" b="1" dirty="0">
                <a:solidFill>
                  <a:srgbClr val="000000"/>
                </a:solidFill>
                <a:latin typeface="Glacial Indifference"/>
              </a:rPr>
              <a:t> : </a:t>
            </a:r>
          </a:p>
          <a:p>
            <a:pPr marL="1889125" lvl="1" indent="-571500">
              <a:buFont typeface="Wingdings" panose="05000000000000000000" pitchFamily="2" charset="2"/>
              <a:buChar char="Ø"/>
            </a:pPr>
            <a:r>
              <a:rPr lang="en-US" sz="4092" dirty="0">
                <a:solidFill>
                  <a:srgbClr val="000000"/>
                </a:solidFill>
                <a:latin typeface="Glacial Indifference"/>
              </a:rPr>
              <a:t>Le </a:t>
            </a:r>
            <a:r>
              <a:rPr lang="en-US" sz="4092" dirty="0" err="1">
                <a:solidFill>
                  <a:srgbClr val="000000"/>
                </a:solidFill>
                <a:latin typeface="Glacial Indifference"/>
              </a:rPr>
              <a:t>Congé</a:t>
            </a:r>
            <a:r>
              <a:rPr lang="en-US" sz="4092" dirty="0">
                <a:solidFill>
                  <a:srgbClr val="000000"/>
                </a:solidFill>
                <a:latin typeface="Glacial Indifference"/>
              </a:rPr>
              <a:t> de Formation </a:t>
            </a:r>
            <a:r>
              <a:rPr lang="en-US" sz="4092" dirty="0" err="1">
                <a:solidFill>
                  <a:srgbClr val="000000"/>
                </a:solidFill>
                <a:latin typeface="Glacial Indifference"/>
              </a:rPr>
              <a:t>Professionnelle</a:t>
            </a:r>
            <a:endParaRPr lang="en-US" sz="4092" dirty="0">
              <a:solidFill>
                <a:srgbClr val="000000"/>
              </a:solidFill>
              <a:latin typeface="Glacial Indifference"/>
            </a:endParaRPr>
          </a:p>
          <a:p>
            <a:pPr marL="1317625" lvl="1"/>
            <a:endParaRPr lang="en-US" sz="2000" dirty="0">
              <a:solidFill>
                <a:srgbClr val="000000"/>
              </a:solidFill>
              <a:latin typeface="Glacial Indifference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1292524" y="3998221"/>
            <a:ext cx="2764522" cy="464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80"/>
              </a:lnSpc>
            </a:pPr>
            <a:r>
              <a:rPr lang="en-US" sz="2700" dirty="0" err="1">
                <a:solidFill>
                  <a:srgbClr val="000000"/>
                </a:solidFill>
                <a:latin typeface="Open Sans"/>
              </a:rPr>
              <a:t>Objet</a:t>
            </a:r>
            <a:r>
              <a:rPr lang="en-US" sz="2700" dirty="0">
                <a:solidFill>
                  <a:srgbClr val="000000"/>
                </a:solidFill>
                <a:latin typeface="Open Sans"/>
              </a:rPr>
              <a:t> :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338315" y="5690702"/>
            <a:ext cx="2764522" cy="464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80"/>
              </a:lnSpc>
            </a:pPr>
            <a:r>
              <a:rPr lang="en-US" sz="2700" dirty="0" err="1">
                <a:solidFill>
                  <a:srgbClr val="000000"/>
                </a:solidFill>
                <a:latin typeface="Open Sans"/>
              </a:rPr>
              <a:t>Pré-requis</a:t>
            </a:r>
            <a:r>
              <a:rPr lang="en-US" sz="2700" dirty="0">
                <a:solidFill>
                  <a:srgbClr val="000000"/>
                </a:solidFill>
                <a:latin typeface="Open Sans"/>
              </a:rPr>
              <a:t> :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246610" y="6919177"/>
            <a:ext cx="2885828" cy="1417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80"/>
              </a:lnSpc>
            </a:pPr>
            <a:r>
              <a:rPr lang="en-US" sz="2700" dirty="0" err="1">
                <a:solidFill>
                  <a:srgbClr val="000000"/>
                </a:solidFill>
                <a:latin typeface="Open Sans"/>
              </a:rPr>
              <a:t>Congé</a:t>
            </a:r>
            <a:r>
              <a:rPr lang="en-US" sz="2700" dirty="0">
                <a:solidFill>
                  <a:srgbClr val="000000"/>
                </a:solidFill>
                <a:latin typeface="Open Sans"/>
              </a:rPr>
              <a:t> de Formation </a:t>
            </a:r>
            <a:r>
              <a:rPr lang="en-US" sz="2700" dirty="0" err="1">
                <a:solidFill>
                  <a:srgbClr val="000000"/>
                </a:solidFill>
                <a:latin typeface="Open Sans"/>
              </a:rPr>
              <a:t>professionnelle</a:t>
            </a:r>
            <a:r>
              <a:rPr lang="en-US" sz="2700" dirty="0">
                <a:solidFill>
                  <a:srgbClr val="000000"/>
                </a:solidFill>
                <a:latin typeface="Open Sans"/>
              </a:rPr>
              <a:t>: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322503" y="8960344"/>
            <a:ext cx="2703869" cy="464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</a:pPr>
            <a:r>
              <a:rPr lang="en-US" sz="2700" dirty="0" err="1">
                <a:solidFill>
                  <a:srgbClr val="000000"/>
                </a:solidFill>
                <a:latin typeface="Open Sans"/>
              </a:rPr>
              <a:t>Prise</a:t>
            </a:r>
            <a:r>
              <a:rPr lang="en-US" sz="27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Open Sans"/>
              </a:rPr>
              <a:t>en</a:t>
            </a:r>
            <a:r>
              <a:rPr lang="en-US" sz="2700" dirty="0">
                <a:solidFill>
                  <a:srgbClr val="000000"/>
                </a:solidFill>
                <a:latin typeface="Open Sans"/>
              </a:rPr>
              <a:t> charge :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4848948" y="3945785"/>
            <a:ext cx="12271948" cy="7277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 err="1">
                <a:solidFill>
                  <a:srgbClr val="000000"/>
                </a:solidFill>
                <a:latin typeface="Open Sans"/>
              </a:rPr>
              <a:t>Permettre</a:t>
            </a:r>
            <a:r>
              <a:rPr lang="en-US" sz="2100" dirty="0">
                <a:solidFill>
                  <a:srgbClr val="000000"/>
                </a:solidFill>
                <a:latin typeface="Open Sans"/>
              </a:rPr>
              <a:t> aux agents de </a:t>
            </a:r>
            <a:r>
              <a:rPr lang="en-US" sz="2100" dirty="0" err="1">
                <a:solidFill>
                  <a:srgbClr val="000000"/>
                </a:solidFill>
                <a:latin typeface="Open Sans"/>
              </a:rPr>
              <a:t>suivre</a:t>
            </a:r>
            <a:r>
              <a:rPr lang="en-US" sz="21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Open Sans"/>
              </a:rPr>
              <a:t>une</a:t>
            </a:r>
            <a:r>
              <a:rPr lang="en-US" sz="2100" dirty="0">
                <a:solidFill>
                  <a:srgbClr val="000000"/>
                </a:solidFill>
                <a:latin typeface="Open Sans"/>
              </a:rPr>
              <a:t> formation </a:t>
            </a:r>
            <a:r>
              <a:rPr lang="en-US" sz="2100" dirty="0" err="1">
                <a:solidFill>
                  <a:srgbClr val="000000"/>
                </a:solidFill>
                <a:latin typeface="Open Sans"/>
              </a:rPr>
              <a:t>professionnelle</a:t>
            </a:r>
            <a:r>
              <a:rPr lang="en-US" sz="21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Open Sans"/>
              </a:rPr>
              <a:t>ou</a:t>
            </a:r>
            <a:r>
              <a:rPr lang="en-US" sz="21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Open Sans"/>
              </a:rPr>
              <a:t>personnelle</a:t>
            </a:r>
            <a:r>
              <a:rPr lang="en-US" sz="2100" dirty="0">
                <a:solidFill>
                  <a:srgbClr val="000000"/>
                </a:solidFill>
                <a:latin typeface="Open Sans"/>
              </a:rPr>
              <a:t> de </a:t>
            </a:r>
            <a:r>
              <a:rPr lang="en-US" sz="2100" dirty="0" err="1">
                <a:solidFill>
                  <a:srgbClr val="000000"/>
                </a:solidFill>
                <a:latin typeface="Open Sans"/>
              </a:rPr>
              <a:t>leur</a:t>
            </a:r>
            <a:r>
              <a:rPr lang="en-US" sz="21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Open Sans"/>
              </a:rPr>
              <a:t>choix</a:t>
            </a:r>
            <a:r>
              <a:rPr lang="en-US" sz="2100" dirty="0">
                <a:solidFill>
                  <a:srgbClr val="000000"/>
                </a:solidFill>
                <a:latin typeface="Open Sans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Open Sans"/>
              </a:rPr>
              <a:t>afin</a:t>
            </a:r>
            <a:r>
              <a:rPr lang="en-US" sz="2100" dirty="0">
                <a:solidFill>
                  <a:srgbClr val="000000"/>
                </a:solidFill>
                <a:latin typeface="Open Sans"/>
              </a:rPr>
              <a:t> de changer </a:t>
            </a:r>
            <a:r>
              <a:rPr lang="en-US" sz="2100" dirty="0" err="1">
                <a:solidFill>
                  <a:srgbClr val="000000"/>
                </a:solidFill>
                <a:latin typeface="Open Sans"/>
              </a:rPr>
              <a:t>d’activité</a:t>
            </a:r>
            <a:r>
              <a:rPr lang="en-US" sz="2100" dirty="0">
                <a:solidFill>
                  <a:srgbClr val="000000"/>
                </a:solidFill>
                <a:latin typeface="Open Sans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Open Sans"/>
              </a:rPr>
              <a:t>accéder</a:t>
            </a:r>
            <a:r>
              <a:rPr lang="en-US" sz="2100" dirty="0">
                <a:solidFill>
                  <a:srgbClr val="000000"/>
                </a:solidFill>
                <a:latin typeface="Open Sans"/>
              </a:rPr>
              <a:t> à un </a:t>
            </a:r>
            <a:r>
              <a:rPr lang="en-US" sz="2100" dirty="0" err="1">
                <a:solidFill>
                  <a:srgbClr val="000000"/>
                </a:solidFill>
                <a:latin typeface="Open Sans"/>
              </a:rPr>
              <a:t>niveau</a:t>
            </a:r>
            <a:r>
              <a:rPr lang="en-US" sz="21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Open Sans"/>
              </a:rPr>
              <a:t>supérieur</a:t>
            </a:r>
            <a:r>
              <a:rPr lang="en-US" sz="2100" dirty="0">
                <a:solidFill>
                  <a:srgbClr val="000000"/>
                </a:solidFill>
                <a:latin typeface="Open Sans"/>
              </a:rPr>
              <a:t> de qualification, </a:t>
            </a:r>
            <a:r>
              <a:rPr lang="en-US" sz="2100" dirty="0" err="1">
                <a:solidFill>
                  <a:srgbClr val="000000"/>
                </a:solidFill>
                <a:latin typeface="Open Sans"/>
              </a:rPr>
              <a:t>parfaire</a:t>
            </a:r>
            <a:r>
              <a:rPr lang="en-US" sz="21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Open Sans"/>
              </a:rPr>
              <a:t>ses</a:t>
            </a:r>
            <a:r>
              <a:rPr lang="en-US" sz="21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Open Sans"/>
              </a:rPr>
              <a:t>compétences</a:t>
            </a:r>
            <a:r>
              <a:rPr lang="en-US" sz="2100" dirty="0">
                <a:solidFill>
                  <a:srgbClr val="000000"/>
                </a:solidFill>
                <a:latin typeface="Open Sans"/>
              </a:rPr>
              <a:t>.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5024511" y="5492279"/>
            <a:ext cx="11774826" cy="720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3396" lvl="1" indent="-226698">
              <a:lnSpc>
                <a:spcPts val="2940"/>
              </a:lnSpc>
              <a:buFont typeface="Arial"/>
              <a:buChar char="•"/>
            </a:pPr>
            <a:r>
              <a:rPr lang="en-US" sz="2100" b="1" dirty="0" err="1">
                <a:solidFill>
                  <a:srgbClr val="000000"/>
                </a:solidFill>
                <a:latin typeface="Open Sans"/>
              </a:rPr>
              <a:t>Titulaire</a:t>
            </a:r>
            <a:r>
              <a:rPr lang="en-US" sz="2100" dirty="0">
                <a:solidFill>
                  <a:srgbClr val="000000"/>
                </a:solidFill>
                <a:latin typeface="Open Sans"/>
              </a:rPr>
              <a:t> : 3 </a:t>
            </a:r>
            <a:r>
              <a:rPr lang="en-US" sz="2100" dirty="0" err="1">
                <a:solidFill>
                  <a:srgbClr val="000000"/>
                </a:solidFill>
                <a:latin typeface="Open Sans"/>
              </a:rPr>
              <a:t>années</a:t>
            </a:r>
            <a:r>
              <a:rPr lang="en-US" sz="21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Open Sans"/>
              </a:rPr>
              <a:t>d’ancienneté</a:t>
            </a:r>
            <a:endParaRPr lang="en-US" sz="2100" dirty="0">
              <a:solidFill>
                <a:srgbClr val="000000"/>
              </a:solidFill>
              <a:latin typeface="Open Sans"/>
            </a:endParaRPr>
          </a:p>
          <a:p>
            <a:pPr marL="453396" lvl="1" indent="-226698">
              <a:lnSpc>
                <a:spcPts val="2940"/>
              </a:lnSpc>
              <a:buFont typeface="Arial"/>
              <a:buChar char="•"/>
            </a:pPr>
            <a:r>
              <a:rPr lang="en-US" sz="2100" b="1" dirty="0" err="1">
                <a:solidFill>
                  <a:srgbClr val="000000"/>
                </a:solidFill>
                <a:latin typeface="Open Sans"/>
              </a:rPr>
              <a:t>Contractuel</a:t>
            </a:r>
            <a:r>
              <a:rPr lang="en-US" sz="2100" dirty="0">
                <a:solidFill>
                  <a:srgbClr val="000000"/>
                </a:solidFill>
                <a:latin typeface="Open Sans"/>
              </a:rPr>
              <a:t> : 3 </a:t>
            </a:r>
            <a:r>
              <a:rPr lang="en-US" sz="2100" dirty="0" err="1">
                <a:solidFill>
                  <a:srgbClr val="000000"/>
                </a:solidFill>
                <a:latin typeface="Open Sans"/>
              </a:rPr>
              <a:t>ans</a:t>
            </a:r>
            <a:r>
              <a:rPr lang="en-US" sz="2100" dirty="0">
                <a:solidFill>
                  <a:srgbClr val="000000"/>
                </a:solidFill>
                <a:latin typeface="Open Sans"/>
              </a:rPr>
              <a:t> de services publics à temps </a:t>
            </a:r>
            <a:r>
              <a:rPr lang="en-US" sz="2100" dirty="0" err="1">
                <a:solidFill>
                  <a:srgbClr val="000000"/>
                </a:solidFill>
                <a:latin typeface="Open Sans"/>
              </a:rPr>
              <a:t>plein</a:t>
            </a:r>
            <a:r>
              <a:rPr lang="en-US" sz="2100" dirty="0">
                <a:solidFill>
                  <a:srgbClr val="000000"/>
                </a:solidFill>
                <a:latin typeface="Open Sans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Open Sans"/>
              </a:rPr>
              <a:t>dont</a:t>
            </a:r>
            <a:r>
              <a:rPr lang="en-US" sz="2100" dirty="0">
                <a:solidFill>
                  <a:srgbClr val="000000"/>
                </a:solidFill>
                <a:latin typeface="Open Sans"/>
              </a:rPr>
              <a:t> au </a:t>
            </a:r>
            <a:r>
              <a:rPr lang="en-US" sz="2100" dirty="0" err="1">
                <a:solidFill>
                  <a:srgbClr val="000000"/>
                </a:solidFill>
                <a:latin typeface="Open Sans"/>
              </a:rPr>
              <a:t>moins</a:t>
            </a:r>
            <a:r>
              <a:rPr lang="en-US" sz="2100" dirty="0">
                <a:solidFill>
                  <a:srgbClr val="000000"/>
                </a:solidFill>
                <a:latin typeface="Open Sans"/>
              </a:rPr>
              <a:t> 1 an à </a:t>
            </a:r>
            <a:r>
              <a:rPr lang="en-US" sz="2100" dirty="0" err="1">
                <a:solidFill>
                  <a:srgbClr val="000000"/>
                </a:solidFill>
                <a:latin typeface="Open Sans"/>
              </a:rPr>
              <a:t>l’UL</a:t>
            </a:r>
            <a:endParaRPr lang="en-US" sz="2100" dirty="0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39" name="TextBox 39"/>
          <p:cNvSpPr txBox="1"/>
          <p:nvPr/>
        </p:nvSpPr>
        <p:spPr>
          <a:xfrm>
            <a:off x="5161067" y="7225903"/>
            <a:ext cx="9242519" cy="7372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3396" lvl="1" indent="-226698">
              <a:lnSpc>
                <a:spcPts val="2940"/>
              </a:lnSpc>
              <a:buFont typeface="Arial"/>
              <a:buChar char="•"/>
            </a:pPr>
            <a:r>
              <a:rPr lang="en-US" sz="2100" dirty="0">
                <a:solidFill>
                  <a:srgbClr val="000000"/>
                </a:solidFill>
                <a:latin typeface="Open Sans"/>
              </a:rPr>
              <a:t>Position </a:t>
            </a:r>
            <a:r>
              <a:rPr lang="en-US" sz="2100" dirty="0" err="1">
                <a:solidFill>
                  <a:srgbClr val="000000"/>
                </a:solidFill>
                <a:latin typeface="Open Sans"/>
              </a:rPr>
              <a:t>d’activité</a:t>
            </a:r>
            <a:endParaRPr lang="en-US" sz="2100" dirty="0">
              <a:solidFill>
                <a:srgbClr val="000000"/>
              </a:solidFill>
              <a:latin typeface="Open Sans"/>
            </a:endParaRPr>
          </a:p>
          <a:p>
            <a:pPr marL="453396" lvl="1" indent="-226698">
              <a:lnSpc>
                <a:spcPts val="2940"/>
              </a:lnSpc>
              <a:buFont typeface="Arial"/>
              <a:buChar char="•"/>
            </a:pPr>
            <a:r>
              <a:rPr lang="en-US" sz="2100" dirty="0">
                <a:solidFill>
                  <a:srgbClr val="000000"/>
                </a:solidFill>
                <a:latin typeface="Open Sans"/>
              </a:rPr>
              <a:t>Sur temps de travail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5024511" y="8729315"/>
            <a:ext cx="11026125" cy="10922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2900" indent="-342900">
              <a:lnSpc>
                <a:spcPts val="2940"/>
              </a:lnSpc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000000"/>
                </a:solidFill>
                <a:latin typeface="Open Sans"/>
              </a:rPr>
              <a:t>Pas de </a:t>
            </a:r>
            <a:r>
              <a:rPr lang="en-US" sz="2100" dirty="0" err="1">
                <a:solidFill>
                  <a:srgbClr val="000000"/>
                </a:solidFill>
                <a:latin typeface="Open Sans"/>
              </a:rPr>
              <a:t>prise</a:t>
            </a:r>
            <a:r>
              <a:rPr lang="en-US" sz="21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Open Sans"/>
              </a:rPr>
              <a:t>en</a:t>
            </a:r>
            <a:r>
              <a:rPr lang="en-US" sz="2100" dirty="0">
                <a:solidFill>
                  <a:srgbClr val="000000"/>
                </a:solidFill>
                <a:latin typeface="Open Sans"/>
              </a:rPr>
              <a:t> charge des formations (</a:t>
            </a:r>
            <a:r>
              <a:rPr lang="en-US" sz="2100" dirty="0" err="1">
                <a:solidFill>
                  <a:srgbClr val="000000"/>
                </a:solidFill>
                <a:latin typeface="Open Sans"/>
              </a:rPr>
              <a:t>intérêt</a:t>
            </a:r>
            <a:r>
              <a:rPr lang="en-US" sz="2100" dirty="0">
                <a:solidFill>
                  <a:srgbClr val="000000"/>
                </a:solidFill>
                <a:latin typeface="Open Sans"/>
              </a:rPr>
              <a:t> de mobiliser son CPF </a:t>
            </a:r>
            <a:r>
              <a:rPr lang="en-US" sz="2100" dirty="0" err="1">
                <a:solidFill>
                  <a:srgbClr val="000000"/>
                </a:solidFill>
                <a:latin typeface="Open Sans"/>
              </a:rPr>
              <a:t>en</a:t>
            </a:r>
            <a:r>
              <a:rPr lang="en-US" sz="21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Open Sans"/>
              </a:rPr>
              <a:t>amont</a:t>
            </a:r>
            <a:r>
              <a:rPr lang="en-US" sz="2100" dirty="0">
                <a:solidFill>
                  <a:srgbClr val="000000"/>
                </a:solidFill>
                <a:latin typeface="Open Sans"/>
              </a:rPr>
              <a:t>)</a:t>
            </a:r>
          </a:p>
          <a:p>
            <a:pPr marL="342900" indent="-342900">
              <a:lnSpc>
                <a:spcPts val="2940"/>
              </a:lnSpc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000000"/>
                </a:solidFill>
                <a:latin typeface="Open Sans"/>
              </a:rPr>
              <a:t>85% du </a:t>
            </a:r>
            <a:r>
              <a:rPr lang="en-US" sz="2100" dirty="0" err="1">
                <a:solidFill>
                  <a:srgbClr val="000000"/>
                </a:solidFill>
                <a:latin typeface="Open Sans"/>
              </a:rPr>
              <a:t>traitement</a:t>
            </a:r>
            <a:r>
              <a:rPr lang="en-US" sz="2100" dirty="0">
                <a:solidFill>
                  <a:srgbClr val="000000"/>
                </a:solidFill>
                <a:latin typeface="Open Sans"/>
              </a:rPr>
              <a:t> brut pour les 12 premiers </a:t>
            </a:r>
            <a:r>
              <a:rPr lang="en-US" sz="2100" dirty="0" err="1">
                <a:solidFill>
                  <a:srgbClr val="000000"/>
                </a:solidFill>
                <a:latin typeface="Open Sans"/>
              </a:rPr>
              <a:t>mois</a:t>
            </a:r>
            <a:r>
              <a:rPr lang="en-US" sz="2100" dirty="0">
                <a:solidFill>
                  <a:srgbClr val="000000"/>
                </a:solidFill>
                <a:latin typeface="Open Sans"/>
              </a:rPr>
              <a:t> / hors primes et </a:t>
            </a:r>
            <a:r>
              <a:rPr lang="en-US" sz="2100" dirty="0" err="1">
                <a:solidFill>
                  <a:srgbClr val="000000"/>
                </a:solidFill>
                <a:latin typeface="Open Sans"/>
              </a:rPr>
              <a:t>plafonné</a:t>
            </a:r>
            <a:r>
              <a:rPr lang="en-US" sz="2100" dirty="0">
                <a:solidFill>
                  <a:srgbClr val="000000"/>
                </a:solidFill>
                <a:latin typeface="Open Sans"/>
              </a:rPr>
              <a:t> à </a:t>
            </a:r>
            <a:r>
              <a:rPr lang="en-US" sz="2100" dirty="0" err="1">
                <a:solidFill>
                  <a:srgbClr val="000000"/>
                </a:solidFill>
                <a:latin typeface="Open Sans"/>
              </a:rPr>
              <a:t>l’indice</a:t>
            </a:r>
            <a:r>
              <a:rPr lang="en-US" sz="2100" dirty="0">
                <a:solidFill>
                  <a:srgbClr val="000000"/>
                </a:solidFill>
                <a:latin typeface="Open Sans"/>
              </a:rPr>
              <a:t> brut 650 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B8615B50-4C0B-4821-848D-94A9C197575E}"/>
              </a:ext>
            </a:extLst>
          </p:cNvPr>
          <p:cNvSpPr txBox="1"/>
          <p:nvPr/>
        </p:nvSpPr>
        <p:spPr>
          <a:xfrm>
            <a:off x="3451612" y="1771166"/>
            <a:ext cx="12661428" cy="1950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17625" lvl="1" indent="-1317625">
              <a:tabLst>
                <a:tab pos="0" algn="l"/>
              </a:tabLst>
            </a:pPr>
            <a:r>
              <a:rPr lang="en-US" sz="2273" dirty="0">
                <a:solidFill>
                  <a:srgbClr val="000000"/>
                </a:solidFill>
                <a:latin typeface="Glacial Indifference Bold Italics"/>
              </a:rPr>
              <a:t>3 </a:t>
            </a:r>
            <a:r>
              <a:rPr lang="en-US" sz="2273" dirty="0" err="1">
                <a:solidFill>
                  <a:srgbClr val="000000"/>
                </a:solidFill>
                <a:latin typeface="Glacial Indifference Bold Italics"/>
              </a:rPr>
              <a:t>années</a:t>
            </a:r>
            <a:r>
              <a:rPr lang="en-US" sz="2273" dirty="0">
                <a:solidFill>
                  <a:srgbClr val="000000"/>
                </a:solidFill>
                <a:latin typeface="Glacial Indifference Bold Italics"/>
              </a:rPr>
              <a:t> pour </a:t>
            </a:r>
            <a:r>
              <a:rPr lang="en-US" sz="2273" dirty="0" err="1">
                <a:solidFill>
                  <a:srgbClr val="000000"/>
                </a:solidFill>
                <a:latin typeface="Glacial Indifference Bold Italics"/>
              </a:rPr>
              <a:t>toute</a:t>
            </a:r>
            <a:r>
              <a:rPr lang="en-US" sz="2273" dirty="0">
                <a:solidFill>
                  <a:srgbClr val="000000"/>
                </a:solidFill>
                <a:latin typeface="Glacial Indifference Bold Italics"/>
              </a:rPr>
              <a:t> la </a:t>
            </a:r>
            <a:r>
              <a:rPr lang="en-US" sz="2273" dirty="0" err="1">
                <a:solidFill>
                  <a:srgbClr val="000000"/>
                </a:solidFill>
                <a:latin typeface="Glacial Indifference Bold Italics"/>
              </a:rPr>
              <a:t>carrière</a:t>
            </a:r>
            <a:r>
              <a:rPr lang="en-US" sz="2273" dirty="0">
                <a:solidFill>
                  <a:srgbClr val="000000"/>
                </a:solidFill>
                <a:latin typeface="Glacial Indifference Bold Italics"/>
              </a:rPr>
              <a:t> </a:t>
            </a:r>
            <a:r>
              <a:rPr lang="en-US" sz="2273" dirty="0">
                <a:solidFill>
                  <a:srgbClr val="000000"/>
                </a:solidFill>
                <a:latin typeface="Glacial Indifference Bold Italics"/>
                <a:sym typeface="Wingdings" panose="05000000000000000000" pitchFamily="2" charset="2"/>
              </a:rPr>
              <a:t> 8</a:t>
            </a:r>
            <a:r>
              <a:rPr lang="en-US" sz="2273" dirty="0">
                <a:solidFill>
                  <a:srgbClr val="000000"/>
                </a:solidFill>
                <a:latin typeface="Glacial Indifference Bold Italics"/>
              </a:rPr>
              <a:t>5% du </a:t>
            </a:r>
            <a:r>
              <a:rPr lang="en-US" sz="2273" dirty="0" err="1">
                <a:solidFill>
                  <a:srgbClr val="000000"/>
                </a:solidFill>
                <a:latin typeface="Glacial Indifference Bold Italics"/>
              </a:rPr>
              <a:t>traitement</a:t>
            </a:r>
            <a:r>
              <a:rPr lang="en-US" sz="2273" dirty="0">
                <a:solidFill>
                  <a:srgbClr val="000000"/>
                </a:solidFill>
                <a:latin typeface="Glacial Indifference Bold Italics"/>
              </a:rPr>
              <a:t> brut pendant 12 </a:t>
            </a:r>
            <a:r>
              <a:rPr lang="en-US" sz="2273" dirty="0" err="1">
                <a:solidFill>
                  <a:srgbClr val="000000"/>
                </a:solidFill>
                <a:latin typeface="Glacial Indifference Bold Italics"/>
              </a:rPr>
              <a:t>mois</a:t>
            </a:r>
            <a:endParaRPr lang="en-US" sz="2273" dirty="0">
              <a:solidFill>
                <a:srgbClr val="000000"/>
              </a:solidFill>
              <a:latin typeface="Glacial Indifference Bold Italics"/>
            </a:endParaRPr>
          </a:p>
          <a:p>
            <a:pPr>
              <a:lnSpc>
                <a:spcPts val="3183"/>
              </a:lnSpc>
            </a:pPr>
            <a:endParaRPr lang="en-US" sz="2273" dirty="0">
              <a:solidFill>
                <a:srgbClr val="FF3131"/>
              </a:solidFill>
              <a:latin typeface="Glacial Indifference Bold Italics"/>
              <a:ea typeface="Glacial Indifference Bold Italics"/>
            </a:endParaRPr>
          </a:p>
          <a:p>
            <a:pPr>
              <a:lnSpc>
                <a:spcPts val="3183"/>
              </a:lnSpc>
            </a:pPr>
            <a:r>
              <a:rPr lang="en-US" sz="2273" dirty="0" err="1">
                <a:solidFill>
                  <a:srgbClr val="FF3131"/>
                </a:solidFill>
                <a:latin typeface="Glacial Indifference Bold Italics"/>
                <a:ea typeface="Glacial Indifference Bold Italics"/>
              </a:rPr>
              <a:t>Décret</a:t>
            </a:r>
            <a:r>
              <a:rPr lang="en-US" sz="2273" dirty="0">
                <a:solidFill>
                  <a:srgbClr val="FF3131"/>
                </a:solidFill>
                <a:latin typeface="Glacial Indifference Bold Italics"/>
                <a:ea typeface="Glacial Indifference Bold Italics"/>
              </a:rPr>
              <a:t> n°2022-1043 du 22 </a:t>
            </a:r>
            <a:r>
              <a:rPr lang="en-US" sz="2273" dirty="0" err="1">
                <a:solidFill>
                  <a:srgbClr val="FF3131"/>
                </a:solidFill>
                <a:latin typeface="Glacial Indifference Bold Italics"/>
                <a:ea typeface="Glacial Indifference Bold Italics"/>
              </a:rPr>
              <a:t>juillet</a:t>
            </a:r>
            <a:r>
              <a:rPr lang="en-US" sz="2273" dirty="0">
                <a:solidFill>
                  <a:srgbClr val="FF3131"/>
                </a:solidFill>
                <a:latin typeface="Glacial Indifference Bold Italics"/>
                <a:ea typeface="Glacial Indifference Bold Italics"/>
              </a:rPr>
              <a:t> 2022 </a:t>
            </a:r>
            <a:r>
              <a:rPr lang="en-US" sz="2273" dirty="0">
                <a:solidFill>
                  <a:srgbClr val="FF3131"/>
                </a:solidFill>
                <a:latin typeface="Glacial Indifference Bold Italics"/>
                <a:ea typeface="Glacial Indifference Bold Italics"/>
                <a:sym typeface="Wingdings" panose="05000000000000000000" pitchFamily="2" charset="2"/>
              </a:rPr>
              <a:t> </a:t>
            </a:r>
            <a:r>
              <a:rPr lang="en-US" sz="2273" dirty="0">
                <a:solidFill>
                  <a:srgbClr val="FF3131"/>
                </a:solidFill>
                <a:latin typeface="Glacial Indifference Bold Italics"/>
                <a:ea typeface="Glacial Indifference Bold Italics"/>
              </a:rPr>
              <a:t>5 </a:t>
            </a:r>
            <a:r>
              <a:rPr lang="en-US" sz="2273" dirty="0" err="1">
                <a:solidFill>
                  <a:srgbClr val="FF3131"/>
                </a:solidFill>
                <a:latin typeface="Glacial Indifference Bold Italics"/>
                <a:ea typeface="Glacial Indifference Bold Italics"/>
              </a:rPr>
              <a:t>ans</a:t>
            </a:r>
            <a:r>
              <a:rPr lang="en-US" sz="2273" dirty="0">
                <a:solidFill>
                  <a:srgbClr val="FF3131"/>
                </a:solidFill>
                <a:latin typeface="Glacial Indifference Italics"/>
              </a:rPr>
              <a:t> (CAT C non </a:t>
            </a:r>
            <a:r>
              <a:rPr lang="en-US" sz="2273" dirty="0" err="1">
                <a:solidFill>
                  <a:srgbClr val="FF3131"/>
                </a:solidFill>
                <a:latin typeface="Glacial Indifference Italics"/>
              </a:rPr>
              <a:t>titulaires</a:t>
            </a:r>
            <a:r>
              <a:rPr lang="en-US" sz="2273" dirty="0">
                <a:solidFill>
                  <a:srgbClr val="FF3131"/>
                </a:solidFill>
                <a:latin typeface="Glacial Indifference Italics"/>
              </a:rPr>
              <a:t> du </a:t>
            </a:r>
            <a:r>
              <a:rPr lang="en-US" sz="2273" dirty="0" err="1">
                <a:solidFill>
                  <a:srgbClr val="FF3131"/>
                </a:solidFill>
                <a:latin typeface="Glacial Indifference Italics"/>
              </a:rPr>
              <a:t>baccalauréat</a:t>
            </a:r>
            <a:r>
              <a:rPr lang="en-US" sz="2273" dirty="0">
                <a:solidFill>
                  <a:srgbClr val="FF3131"/>
                </a:solidFill>
                <a:latin typeface="Glacial Indifference Italics"/>
              </a:rPr>
              <a:t>, handicap </a:t>
            </a:r>
            <a:r>
              <a:rPr lang="en-US" sz="2273" dirty="0" err="1">
                <a:solidFill>
                  <a:srgbClr val="FF3131"/>
                </a:solidFill>
                <a:latin typeface="Glacial Indifference Italics"/>
              </a:rPr>
              <a:t>bénéficiaire</a:t>
            </a:r>
            <a:r>
              <a:rPr lang="en-US" sz="2273" dirty="0">
                <a:solidFill>
                  <a:srgbClr val="FF3131"/>
                </a:solidFill>
                <a:latin typeface="Glacial Indifference Italics"/>
              </a:rPr>
              <a:t> de </a:t>
            </a:r>
            <a:r>
              <a:rPr lang="en-US" sz="2273" dirty="0" err="1">
                <a:solidFill>
                  <a:srgbClr val="FF3131"/>
                </a:solidFill>
                <a:latin typeface="Glacial Indifference Italics"/>
              </a:rPr>
              <a:t>l’obligation</a:t>
            </a:r>
            <a:r>
              <a:rPr lang="en-US" sz="2273" dirty="0">
                <a:solidFill>
                  <a:srgbClr val="FF3131"/>
                </a:solidFill>
                <a:latin typeface="Glacial Indifference Italics"/>
              </a:rPr>
              <a:t> </a:t>
            </a:r>
            <a:r>
              <a:rPr lang="en-US" sz="2273" dirty="0" err="1">
                <a:solidFill>
                  <a:srgbClr val="FF3131"/>
                </a:solidFill>
                <a:latin typeface="Glacial Indifference Italics"/>
              </a:rPr>
              <a:t>d’emploi</a:t>
            </a:r>
            <a:r>
              <a:rPr lang="en-US" sz="2273" dirty="0">
                <a:solidFill>
                  <a:srgbClr val="FF3131"/>
                </a:solidFill>
                <a:latin typeface="Glacial Indifference Italics"/>
              </a:rPr>
              <a:t>, </a:t>
            </a:r>
            <a:r>
              <a:rPr lang="en-US" sz="2273" dirty="0" err="1">
                <a:solidFill>
                  <a:srgbClr val="FF3131"/>
                </a:solidFill>
                <a:latin typeface="Glacial Indifference Italics"/>
              </a:rPr>
              <a:t>risque</a:t>
            </a:r>
            <a:r>
              <a:rPr lang="en-US" sz="2273" dirty="0">
                <a:solidFill>
                  <a:srgbClr val="FF3131"/>
                </a:solidFill>
                <a:latin typeface="Glacial Indifference Italics"/>
              </a:rPr>
              <a:t> </a:t>
            </a:r>
            <a:r>
              <a:rPr lang="en-US" sz="2273" dirty="0" err="1">
                <a:solidFill>
                  <a:srgbClr val="FF3131"/>
                </a:solidFill>
                <a:latin typeface="Glacial Indifference Italics"/>
              </a:rPr>
              <a:t>d’usure</a:t>
            </a:r>
            <a:r>
              <a:rPr lang="en-US" sz="2273" dirty="0">
                <a:solidFill>
                  <a:srgbClr val="FF3131"/>
                </a:solidFill>
                <a:latin typeface="Glacial Indifference Italics"/>
              </a:rPr>
              <a:t> </a:t>
            </a:r>
            <a:r>
              <a:rPr lang="en-US" sz="2273" dirty="0" err="1">
                <a:solidFill>
                  <a:srgbClr val="FF3131"/>
                </a:solidFill>
                <a:latin typeface="Glacial Indifference Italics"/>
              </a:rPr>
              <a:t>professionnelle</a:t>
            </a:r>
            <a:r>
              <a:rPr lang="en-US" sz="2273" dirty="0">
                <a:solidFill>
                  <a:srgbClr val="FF3131"/>
                </a:solidFill>
                <a:latin typeface="Glacial Indifference Italics"/>
              </a:rPr>
              <a:t> après </a:t>
            </a:r>
            <a:r>
              <a:rPr lang="en-US" sz="2273" dirty="0" err="1">
                <a:solidFill>
                  <a:srgbClr val="FF3131"/>
                </a:solidFill>
                <a:latin typeface="Glacial Indifference Italics"/>
              </a:rPr>
              <a:t>avis</a:t>
            </a:r>
            <a:r>
              <a:rPr lang="en-US" sz="2273" dirty="0">
                <a:solidFill>
                  <a:srgbClr val="FF3131"/>
                </a:solidFill>
                <a:latin typeface="Glacial Indifference Italics"/>
              </a:rPr>
              <a:t> du </a:t>
            </a:r>
            <a:r>
              <a:rPr lang="en-US" sz="2273" dirty="0" err="1">
                <a:solidFill>
                  <a:srgbClr val="FF3131"/>
                </a:solidFill>
                <a:latin typeface="Glacial Indifference Italics"/>
              </a:rPr>
              <a:t>médecin</a:t>
            </a:r>
            <a:r>
              <a:rPr lang="en-US" sz="2273" dirty="0">
                <a:solidFill>
                  <a:srgbClr val="FF3131"/>
                </a:solidFill>
                <a:latin typeface="Glacial Indifference Italics"/>
              </a:rPr>
              <a:t> du travail)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81050" y="1563303"/>
            <a:ext cx="0" cy="7847397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1951928" y="2468939"/>
            <a:ext cx="4786171" cy="4046161"/>
            <a:chOff x="0" y="0"/>
            <a:chExt cx="1066978" cy="138713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066978" cy="1387130"/>
            </a:xfrm>
            <a:custGeom>
              <a:avLst/>
              <a:gdLst/>
              <a:ahLst/>
              <a:cxnLst/>
              <a:rect l="l" t="t" r="r" b="b"/>
              <a:pathLst>
                <a:path w="1066978" h="1387130">
                  <a:moveTo>
                    <a:pt x="97462" y="0"/>
                  </a:moveTo>
                  <a:lnTo>
                    <a:pt x="969515" y="0"/>
                  </a:lnTo>
                  <a:cubicBezTo>
                    <a:pt x="1023342" y="0"/>
                    <a:pt x="1066978" y="43635"/>
                    <a:pt x="1066978" y="97462"/>
                  </a:cubicBezTo>
                  <a:lnTo>
                    <a:pt x="1066978" y="1289667"/>
                  </a:lnTo>
                  <a:cubicBezTo>
                    <a:pt x="1066978" y="1343494"/>
                    <a:pt x="1023342" y="1387130"/>
                    <a:pt x="969515" y="1387130"/>
                  </a:cubicBezTo>
                  <a:lnTo>
                    <a:pt x="97462" y="1387130"/>
                  </a:lnTo>
                  <a:cubicBezTo>
                    <a:pt x="43635" y="1387130"/>
                    <a:pt x="0" y="1343494"/>
                    <a:pt x="0" y="1289667"/>
                  </a:cubicBezTo>
                  <a:lnTo>
                    <a:pt x="0" y="97462"/>
                  </a:lnTo>
                  <a:cubicBezTo>
                    <a:pt x="0" y="43635"/>
                    <a:pt x="43635" y="0"/>
                    <a:pt x="97462" y="0"/>
                  </a:cubicBezTo>
                  <a:close/>
                </a:path>
              </a:pathLst>
            </a:custGeom>
            <a:solidFill>
              <a:srgbClr val="FFDE00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1066978" cy="14252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3247260" y="6910895"/>
            <a:ext cx="6888957" cy="2430717"/>
            <a:chOff x="0" y="0"/>
            <a:chExt cx="1526330" cy="53855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526330" cy="538554"/>
            </a:xfrm>
            <a:custGeom>
              <a:avLst/>
              <a:gdLst/>
              <a:ahLst/>
              <a:cxnLst/>
              <a:rect l="l" t="t" r="r" b="b"/>
              <a:pathLst>
                <a:path w="1526330" h="538554">
                  <a:moveTo>
                    <a:pt x="763165" y="0"/>
                  </a:moveTo>
                  <a:cubicBezTo>
                    <a:pt x="341681" y="0"/>
                    <a:pt x="0" y="120559"/>
                    <a:pt x="0" y="269277"/>
                  </a:cubicBezTo>
                  <a:cubicBezTo>
                    <a:pt x="0" y="417995"/>
                    <a:pt x="341681" y="538554"/>
                    <a:pt x="763165" y="538554"/>
                  </a:cubicBezTo>
                  <a:cubicBezTo>
                    <a:pt x="1184649" y="538554"/>
                    <a:pt x="1526330" y="417995"/>
                    <a:pt x="1526330" y="269277"/>
                  </a:cubicBezTo>
                  <a:cubicBezTo>
                    <a:pt x="1526330" y="120559"/>
                    <a:pt x="1184649" y="0"/>
                    <a:pt x="763165" y="0"/>
                  </a:cubicBezTo>
                  <a:close/>
                </a:path>
              </a:pathLst>
            </a:custGeom>
            <a:solidFill>
              <a:srgbClr val="FFDE00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143093" y="12389"/>
              <a:ext cx="1240143" cy="4756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 rot="-842120">
            <a:off x="14722475" y="3261913"/>
            <a:ext cx="2090555" cy="2090555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 rot="-717723">
            <a:off x="16101598" y="425078"/>
            <a:ext cx="1361213" cy="1202818"/>
          </a:xfrm>
          <a:custGeom>
            <a:avLst/>
            <a:gdLst/>
            <a:ahLst/>
            <a:cxnLst/>
            <a:rect l="l" t="t" r="r" b="b"/>
            <a:pathLst>
              <a:path w="1361213" h="1202818">
                <a:moveTo>
                  <a:pt x="0" y="0"/>
                </a:moveTo>
                <a:lnTo>
                  <a:pt x="1361213" y="0"/>
                </a:lnTo>
                <a:lnTo>
                  <a:pt x="1361213" y="1202817"/>
                </a:lnTo>
                <a:lnTo>
                  <a:pt x="0" y="120281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262007">
            <a:off x="7705555" y="1110384"/>
            <a:ext cx="1572398" cy="1389428"/>
          </a:xfrm>
          <a:custGeom>
            <a:avLst/>
            <a:gdLst/>
            <a:ahLst/>
            <a:cxnLst/>
            <a:rect l="l" t="t" r="r" b="b"/>
            <a:pathLst>
              <a:path w="1572398" h="1389428">
                <a:moveTo>
                  <a:pt x="0" y="0"/>
                </a:moveTo>
                <a:lnTo>
                  <a:pt x="1572398" y="0"/>
                </a:lnTo>
                <a:lnTo>
                  <a:pt x="1572398" y="1389427"/>
                </a:lnTo>
                <a:lnTo>
                  <a:pt x="0" y="138942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650352">
            <a:off x="15748266" y="8048892"/>
            <a:ext cx="1169820" cy="1033695"/>
          </a:xfrm>
          <a:custGeom>
            <a:avLst/>
            <a:gdLst/>
            <a:ahLst/>
            <a:cxnLst/>
            <a:rect l="l" t="t" r="r" b="b"/>
            <a:pathLst>
              <a:path w="1169820" h="1033695">
                <a:moveTo>
                  <a:pt x="0" y="0"/>
                </a:moveTo>
                <a:lnTo>
                  <a:pt x="1169820" y="0"/>
                </a:lnTo>
                <a:lnTo>
                  <a:pt x="1169820" y="1033695"/>
                </a:lnTo>
                <a:lnTo>
                  <a:pt x="0" y="103369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800100" y="348271"/>
            <a:ext cx="3418404" cy="6804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46"/>
              </a:lnSpc>
            </a:pPr>
            <a:r>
              <a:rPr lang="en-US" sz="3961">
                <a:solidFill>
                  <a:srgbClr val="000000"/>
                </a:solidFill>
                <a:latin typeface="Glacial Indifference"/>
              </a:rPr>
              <a:t>Le marché</a:t>
            </a:r>
          </a:p>
        </p:txBody>
      </p:sp>
      <p:sp>
        <p:nvSpPr>
          <p:cNvPr id="16" name="Freeform 16"/>
          <p:cNvSpPr/>
          <p:nvPr/>
        </p:nvSpPr>
        <p:spPr>
          <a:xfrm>
            <a:off x="679058" y="349175"/>
            <a:ext cx="4019217" cy="1406726"/>
          </a:xfrm>
          <a:custGeom>
            <a:avLst/>
            <a:gdLst/>
            <a:ahLst/>
            <a:cxnLst/>
            <a:rect l="l" t="t" r="r" b="b"/>
            <a:pathLst>
              <a:path w="4019217" h="1406726">
                <a:moveTo>
                  <a:pt x="0" y="0"/>
                </a:moveTo>
                <a:lnTo>
                  <a:pt x="4019217" y="0"/>
                </a:lnTo>
                <a:lnTo>
                  <a:pt x="4019217" y="1406726"/>
                </a:lnTo>
                <a:lnTo>
                  <a:pt x="0" y="140672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6975769" y="2913506"/>
            <a:ext cx="8199419" cy="1062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643"/>
              </a:lnSpc>
            </a:pPr>
            <a:r>
              <a:rPr lang="en-US" sz="6173" dirty="0">
                <a:solidFill>
                  <a:srgbClr val="000000"/>
                </a:solidFill>
                <a:latin typeface="Glacial Indifference Bold"/>
              </a:rPr>
              <a:t>Diffusion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10407217" y="2348334"/>
            <a:ext cx="5430488" cy="7290965"/>
            <a:chOff x="0" y="0"/>
            <a:chExt cx="1066978" cy="138713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066978" cy="1387130"/>
            </a:xfrm>
            <a:custGeom>
              <a:avLst/>
              <a:gdLst/>
              <a:ahLst/>
              <a:cxnLst/>
              <a:rect l="l" t="t" r="r" b="b"/>
              <a:pathLst>
                <a:path w="1066978" h="1387130">
                  <a:moveTo>
                    <a:pt x="97462" y="0"/>
                  </a:moveTo>
                  <a:lnTo>
                    <a:pt x="969515" y="0"/>
                  </a:lnTo>
                  <a:cubicBezTo>
                    <a:pt x="1023342" y="0"/>
                    <a:pt x="1066978" y="43635"/>
                    <a:pt x="1066978" y="97462"/>
                  </a:cubicBezTo>
                  <a:lnTo>
                    <a:pt x="1066978" y="1289667"/>
                  </a:lnTo>
                  <a:cubicBezTo>
                    <a:pt x="1066978" y="1343494"/>
                    <a:pt x="1023342" y="1387130"/>
                    <a:pt x="969515" y="1387130"/>
                  </a:cubicBezTo>
                  <a:lnTo>
                    <a:pt x="97462" y="1387130"/>
                  </a:lnTo>
                  <a:cubicBezTo>
                    <a:pt x="43635" y="1387130"/>
                    <a:pt x="0" y="1343494"/>
                    <a:pt x="0" y="1289667"/>
                  </a:cubicBezTo>
                  <a:lnTo>
                    <a:pt x="0" y="97462"/>
                  </a:lnTo>
                  <a:cubicBezTo>
                    <a:pt x="0" y="43635"/>
                    <a:pt x="43635" y="0"/>
                    <a:pt x="97462" y="0"/>
                  </a:cubicBezTo>
                  <a:close/>
                </a:path>
              </a:pathLst>
            </a:custGeom>
            <a:solidFill>
              <a:srgbClr val="FFDE00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1066978" cy="14252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2177619" y="2926321"/>
            <a:ext cx="4473564" cy="42187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n-US" sz="3399" u="sng" dirty="0" err="1">
                <a:solidFill>
                  <a:srgbClr val="000000"/>
                </a:solidFill>
                <a:latin typeface="Open Sans Bold"/>
              </a:rPr>
              <a:t>Calendrier</a:t>
            </a:r>
            <a:r>
              <a:rPr lang="en-US" sz="3399" u="sng" dirty="0">
                <a:solidFill>
                  <a:srgbClr val="000000"/>
                </a:solidFill>
                <a:latin typeface="Open Sans Bold"/>
              </a:rPr>
              <a:t> :</a:t>
            </a:r>
          </a:p>
          <a:p>
            <a:pPr>
              <a:lnSpc>
                <a:spcPts val="4759"/>
              </a:lnSpc>
            </a:pPr>
            <a:endParaRPr lang="en-US" sz="3399" u="sng" dirty="0">
              <a:solidFill>
                <a:srgbClr val="000000"/>
              </a:solidFill>
              <a:latin typeface="Open Sans Bold"/>
            </a:endParaRPr>
          </a:p>
          <a:p>
            <a:pPr marL="582933" lvl="1" indent="-291467">
              <a:lnSpc>
                <a:spcPts val="3780"/>
              </a:lnSpc>
              <a:buFont typeface="Arial"/>
              <a:buChar char="•"/>
            </a:pPr>
            <a:r>
              <a:rPr lang="en-US" sz="2700" dirty="0">
                <a:solidFill>
                  <a:srgbClr val="000000"/>
                </a:solidFill>
                <a:latin typeface="Open Sans"/>
              </a:rPr>
              <a:t>Diffusion à </a:t>
            </a:r>
            <a:r>
              <a:rPr lang="en-US" sz="2700" dirty="0" err="1">
                <a:solidFill>
                  <a:srgbClr val="000000"/>
                </a:solidFill>
                <a:latin typeface="Open Sans"/>
              </a:rPr>
              <a:t>tous</a:t>
            </a:r>
            <a:r>
              <a:rPr lang="en-US" sz="2700" dirty="0">
                <a:solidFill>
                  <a:srgbClr val="000000"/>
                </a:solidFill>
                <a:latin typeface="Open Sans"/>
              </a:rPr>
              <a:t> les </a:t>
            </a:r>
            <a:r>
              <a:rPr lang="en-US" sz="2700" dirty="0" err="1">
                <a:solidFill>
                  <a:srgbClr val="000000"/>
                </a:solidFill>
                <a:latin typeface="Open Sans"/>
              </a:rPr>
              <a:t>personnels</a:t>
            </a:r>
            <a:r>
              <a:rPr lang="en-US" sz="2700" dirty="0">
                <a:solidFill>
                  <a:srgbClr val="000000"/>
                </a:solidFill>
                <a:latin typeface="Open Sans"/>
              </a:rPr>
              <a:t>              </a:t>
            </a:r>
          </a:p>
          <a:p>
            <a:pPr marL="582933" lvl="1" indent="-291467">
              <a:lnSpc>
                <a:spcPts val="3780"/>
              </a:lnSpc>
              <a:buFont typeface="Arial"/>
              <a:buChar char="•"/>
            </a:pPr>
            <a:endParaRPr lang="en-US" sz="2700" dirty="0">
              <a:solidFill>
                <a:srgbClr val="000000"/>
              </a:solidFill>
              <a:latin typeface="Open Sans"/>
            </a:endParaRPr>
          </a:p>
          <a:p>
            <a:pPr marL="291466" lvl="1">
              <a:lnSpc>
                <a:spcPts val="3780"/>
              </a:lnSpc>
            </a:pPr>
            <a:r>
              <a:rPr lang="en-US" sz="2700" dirty="0">
                <a:solidFill>
                  <a:srgbClr val="000000"/>
                </a:solidFill>
                <a:latin typeface="Open Sans Bold"/>
              </a:rPr>
              <a:t>du 04</a:t>
            </a:r>
            <a:r>
              <a:rPr lang="en-US" sz="2700" dirty="0">
                <a:latin typeface="Open Sans Bold"/>
              </a:rPr>
              <a:t> au 28 </a:t>
            </a:r>
            <a:r>
              <a:rPr lang="en-US" sz="2700" dirty="0" err="1">
                <a:latin typeface="Open Sans Bold"/>
              </a:rPr>
              <a:t>février</a:t>
            </a:r>
            <a:r>
              <a:rPr lang="en-US" sz="2700" dirty="0">
                <a:latin typeface="Open Sans Bold"/>
              </a:rPr>
              <a:t> 2025</a:t>
            </a:r>
          </a:p>
          <a:p>
            <a:pPr marL="291466" lvl="1">
              <a:lnSpc>
                <a:spcPts val="3780"/>
              </a:lnSpc>
            </a:pPr>
            <a:endParaRPr lang="en-US" sz="2700" dirty="0">
              <a:latin typeface="Open Sans Bold"/>
            </a:endParaRPr>
          </a:p>
          <a:p>
            <a:pPr>
              <a:lnSpc>
                <a:spcPts val="4759"/>
              </a:lnSpc>
            </a:pPr>
            <a:endParaRPr lang="en-US" sz="2700" dirty="0">
              <a:solidFill>
                <a:srgbClr val="FEFFFF"/>
              </a:solidFill>
              <a:latin typeface="Open Sans Bold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10645521" y="2449303"/>
            <a:ext cx="5111637" cy="76299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n-US" sz="3399" u="sng" dirty="0" err="1">
                <a:solidFill>
                  <a:srgbClr val="000000"/>
                </a:solidFill>
                <a:latin typeface="Open Sans Bold"/>
              </a:rPr>
              <a:t>Formulaire</a:t>
            </a:r>
            <a:r>
              <a:rPr lang="en-US" sz="3399" u="sng" dirty="0">
                <a:solidFill>
                  <a:srgbClr val="000000"/>
                </a:solidFill>
                <a:latin typeface="Open Sans Bold"/>
              </a:rPr>
              <a:t> :</a:t>
            </a:r>
          </a:p>
          <a:p>
            <a:pPr>
              <a:lnSpc>
                <a:spcPts val="4759"/>
              </a:lnSpc>
            </a:pPr>
            <a:endParaRPr lang="en-US" sz="3399" u="sng" dirty="0">
              <a:solidFill>
                <a:srgbClr val="000000"/>
              </a:solidFill>
              <a:latin typeface="Open Sans Bold"/>
            </a:endParaRPr>
          </a:p>
          <a:p>
            <a:pPr marL="582933" lvl="1" indent="-291467">
              <a:lnSpc>
                <a:spcPts val="3780"/>
              </a:lnSpc>
              <a:buFont typeface="Arial"/>
              <a:buChar char="•"/>
            </a:pPr>
            <a:r>
              <a:rPr lang="en-US" sz="2700" dirty="0" err="1">
                <a:solidFill>
                  <a:srgbClr val="000000"/>
                </a:solidFill>
                <a:latin typeface="Open Sans"/>
              </a:rPr>
              <a:t>Rubriques</a:t>
            </a:r>
            <a:r>
              <a:rPr lang="en-US" sz="2700" dirty="0">
                <a:solidFill>
                  <a:srgbClr val="000000"/>
                </a:solidFill>
                <a:latin typeface="Open Sans"/>
              </a:rPr>
              <a:t> pour </a:t>
            </a:r>
            <a:r>
              <a:rPr lang="en-US" sz="2700" dirty="0" err="1">
                <a:solidFill>
                  <a:srgbClr val="000000"/>
                </a:solidFill>
                <a:latin typeface="Open Sans"/>
              </a:rPr>
              <a:t>définir</a:t>
            </a:r>
            <a:r>
              <a:rPr lang="en-US" sz="2700" dirty="0">
                <a:solidFill>
                  <a:srgbClr val="000000"/>
                </a:solidFill>
                <a:latin typeface="Open Sans"/>
              </a:rPr>
              <a:t> le </a:t>
            </a:r>
            <a:r>
              <a:rPr lang="en-US" sz="2700" dirty="0" err="1">
                <a:solidFill>
                  <a:srgbClr val="000000"/>
                </a:solidFill>
                <a:latin typeface="Open Sans"/>
              </a:rPr>
              <a:t>projet</a:t>
            </a:r>
            <a:endParaRPr lang="en-US" sz="2700" dirty="0">
              <a:solidFill>
                <a:srgbClr val="000000"/>
              </a:solidFill>
              <a:latin typeface="Open Sans"/>
            </a:endParaRPr>
          </a:p>
          <a:p>
            <a:pPr marL="582933" lvl="1" indent="-291467">
              <a:lnSpc>
                <a:spcPts val="3780"/>
              </a:lnSpc>
              <a:buFont typeface="Arial"/>
              <a:buChar char="•"/>
            </a:pPr>
            <a:r>
              <a:rPr lang="en-US" sz="2700" dirty="0">
                <a:solidFill>
                  <a:srgbClr val="000000"/>
                </a:solidFill>
                <a:latin typeface="Open Sans"/>
              </a:rPr>
              <a:t>Choix du </a:t>
            </a:r>
            <a:r>
              <a:rPr lang="en-US" sz="2700" dirty="0" err="1">
                <a:solidFill>
                  <a:srgbClr val="000000"/>
                </a:solidFill>
                <a:latin typeface="Open Sans"/>
              </a:rPr>
              <a:t>ou</a:t>
            </a:r>
            <a:r>
              <a:rPr lang="en-US" sz="2700" dirty="0">
                <a:solidFill>
                  <a:srgbClr val="000000"/>
                </a:solidFill>
                <a:latin typeface="Open Sans"/>
              </a:rPr>
              <a:t> des </a:t>
            </a:r>
            <a:r>
              <a:rPr lang="en-US" sz="2700" dirty="0" err="1">
                <a:solidFill>
                  <a:srgbClr val="000000"/>
                </a:solidFill>
                <a:latin typeface="Open Sans"/>
              </a:rPr>
              <a:t>dispositifs</a:t>
            </a:r>
            <a:r>
              <a:rPr lang="en-US" sz="2700" dirty="0">
                <a:solidFill>
                  <a:srgbClr val="000000"/>
                </a:solidFill>
                <a:latin typeface="Open Sans"/>
              </a:rPr>
              <a:t> (</a:t>
            </a:r>
            <a:r>
              <a:rPr lang="en-US" sz="2700" dirty="0" err="1">
                <a:solidFill>
                  <a:srgbClr val="000000"/>
                </a:solidFill>
                <a:latin typeface="Open Sans"/>
              </a:rPr>
              <a:t>conseil</a:t>
            </a:r>
            <a:r>
              <a:rPr lang="en-US" sz="27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Open Sans"/>
              </a:rPr>
              <a:t>individualisé</a:t>
            </a:r>
            <a:r>
              <a:rPr lang="en-US" sz="2700" dirty="0">
                <a:solidFill>
                  <a:srgbClr val="000000"/>
                </a:solidFill>
                <a:latin typeface="Open Sans"/>
              </a:rPr>
              <a:t> + </a:t>
            </a:r>
            <a:r>
              <a:rPr lang="en-US" sz="2700" dirty="0" err="1">
                <a:solidFill>
                  <a:srgbClr val="000000"/>
                </a:solidFill>
                <a:latin typeface="Open Sans"/>
              </a:rPr>
              <a:t>calcul</a:t>
            </a:r>
            <a:r>
              <a:rPr lang="en-US" sz="2700" dirty="0">
                <a:solidFill>
                  <a:srgbClr val="000000"/>
                </a:solidFill>
                <a:latin typeface="Open Sans"/>
              </a:rPr>
              <a:t> des droits)</a:t>
            </a:r>
          </a:p>
          <a:p>
            <a:pPr marL="582933" lvl="1" indent="-291467">
              <a:lnSpc>
                <a:spcPts val="3780"/>
              </a:lnSpc>
              <a:buFont typeface="Arial"/>
              <a:buChar char="•"/>
            </a:pPr>
            <a:r>
              <a:rPr lang="en-US" sz="2700" dirty="0" err="1">
                <a:solidFill>
                  <a:srgbClr val="000000"/>
                </a:solidFill>
                <a:latin typeface="Open Sans"/>
              </a:rPr>
              <a:t>Calendrier</a:t>
            </a:r>
            <a:r>
              <a:rPr lang="en-US" sz="2700" dirty="0">
                <a:solidFill>
                  <a:srgbClr val="000000"/>
                </a:solidFill>
                <a:latin typeface="Open Sans"/>
              </a:rPr>
              <a:t> / </a:t>
            </a:r>
            <a:r>
              <a:rPr lang="en-US" sz="2700" dirty="0" err="1">
                <a:solidFill>
                  <a:srgbClr val="000000"/>
                </a:solidFill>
                <a:latin typeface="Open Sans"/>
              </a:rPr>
              <a:t>devis</a:t>
            </a:r>
            <a:endParaRPr lang="en-US" sz="2700" dirty="0">
              <a:solidFill>
                <a:srgbClr val="000000"/>
              </a:solidFill>
              <a:latin typeface="Open Sans"/>
            </a:endParaRPr>
          </a:p>
          <a:p>
            <a:pPr marL="582933" lvl="1" indent="-291467">
              <a:lnSpc>
                <a:spcPts val="3780"/>
              </a:lnSpc>
              <a:buFont typeface="Arial"/>
              <a:buChar char="•"/>
            </a:pPr>
            <a:r>
              <a:rPr lang="en-US" sz="2700" dirty="0" err="1">
                <a:solidFill>
                  <a:srgbClr val="000000"/>
                </a:solidFill>
                <a:latin typeface="Open Sans"/>
              </a:rPr>
              <a:t>Réflexion</a:t>
            </a:r>
            <a:r>
              <a:rPr lang="en-US" sz="2700" dirty="0">
                <a:solidFill>
                  <a:srgbClr val="000000"/>
                </a:solidFill>
                <a:latin typeface="Open Sans"/>
              </a:rPr>
              <a:t> temps de travail</a:t>
            </a:r>
          </a:p>
          <a:p>
            <a:pPr marL="582933" lvl="1" indent="-291467">
              <a:lnSpc>
                <a:spcPts val="3780"/>
              </a:lnSpc>
              <a:buFont typeface="Arial"/>
              <a:buChar char="•"/>
            </a:pPr>
            <a:r>
              <a:rPr lang="en-US" sz="2700" dirty="0">
                <a:solidFill>
                  <a:srgbClr val="000000"/>
                </a:solidFill>
                <a:latin typeface="Open Sans"/>
              </a:rPr>
              <a:t>Validations des N+1 et N+2</a:t>
            </a:r>
          </a:p>
          <a:p>
            <a:pPr marL="582933" lvl="1" indent="-291467">
              <a:lnSpc>
                <a:spcPts val="3780"/>
              </a:lnSpc>
              <a:buFont typeface="Arial"/>
              <a:buChar char="•"/>
            </a:pPr>
            <a:r>
              <a:rPr lang="en-US" sz="2700" b="1" dirty="0" err="1">
                <a:latin typeface="Open Sans"/>
              </a:rPr>
              <a:t>Lettre</a:t>
            </a:r>
            <a:r>
              <a:rPr lang="en-US" sz="2700" b="1" dirty="0">
                <a:latin typeface="Open Sans"/>
              </a:rPr>
              <a:t> de motivation</a:t>
            </a:r>
          </a:p>
          <a:p>
            <a:pPr marL="582933" lvl="1" indent="-291467">
              <a:lnSpc>
                <a:spcPts val="3780"/>
              </a:lnSpc>
              <a:buFont typeface="Arial"/>
              <a:buChar char="•"/>
            </a:pPr>
            <a:endParaRPr lang="en-US" sz="2700" b="1" dirty="0">
              <a:latin typeface="Open Sans"/>
            </a:endParaRPr>
          </a:p>
          <a:p>
            <a:pPr marL="582933" lvl="1" indent="-291467">
              <a:lnSpc>
                <a:spcPts val="3780"/>
              </a:lnSpc>
              <a:buFont typeface="Arial"/>
              <a:buChar char="•"/>
            </a:pPr>
            <a:r>
              <a:rPr lang="en-US" sz="2700" b="1" dirty="0">
                <a:latin typeface="Open Sans"/>
              </a:rPr>
              <a:t>ATTENTION </a:t>
            </a:r>
            <a:r>
              <a:rPr lang="en-US" sz="2700" b="1" dirty="0">
                <a:latin typeface="Open Sans"/>
                <a:sym typeface="Wingdings" panose="05000000000000000000" pitchFamily="2" charset="2"/>
              </a:rPr>
              <a:t> </a:t>
            </a:r>
            <a:r>
              <a:rPr lang="en-US" sz="2700" b="1" dirty="0" err="1">
                <a:latin typeface="Open Sans"/>
                <a:sym typeface="Wingdings" panose="05000000000000000000" pitchFamily="2" charset="2"/>
              </a:rPr>
              <a:t>Période</a:t>
            </a:r>
            <a:r>
              <a:rPr lang="en-US" sz="2700" b="1" dirty="0">
                <a:latin typeface="Open Sans"/>
                <a:sym typeface="Wingdings" panose="05000000000000000000" pitchFamily="2" charset="2"/>
              </a:rPr>
              <a:t> de formation</a:t>
            </a:r>
            <a:endParaRPr lang="en-US" sz="2700" b="1" dirty="0">
              <a:latin typeface="Open Sans"/>
            </a:endParaRPr>
          </a:p>
          <a:p>
            <a:pPr>
              <a:lnSpc>
                <a:spcPts val="4759"/>
              </a:lnSpc>
            </a:pPr>
            <a:endParaRPr lang="en-US" sz="2700" dirty="0">
              <a:solidFill>
                <a:srgbClr val="FF3131"/>
              </a:solidFill>
              <a:latin typeface="Open Sans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3642488" y="7276077"/>
            <a:ext cx="6274973" cy="1893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80"/>
              </a:lnSpc>
            </a:pPr>
            <a:r>
              <a:rPr lang="en-US" sz="2700" dirty="0" err="1">
                <a:solidFill>
                  <a:srgbClr val="000000"/>
                </a:solidFill>
                <a:latin typeface="Open Sans"/>
              </a:rPr>
              <a:t>Campagne</a:t>
            </a:r>
            <a:r>
              <a:rPr lang="en-US" sz="2700" dirty="0">
                <a:solidFill>
                  <a:srgbClr val="000000"/>
                </a:solidFill>
                <a:latin typeface="Open Sans"/>
              </a:rPr>
              <a:t> de communication : </a:t>
            </a:r>
          </a:p>
          <a:p>
            <a:pPr algn="ctr">
              <a:lnSpc>
                <a:spcPts val="3780"/>
              </a:lnSpc>
            </a:pPr>
            <a:r>
              <a:rPr lang="en-US" sz="2700" dirty="0" err="1">
                <a:solidFill>
                  <a:srgbClr val="000000"/>
                </a:solidFill>
                <a:latin typeface="Open Sans"/>
              </a:rPr>
              <a:t>En</a:t>
            </a:r>
            <a:r>
              <a:rPr lang="en-US" sz="2700" dirty="0">
                <a:solidFill>
                  <a:srgbClr val="000000"/>
                </a:solidFill>
                <a:latin typeface="Open Sans"/>
              </a:rPr>
              <a:t> plus du message </a:t>
            </a:r>
            <a:r>
              <a:rPr lang="en-US" sz="2700" dirty="0" err="1">
                <a:solidFill>
                  <a:srgbClr val="000000"/>
                </a:solidFill>
                <a:latin typeface="Open Sans"/>
              </a:rPr>
              <a:t>adressé</a:t>
            </a:r>
            <a:r>
              <a:rPr lang="en-US" sz="2700" dirty="0">
                <a:solidFill>
                  <a:srgbClr val="000000"/>
                </a:solidFill>
                <a:latin typeface="Open Sans"/>
              </a:rPr>
              <a:t> par mail aux </a:t>
            </a:r>
            <a:r>
              <a:rPr lang="en-US" sz="2700" dirty="0" err="1">
                <a:solidFill>
                  <a:srgbClr val="000000"/>
                </a:solidFill>
                <a:latin typeface="Open Sans"/>
              </a:rPr>
              <a:t>personnels</a:t>
            </a:r>
            <a:r>
              <a:rPr lang="en-US" sz="2700" dirty="0">
                <a:solidFill>
                  <a:srgbClr val="000000"/>
                </a:solidFill>
                <a:latin typeface="Open Sans"/>
              </a:rPr>
              <a:t> : </a:t>
            </a:r>
            <a:r>
              <a:rPr lang="en-US" sz="2700" dirty="0" err="1">
                <a:solidFill>
                  <a:srgbClr val="000000"/>
                </a:solidFill>
                <a:latin typeface="Open Sans"/>
              </a:rPr>
              <a:t>Factuel</a:t>
            </a:r>
            <a:r>
              <a:rPr lang="en-US" sz="2700" dirty="0">
                <a:solidFill>
                  <a:srgbClr val="000000"/>
                </a:solidFill>
                <a:latin typeface="Open Sans"/>
              </a:rPr>
              <a:t>, site RH, site formation</a:t>
            </a:r>
          </a:p>
        </p:txBody>
      </p:sp>
      <p:sp>
        <p:nvSpPr>
          <p:cNvPr id="25" name="TextBox 8">
            <a:extLst>
              <a:ext uri="{FF2B5EF4-FFF2-40B4-BE49-F238E27FC236}">
                <a16:creationId xmlns:a16="http://schemas.microsoft.com/office/drawing/2014/main" id="{0C983240-61A6-415F-8A80-3D6B0A83C658}"/>
              </a:ext>
            </a:extLst>
          </p:cNvPr>
          <p:cNvSpPr txBox="1"/>
          <p:nvPr/>
        </p:nvSpPr>
        <p:spPr>
          <a:xfrm>
            <a:off x="1388158" y="1713653"/>
            <a:ext cx="13150615" cy="6297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41325" lvl="1"/>
            <a:r>
              <a:rPr lang="en-US" sz="4092" b="1" dirty="0">
                <a:solidFill>
                  <a:srgbClr val="000000"/>
                </a:solidFill>
                <a:latin typeface="Glacial Indifference"/>
              </a:rPr>
              <a:t>3. Les démarches dans le cadre d’un </a:t>
            </a:r>
            <a:r>
              <a:rPr lang="en-US" sz="4092" b="1" dirty="0" err="1">
                <a:solidFill>
                  <a:srgbClr val="000000"/>
                </a:solidFill>
                <a:latin typeface="Glacial Indifference"/>
              </a:rPr>
              <a:t>dépôt</a:t>
            </a:r>
            <a:endParaRPr lang="en-US" sz="4092" b="1" dirty="0">
              <a:solidFill>
                <a:srgbClr val="000000"/>
              </a:solidFill>
              <a:latin typeface="Glacial Indifference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800100" y="1217492"/>
            <a:ext cx="0" cy="7847397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" name="Group 4"/>
          <p:cNvGrpSpPr/>
          <p:nvPr/>
        </p:nvGrpSpPr>
        <p:grpSpPr>
          <a:xfrm>
            <a:off x="8272234" y="2316115"/>
            <a:ext cx="8947619" cy="9247106"/>
            <a:chOff x="0" y="0"/>
            <a:chExt cx="6362700" cy="6575666"/>
          </a:xfrm>
        </p:grpSpPr>
        <p:sp>
          <p:nvSpPr>
            <p:cNvPr id="5" name="Freeform 5"/>
            <p:cNvSpPr/>
            <p:nvPr/>
          </p:nvSpPr>
          <p:spPr>
            <a:xfrm flipH="1">
              <a:off x="6350" y="6350"/>
              <a:ext cx="6350013" cy="6562979"/>
            </a:xfrm>
            <a:custGeom>
              <a:avLst/>
              <a:gdLst/>
              <a:ahLst/>
              <a:cxnLst/>
              <a:rect l="l" t="t" r="r" b="b"/>
              <a:pathLst>
                <a:path w="6350013" h="6562979">
                  <a:moveTo>
                    <a:pt x="13" y="5480583"/>
                  </a:moveTo>
                  <a:cubicBezTo>
                    <a:pt x="13" y="6078372"/>
                    <a:pt x="484594" y="6562979"/>
                    <a:pt x="1082396" y="6562979"/>
                  </a:cubicBezTo>
                  <a:lnTo>
                    <a:pt x="5267630" y="6562979"/>
                  </a:lnTo>
                  <a:cubicBezTo>
                    <a:pt x="5865419" y="6562979"/>
                    <a:pt x="6350013" y="6078385"/>
                    <a:pt x="6350013" y="5480583"/>
                  </a:cubicBezTo>
                  <a:lnTo>
                    <a:pt x="6350013" y="1082383"/>
                  </a:lnTo>
                  <a:cubicBezTo>
                    <a:pt x="6350013" y="484594"/>
                    <a:pt x="5865432" y="0"/>
                    <a:pt x="5267630" y="0"/>
                  </a:cubicBezTo>
                  <a:lnTo>
                    <a:pt x="1082383" y="0"/>
                  </a:lnTo>
                  <a:cubicBezTo>
                    <a:pt x="484594" y="0"/>
                    <a:pt x="0" y="484594"/>
                    <a:pt x="0" y="1082383"/>
                  </a:cubicBezTo>
                  <a:lnTo>
                    <a:pt x="0" y="5480583"/>
                  </a:lnTo>
                  <a:close/>
                </a:path>
              </a:pathLst>
            </a:custGeom>
            <a:blipFill>
              <a:blip r:embed="rId3"/>
              <a:stretch>
                <a:fillRect l="-27563" r="-27563"/>
              </a:stretch>
            </a:blipFill>
          </p:spPr>
        </p:sp>
      </p:grpSp>
      <p:sp>
        <p:nvSpPr>
          <p:cNvPr id="6" name="Freeform 6"/>
          <p:cNvSpPr/>
          <p:nvPr/>
        </p:nvSpPr>
        <p:spPr>
          <a:xfrm>
            <a:off x="7222231" y="571500"/>
            <a:ext cx="11083912" cy="11083912"/>
          </a:xfrm>
          <a:custGeom>
            <a:avLst/>
            <a:gdLst/>
            <a:ahLst/>
            <a:cxnLst/>
            <a:rect l="l" t="t" r="r" b="b"/>
            <a:pathLst>
              <a:path w="11083912" h="11083912">
                <a:moveTo>
                  <a:pt x="0" y="0"/>
                </a:moveTo>
                <a:lnTo>
                  <a:pt x="11083912" y="0"/>
                </a:lnTo>
                <a:lnTo>
                  <a:pt x="11083912" y="11083912"/>
                </a:lnTo>
                <a:lnTo>
                  <a:pt x="0" y="110839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8999"/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524000" y="2679214"/>
            <a:ext cx="13938958" cy="68684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703"/>
              </a:lnSpc>
            </a:pPr>
            <a:r>
              <a:rPr lang="en-US" sz="4437" dirty="0">
                <a:solidFill>
                  <a:srgbClr val="000000"/>
                </a:solidFill>
                <a:latin typeface="Glacial Indifference Bold"/>
              </a:rPr>
              <a:t>La Commission </a:t>
            </a:r>
            <a:r>
              <a:rPr lang="en-US" sz="4437" dirty="0" err="1">
                <a:solidFill>
                  <a:srgbClr val="000000"/>
                </a:solidFill>
                <a:latin typeface="Glacial Indifference Bold"/>
              </a:rPr>
              <a:t>d’Arbitrage</a:t>
            </a:r>
            <a:r>
              <a:rPr lang="en-US" sz="4437" dirty="0">
                <a:solidFill>
                  <a:srgbClr val="000000"/>
                </a:solidFill>
                <a:latin typeface="Glacial Indifference Bold"/>
              </a:rPr>
              <a:t> se </a:t>
            </a:r>
            <a:r>
              <a:rPr lang="en-US" sz="4437" dirty="0" err="1">
                <a:solidFill>
                  <a:srgbClr val="000000"/>
                </a:solidFill>
                <a:latin typeface="Glacial Indifference Bold"/>
              </a:rPr>
              <a:t>réunira</a:t>
            </a:r>
            <a:r>
              <a:rPr lang="en-US" sz="4437" dirty="0">
                <a:solidFill>
                  <a:srgbClr val="000000"/>
                </a:solidFill>
                <a:latin typeface="Glacial Indifference Bold"/>
              </a:rPr>
              <a:t> le 24 </a:t>
            </a:r>
            <a:r>
              <a:rPr lang="en-US" sz="4437" dirty="0" err="1">
                <a:solidFill>
                  <a:srgbClr val="000000"/>
                </a:solidFill>
                <a:latin typeface="Glacial Indifference Bold"/>
              </a:rPr>
              <a:t>avril</a:t>
            </a:r>
            <a:r>
              <a:rPr lang="en-US" sz="4437" dirty="0">
                <a:solidFill>
                  <a:srgbClr val="000000"/>
                </a:solidFill>
                <a:latin typeface="Glacial Indifference Bold"/>
              </a:rPr>
              <a:t> 2025.</a:t>
            </a:r>
          </a:p>
          <a:p>
            <a:pPr>
              <a:lnSpc>
                <a:spcPts val="4703"/>
              </a:lnSpc>
            </a:pPr>
            <a:endParaRPr lang="en-US" sz="4437" dirty="0">
              <a:solidFill>
                <a:srgbClr val="000000"/>
              </a:solidFill>
              <a:latin typeface="Glacial Indifference Bold"/>
            </a:endParaRPr>
          </a:p>
          <a:p>
            <a:pPr>
              <a:lnSpc>
                <a:spcPts val="4703"/>
              </a:lnSpc>
            </a:pPr>
            <a:r>
              <a:rPr lang="en-US" sz="4437" dirty="0" err="1">
                <a:solidFill>
                  <a:srgbClr val="000000"/>
                </a:solidFill>
                <a:latin typeface="Glacial Indifference Bold"/>
              </a:rPr>
              <a:t>L’avis</a:t>
            </a:r>
            <a:r>
              <a:rPr lang="en-US" sz="4437" dirty="0">
                <a:solidFill>
                  <a:srgbClr val="000000"/>
                </a:solidFill>
                <a:latin typeface="Glacial Indifference Bold"/>
              </a:rPr>
              <a:t> </a:t>
            </a:r>
            <a:r>
              <a:rPr lang="en-US" sz="4437" dirty="0" err="1">
                <a:solidFill>
                  <a:srgbClr val="000000"/>
                </a:solidFill>
                <a:latin typeface="Glacial Indifference Bold"/>
              </a:rPr>
              <a:t>portera</a:t>
            </a:r>
            <a:r>
              <a:rPr lang="en-US" sz="4437" dirty="0">
                <a:solidFill>
                  <a:srgbClr val="000000"/>
                </a:solidFill>
                <a:latin typeface="Glacial Indifference Bold"/>
              </a:rPr>
              <a:t> sur :</a:t>
            </a:r>
          </a:p>
          <a:p>
            <a:pPr>
              <a:lnSpc>
                <a:spcPts val="4173"/>
              </a:lnSpc>
            </a:pPr>
            <a:endParaRPr lang="en-US" sz="4437" dirty="0">
              <a:solidFill>
                <a:srgbClr val="000000"/>
              </a:solidFill>
              <a:latin typeface="Glacial Indifference Bold"/>
            </a:endParaRPr>
          </a:p>
          <a:p>
            <a:pPr marL="957976" lvl="1" indent="-478988">
              <a:lnSpc>
                <a:spcPts val="6211"/>
              </a:lnSpc>
              <a:buFont typeface="Arial"/>
              <a:buChar char="•"/>
            </a:pPr>
            <a:r>
              <a:rPr lang="en-US" sz="4437" dirty="0">
                <a:solidFill>
                  <a:srgbClr val="000000"/>
                </a:solidFill>
                <a:latin typeface="Glacial Indifference"/>
              </a:rPr>
              <a:t>Le </a:t>
            </a:r>
            <a:r>
              <a:rPr lang="en-US" sz="4437" dirty="0" err="1">
                <a:solidFill>
                  <a:srgbClr val="000000"/>
                </a:solidFill>
                <a:latin typeface="Glacial Indifference"/>
              </a:rPr>
              <a:t>dispositif</a:t>
            </a:r>
            <a:r>
              <a:rPr lang="en-US" sz="4437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4437" dirty="0" err="1">
                <a:solidFill>
                  <a:srgbClr val="000000"/>
                </a:solidFill>
                <a:latin typeface="Glacial Indifference"/>
              </a:rPr>
              <a:t>choisi</a:t>
            </a:r>
            <a:r>
              <a:rPr lang="en-US" sz="4437" dirty="0">
                <a:solidFill>
                  <a:srgbClr val="000000"/>
                </a:solidFill>
                <a:latin typeface="Glacial Indifference"/>
              </a:rPr>
              <a:t> au regard du </a:t>
            </a:r>
            <a:r>
              <a:rPr lang="en-US" sz="4437" dirty="0" err="1">
                <a:solidFill>
                  <a:srgbClr val="000000"/>
                </a:solidFill>
                <a:latin typeface="Glacial Indifference"/>
              </a:rPr>
              <a:t>projet</a:t>
            </a:r>
            <a:r>
              <a:rPr lang="en-US" sz="4437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4437" dirty="0" err="1">
                <a:solidFill>
                  <a:srgbClr val="000000"/>
                </a:solidFill>
                <a:latin typeface="Glacial Indifference"/>
              </a:rPr>
              <a:t>tel</a:t>
            </a:r>
            <a:r>
              <a:rPr lang="en-US" sz="4437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4437" dirty="0" err="1">
                <a:solidFill>
                  <a:srgbClr val="000000"/>
                </a:solidFill>
                <a:latin typeface="Glacial Indifference"/>
              </a:rPr>
              <a:t>qu’il</a:t>
            </a:r>
            <a:r>
              <a:rPr lang="en-US" sz="4437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4437" dirty="0" err="1">
                <a:solidFill>
                  <a:srgbClr val="000000"/>
                </a:solidFill>
                <a:latin typeface="Glacial Indifference"/>
              </a:rPr>
              <a:t>est</a:t>
            </a:r>
            <a:r>
              <a:rPr lang="en-US" sz="4437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4437" dirty="0" err="1">
                <a:solidFill>
                  <a:srgbClr val="000000"/>
                </a:solidFill>
                <a:latin typeface="Glacial Indifference"/>
              </a:rPr>
              <a:t>défini</a:t>
            </a:r>
            <a:r>
              <a:rPr lang="en-US" sz="4437" dirty="0">
                <a:solidFill>
                  <a:srgbClr val="000000"/>
                </a:solidFill>
                <a:latin typeface="Glacial Indifference"/>
              </a:rPr>
              <a:t> par </a:t>
            </a:r>
            <a:r>
              <a:rPr lang="en-US" sz="4437" dirty="0" err="1">
                <a:solidFill>
                  <a:srgbClr val="000000"/>
                </a:solidFill>
                <a:latin typeface="Glacial Indifference"/>
              </a:rPr>
              <a:t>l’agent</a:t>
            </a:r>
            <a:endParaRPr lang="en-US" sz="4437" dirty="0">
              <a:solidFill>
                <a:srgbClr val="000000"/>
              </a:solidFill>
              <a:latin typeface="Glacial Indifference"/>
            </a:endParaRPr>
          </a:p>
          <a:p>
            <a:pPr marL="957976" lvl="1" indent="-478988">
              <a:lnSpc>
                <a:spcPts val="6211"/>
              </a:lnSpc>
              <a:buFont typeface="Arial"/>
              <a:buChar char="•"/>
            </a:pPr>
            <a:r>
              <a:rPr lang="en-US" sz="4437" dirty="0">
                <a:solidFill>
                  <a:srgbClr val="000000"/>
                </a:solidFill>
                <a:latin typeface="Glacial Indifference"/>
              </a:rPr>
              <a:t>La suite à donner à la </a:t>
            </a:r>
            <a:r>
              <a:rPr lang="en-US" sz="4437" dirty="0" err="1">
                <a:solidFill>
                  <a:srgbClr val="000000"/>
                </a:solidFill>
                <a:latin typeface="Glacial Indifference"/>
              </a:rPr>
              <a:t>demande</a:t>
            </a:r>
            <a:endParaRPr lang="en-US" sz="4437" dirty="0">
              <a:solidFill>
                <a:srgbClr val="000000"/>
              </a:solidFill>
              <a:latin typeface="Glacial Indifference"/>
            </a:endParaRPr>
          </a:p>
          <a:p>
            <a:pPr marL="957976" lvl="1" indent="-478988">
              <a:lnSpc>
                <a:spcPts val="6211"/>
              </a:lnSpc>
              <a:buFont typeface="Arial"/>
              <a:buChar char="•"/>
            </a:pPr>
            <a:r>
              <a:rPr lang="en-US" sz="4437" dirty="0">
                <a:solidFill>
                  <a:srgbClr val="000000"/>
                </a:solidFill>
                <a:latin typeface="Glacial Indifference"/>
              </a:rPr>
              <a:t>La subvention du </a:t>
            </a:r>
            <a:r>
              <a:rPr lang="en-US" sz="4437" dirty="0" err="1">
                <a:solidFill>
                  <a:srgbClr val="000000"/>
                </a:solidFill>
                <a:latin typeface="Glacial Indifference"/>
              </a:rPr>
              <a:t>coût</a:t>
            </a:r>
            <a:r>
              <a:rPr lang="en-US" sz="4437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4437" dirty="0" err="1">
                <a:solidFill>
                  <a:srgbClr val="000000"/>
                </a:solidFill>
                <a:latin typeface="Glacial Indifference"/>
              </a:rPr>
              <a:t>pédagogique</a:t>
            </a:r>
            <a:r>
              <a:rPr lang="en-US" sz="4437" dirty="0">
                <a:solidFill>
                  <a:srgbClr val="000000"/>
                </a:solidFill>
                <a:latin typeface="Glacial Indifference"/>
              </a:rPr>
              <a:t> du </a:t>
            </a:r>
            <a:r>
              <a:rPr lang="en-US" sz="4437" dirty="0" err="1">
                <a:solidFill>
                  <a:srgbClr val="000000"/>
                </a:solidFill>
                <a:latin typeface="Glacial Indifference"/>
              </a:rPr>
              <a:t>dispositif</a:t>
            </a:r>
            <a:r>
              <a:rPr lang="en-US" sz="4437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4437" dirty="0" err="1">
                <a:solidFill>
                  <a:srgbClr val="000000"/>
                </a:solidFill>
                <a:latin typeface="Glacial Indifference"/>
              </a:rPr>
              <a:t>sollicité</a:t>
            </a:r>
            <a:endParaRPr lang="en-US" sz="4437" dirty="0">
              <a:solidFill>
                <a:srgbClr val="000000"/>
              </a:solidFill>
              <a:latin typeface="Glacial Indifference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174980" y="1605688"/>
            <a:ext cx="13150615" cy="6297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41325" lvl="1"/>
            <a:r>
              <a:rPr lang="en-US" sz="4092" b="1" dirty="0">
                <a:solidFill>
                  <a:srgbClr val="000000"/>
                </a:solidFill>
                <a:latin typeface="Glacial Indifference"/>
              </a:rPr>
              <a:t>3. Les démarches dans le cadre d’un </a:t>
            </a:r>
            <a:r>
              <a:rPr lang="en-US" sz="4092" b="1" dirty="0" err="1">
                <a:solidFill>
                  <a:srgbClr val="000000"/>
                </a:solidFill>
                <a:latin typeface="Glacial Indifference"/>
              </a:rPr>
              <a:t>dépôt</a:t>
            </a:r>
            <a:endParaRPr lang="en-US" sz="4092" b="1" dirty="0">
              <a:solidFill>
                <a:srgbClr val="000000"/>
              </a:solidFill>
              <a:latin typeface="Glacial Indifference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403994" y="152400"/>
            <a:ext cx="4025934" cy="1409077"/>
          </a:xfrm>
          <a:custGeom>
            <a:avLst/>
            <a:gdLst/>
            <a:ahLst/>
            <a:cxnLst/>
            <a:rect l="l" t="t" r="r" b="b"/>
            <a:pathLst>
              <a:path w="4025934" h="1409077">
                <a:moveTo>
                  <a:pt x="0" y="0"/>
                </a:moveTo>
                <a:lnTo>
                  <a:pt x="4025935" y="0"/>
                </a:lnTo>
                <a:lnTo>
                  <a:pt x="4025935" y="1409077"/>
                </a:lnTo>
                <a:lnTo>
                  <a:pt x="0" y="140907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800100" y="1217492"/>
            <a:ext cx="0" cy="7847397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Freeform 3"/>
          <p:cNvSpPr/>
          <p:nvPr/>
        </p:nvSpPr>
        <p:spPr>
          <a:xfrm>
            <a:off x="7204088" y="1492719"/>
            <a:ext cx="11083912" cy="11083912"/>
          </a:xfrm>
          <a:custGeom>
            <a:avLst/>
            <a:gdLst/>
            <a:ahLst/>
            <a:cxnLst/>
            <a:rect l="l" t="t" r="r" b="b"/>
            <a:pathLst>
              <a:path w="11083912" h="11083912">
                <a:moveTo>
                  <a:pt x="0" y="0"/>
                </a:moveTo>
                <a:lnTo>
                  <a:pt x="11083912" y="0"/>
                </a:lnTo>
                <a:lnTo>
                  <a:pt x="11083912" y="11083912"/>
                </a:lnTo>
                <a:lnTo>
                  <a:pt x="0" y="1108391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8999"/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9340381" y="1943033"/>
            <a:ext cx="8947619" cy="9247106"/>
            <a:chOff x="0" y="0"/>
            <a:chExt cx="6362700" cy="6575666"/>
          </a:xfrm>
        </p:grpSpPr>
        <p:sp>
          <p:nvSpPr>
            <p:cNvPr id="5" name="Freeform 5"/>
            <p:cNvSpPr/>
            <p:nvPr/>
          </p:nvSpPr>
          <p:spPr>
            <a:xfrm flipH="1">
              <a:off x="6350" y="6350"/>
              <a:ext cx="6350013" cy="6562979"/>
            </a:xfrm>
            <a:custGeom>
              <a:avLst/>
              <a:gdLst/>
              <a:ahLst/>
              <a:cxnLst/>
              <a:rect l="l" t="t" r="r" b="b"/>
              <a:pathLst>
                <a:path w="6350013" h="6562979">
                  <a:moveTo>
                    <a:pt x="13" y="5480583"/>
                  </a:moveTo>
                  <a:cubicBezTo>
                    <a:pt x="13" y="6078372"/>
                    <a:pt x="484594" y="6562979"/>
                    <a:pt x="1082396" y="6562979"/>
                  </a:cubicBezTo>
                  <a:lnTo>
                    <a:pt x="5267630" y="6562979"/>
                  </a:lnTo>
                  <a:cubicBezTo>
                    <a:pt x="5865419" y="6562979"/>
                    <a:pt x="6350013" y="6078385"/>
                    <a:pt x="6350013" y="5480583"/>
                  </a:cubicBezTo>
                  <a:lnTo>
                    <a:pt x="6350013" y="1082383"/>
                  </a:lnTo>
                  <a:cubicBezTo>
                    <a:pt x="6350013" y="484594"/>
                    <a:pt x="5865432" y="0"/>
                    <a:pt x="5267630" y="0"/>
                  </a:cubicBezTo>
                  <a:lnTo>
                    <a:pt x="1082383" y="0"/>
                  </a:lnTo>
                  <a:cubicBezTo>
                    <a:pt x="484594" y="0"/>
                    <a:pt x="0" y="484594"/>
                    <a:pt x="0" y="1082383"/>
                  </a:cubicBezTo>
                  <a:lnTo>
                    <a:pt x="0" y="5480583"/>
                  </a:lnTo>
                  <a:close/>
                </a:path>
              </a:pathLst>
            </a:custGeom>
            <a:blipFill>
              <a:blip r:embed="rId4"/>
              <a:stretch>
                <a:fillRect l="-27563" r="-27563"/>
              </a:stretch>
            </a:blipFill>
          </p:spPr>
        </p:sp>
      </p:grpSp>
      <p:sp>
        <p:nvSpPr>
          <p:cNvPr id="6" name="TextBox 6"/>
          <p:cNvSpPr txBox="1"/>
          <p:nvPr/>
        </p:nvSpPr>
        <p:spPr>
          <a:xfrm>
            <a:off x="1192330" y="1560696"/>
            <a:ext cx="12172647" cy="6297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41325" lvl="1"/>
            <a:r>
              <a:rPr lang="en-US" sz="4092" b="1" dirty="0">
                <a:solidFill>
                  <a:srgbClr val="000000"/>
                </a:solidFill>
                <a:latin typeface="Glacial Indifference"/>
              </a:rPr>
              <a:t>3. Les démarches dans le cadre d’un </a:t>
            </a:r>
            <a:r>
              <a:rPr lang="en-US" sz="4092" b="1" dirty="0" err="1">
                <a:solidFill>
                  <a:srgbClr val="000000"/>
                </a:solidFill>
                <a:latin typeface="Glacial Indifference"/>
              </a:rPr>
              <a:t>dépôt</a:t>
            </a:r>
            <a:endParaRPr lang="en-US" sz="4092" b="1" dirty="0">
              <a:solidFill>
                <a:srgbClr val="000000"/>
              </a:solidFill>
              <a:latin typeface="Glacial Indifference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127682" y="79561"/>
            <a:ext cx="4037595" cy="1413158"/>
          </a:xfrm>
          <a:custGeom>
            <a:avLst/>
            <a:gdLst/>
            <a:ahLst/>
            <a:cxnLst/>
            <a:rect l="l" t="t" r="r" b="b"/>
            <a:pathLst>
              <a:path w="4037595" h="1413158">
                <a:moveTo>
                  <a:pt x="0" y="0"/>
                </a:moveTo>
                <a:lnTo>
                  <a:pt x="4037595" y="0"/>
                </a:lnTo>
                <a:lnTo>
                  <a:pt x="4037595" y="1413158"/>
                </a:lnTo>
                <a:lnTo>
                  <a:pt x="0" y="141315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483520" y="3252929"/>
            <a:ext cx="11586360" cy="5104968"/>
          </a:xfrm>
          <a:custGeom>
            <a:avLst/>
            <a:gdLst/>
            <a:ahLst/>
            <a:cxnLst/>
            <a:rect l="l" t="t" r="r" b="b"/>
            <a:pathLst>
              <a:path w="11586360" h="5104968">
                <a:moveTo>
                  <a:pt x="0" y="0"/>
                </a:moveTo>
                <a:lnTo>
                  <a:pt x="11586360" y="0"/>
                </a:lnTo>
                <a:lnTo>
                  <a:pt x="11586360" y="5104968"/>
                </a:lnTo>
                <a:lnTo>
                  <a:pt x="0" y="510496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800100" y="1217492"/>
            <a:ext cx="0" cy="7847397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TextBox 3"/>
          <p:cNvSpPr txBox="1"/>
          <p:nvPr/>
        </p:nvSpPr>
        <p:spPr>
          <a:xfrm>
            <a:off x="800100" y="348271"/>
            <a:ext cx="4325560" cy="6804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46"/>
              </a:lnSpc>
            </a:pPr>
            <a:r>
              <a:rPr lang="en-US" sz="3961">
                <a:solidFill>
                  <a:srgbClr val="000000"/>
                </a:solidFill>
                <a:latin typeface="Glacial Indifference"/>
              </a:rPr>
              <a:t>Ressources</a:t>
            </a:r>
          </a:p>
        </p:txBody>
      </p:sp>
      <p:sp>
        <p:nvSpPr>
          <p:cNvPr id="4" name="Freeform 4"/>
          <p:cNvSpPr/>
          <p:nvPr/>
        </p:nvSpPr>
        <p:spPr>
          <a:xfrm>
            <a:off x="8683162" y="1217492"/>
            <a:ext cx="3840644" cy="3840644"/>
          </a:xfrm>
          <a:custGeom>
            <a:avLst/>
            <a:gdLst/>
            <a:ahLst/>
            <a:cxnLst/>
            <a:rect l="l" t="t" r="r" b="b"/>
            <a:pathLst>
              <a:path w="3840644" h="3840644">
                <a:moveTo>
                  <a:pt x="0" y="0"/>
                </a:moveTo>
                <a:lnTo>
                  <a:pt x="3840644" y="0"/>
                </a:lnTo>
                <a:lnTo>
                  <a:pt x="3840644" y="3840644"/>
                </a:lnTo>
                <a:lnTo>
                  <a:pt x="0" y="384064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8999"/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9053281" y="1502804"/>
            <a:ext cx="3100405" cy="3204179"/>
            <a:chOff x="0" y="0"/>
            <a:chExt cx="6362700" cy="6575666"/>
          </a:xfrm>
        </p:grpSpPr>
        <p:sp>
          <p:nvSpPr>
            <p:cNvPr id="6" name="Freeform 6"/>
            <p:cNvSpPr/>
            <p:nvPr/>
          </p:nvSpPr>
          <p:spPr>
            <a:xfrm>
              <a:off x="6350" y="6350"/>
              <a:ext cx="6350013" cy="6562979"/>
            </a:xfrm>
            <a:custGeom>
              <a:avLst/>
              <a:gdLst/>
              <a:ahLst/>
              <a:cxnLst/>
              <a:rect l="l" t="t" r="r" b="b"/>
              <a:pathLst>
                <a:path w="6350013" h="6562979">
                  <a:moveTo>
                    <a:pt x="6350000" y="5480583"/>
                  </a:moveTo>
                  <a:cubicBezTo>
                    <a:pt x="6350000" y="6078372"/>
                    <a:pt x="5865419" y="6562979"/>
                    <a:pt x="5267617" y="6562979"/>
                  </a:cubicBezTo>
                  <a:lnTo>
                    <a:pt x="1082383" y="6562979"/>
                  </a:lnTo>
                  <a:cubicBezTo>
                    <a:pt x="484594" y="6562979"/>
                    <a:pt x="0" y="6078385"/>
                    <a:pt x="0" y="5480583"/>
                  </a:cubicBezTo>
                  <a:lnTo>
                    <a:pt x="0" y="1082383"/>
                  </a:lnTo>
                  <a:cubicBezTo>
                    <a:pt x="0" y="484594"/>
                    <a:pt x="484581" y="0"/>
                    <a:pt x="1082383" y="0"/>
                  </a:cubicBezTo>
                  <a:lnTo>
                    <a:pt x="5267630" y="0"/>
                  </a:lnTo>
                  <a:cubicBezTo>
                    <a:pt x="5865419" y="0"/>
                    <a:pt x="6350013" y="484594"/>
                    <a:pt x="6350013" y="1082383"/>
                  </a:cubicBezTo>
                  <a:lnTo>
                    <a:pt x="6350013" y="5480583"/>
                  </a:lnTo>
                  <a:close/>
                </a:path>
              </a:pathLst>
            </a:custGeom>
            <a:solidFill>
              <a:srgbClr val="FFDE00"/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id="7" name="Freeform 7"/>
          <p:cNvSpPr/>
          <p:nvPr/>
        </p:nvSpPr>
        <p:spPr>
          <a:xfrm>
            <a:off x="11911036" y="3137814"/>
            <a:ext cx="4497541" cy="4497541"/>
          </a:xfrm>
          <a:custGeom>
            <a:avLst/>
            <a:gdLst/>
            <a:ahLst/>
            <a:cxnLst/>
            <a:rect l="l" t="t" r="r" b="b"/>
            <a:pathLst>
              <a:path w="4497541" h="4497541">
                <a:moveTo>
                  <a:pt x="0" y="0"/>
                </a:moveTo>
                <a:lnTo>
                  <a:pt x="4497541" y="0"/>
                </a:lnTo>
                <a:lnTo>
                  <a:pt x="4497541" y="4497541"/>
                </a:lnTo>
                <a:lnTo>
                  <a:pt x="0" y="449754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8999"/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14936652" y="7561696"/>
            <a:ext cx="3630693" cy="3752216"/>
            <a:chOff x="0" y="0"/>
            <a:chExt cx="6362700" cy="6575666"/>
          </a:xfrm>
        </p:grpSpPr>
        <p:sp>
          <p:nvSpPr>
            <p:cNvPr id="9" name="Freeform 9"/>
            <p:cNvSpPr/>
            <p:nvPr/>
          </p:nvSpPr>
          <p:spPr>
            <a:xfrm>
              <a:off x="6350" y="6350"/>
              <a:ext cx="6350013" cy="6562979"/>
            </a:xfrm>
            <a:custGeom>
              <a:avLst/>
              <a:gdLst/>
              <a:ahLst/>
              <a:cxnLst/>
              <a:rect l="l" t="t" r="r" b="b"/>
              <a:pathLst>
                <a:path w="6350013" h="6562979">
                  <a:moveTo>
                    <a:pt x="6350000" y="5480583"/>
                  </a:moveTo>
                  <a:cubicBezTo>
                    <a:pt x="6350000" y="6078372"/>
                    <a:pt x="5865419" y="6562979"/>
                    <a:pt x="5267617" y="6562979"/>
                  </a:cubicBezTo>
                  <a:lnTo>
                    <a:pt x="1082383" y="6562979"/>
                  </a:lnTo>
                  <a:cubicBezTo>
                    <a:pt x="484594" y="6562979"/>
                    <a:pt x="0" y="6078385"/>
                    <a:pt x="0" y="5480583"/>
                  </a:cubicBezTo>
                  <a:lnTo>
                    <a:pt x="0" y="1082383"/>
                  </a:lnTo>
                  <a:cubicBezTo>
                    <a:pt x="0" y="484594"/>
                    <a:pt x="484581" y="0"/>
                    <a:pt x="1082383" y="0"/>
                  </a:cubicBezTo>
                  <a:lnTo>
                    <a:pt x="5267630" y="0"/>
                  </a:lnTo>
                  <a:cubicBezTo>
                    <a:pt x="5865419" y="0"/>
                    <a:pt x="6350013" y="484594"/>
                    <a:pt x="6350013" y="1082383"/>
                  </a:cubicBezTo>
                  <a:lnTo>
                    <a:pt x="6350013" y="5480583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id="10" name="Freeform 10"/>
          <p:cNvSpPr/>
          <p:nvPr/>
        </p:nvSpPr>
        <p:spPr>
          <a:xfrm>
            <a:off x="10603484" y="7144568"/>
            <a:ext cx="3840644" cy="3840644"/>
          </a:xfrm>
          <a:custGeom>
            <a:avLst/>
            <a:gdLst/>
            <a:ahLst/>
            <a:cxnLst/>
            <a:rect l="l" t="t" r="r" b="b"/>
            <a:pathLst>
              <a:path w="3840644" h="3840644">
                <a:moveTo>
                  <a:pt x="0" y="0"/>
                </a:moveTo>
                <a:lnTo>
                  <a:pt x="3840643" y="0"/>
                </a:lnTo>
                <a:lnTo>
                  <a:pt x="3840643" y="3840644"/>
                </a:lnTo>
                <a:lnTo>
                  <a:pt x="0" y="384064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8999"/>
            </a:blip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 rot="-2850157">
            <a:off x="12374688" y="8005381"/>
            <a:ext cx="3100405" cy="3204179"/>
            <a:chOff x="0" y="0"/>
            <a:chExt cx="6362700" cy="6575666"/>
          </a:xfrm>
        </p:grpSpPr>
        <p:sp>
          <p:nvSpPr>
            <p:cNvPr id="12" name="Freeform 12"/>
            <p:cNvSpPr/>
            <p:nvPr/>
          </p:nvSpPr>
          <p:spPr>
            <a:xfrm>
              <a:off x="6350" y="6350"/>
              <a:ext cx="6350013" cy="6562979"/>
            </a:xfrm>
            <a:custGeom>
              <a:avLst/>
              <a:gdLst/>
              <a:ahLst/>
              <a:cxnLst/>
              <a:rect l="l" t="t" r="r" b="b"/>
              <a:pathLst>
                <a:path w="6350013" h="6562979">
                  <a:moveTo>
                    <a:pt x="6350000" y="5480583"/>
                  </a:moveTo>
                  <a:cubicBezTo>
                    <a:pt x="6350000" y="6078372"/>
                    <a:pt x="5865419" y="6562979"/>
                    <a:pt x="5267617" y="6562979"/>
                  </a:cubicBezTo>
                  <a:lnTo>
                    <a:pt x="1082383" y="6562979"/>
                  </a:lnTo>
                  <a:cubicBezTo>
                    <a:pt x="484594" y="6562979"/>
                    <a:pt x="0" y="6078385"/>
                    <a:pt x="0" y="5480583"/>
                  </a:cubicBezTo>
                  <a:lnTo>
                    <a:pt x="0" y="1082383"/>
                  </a:lnTo>
                  <a:cubicBezTo>
                    <a:pt x="0" y="484594"/>
                    <a:pt x="484581" y="0"/>
                    <a:pt x="1082383" y="0"/>
                  </a:cubicBezTo>
                  <a:lnTo>
                    <a:pt x="5267630" y="0"/>
                  </a:lnTo>
                  <a:cubicBezTo>
                    <a:pt x="5865419" y="0"/>
                    <a:pt x="6350013" y="484594"/>
                    <a:pt x="6350013" y="1082383"/>
                  </a:cubicBezTo>
                  <a:lnTo>
                    <a:pt x="6350013" y="5480583"/>
                  </a:lnTo>
                  <a:close/>
                </a:path>
              </a:pathLst>
            </a:custGeom>
            <a:solidFill>
              <a:srgbClr val="FFDE00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13" name="Group 13"/>
          <p:cNvGrpSpPr/>
          <p:nvPr/>
        </p:nvGrpSpPr>
        <p:grpSpPr>
          <a:xfrm rot="-842120">
            <a:off x="15620175" y="6176486"/>
            <a:ext cx="2411411" cy="2411411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E00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 rot="-842120">
            <a:off x="11912412" y="-581699"/>
            <a:ext cx="2031391" cy="2031391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E00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9" name="Freeform 19"/>
          <p:cNvSpPr/>
          <p:nvPr/>
        </p:nvSpPr>
        <p:spPr>
          <a:xfrm>
            <a:off x="423679" y="257715"/>
            <a:ext cx="4022801" cy="1407981"/>
          </a:xfrm>
          <a:custGeom>
            <a:avLst/>
            <a:gdLst/>
            <a:ahLst/>
            <a:cxnLst/>
            <a:rect l="l" t="t" r="r" b="b"/>
            <a:pathLst>
              <a:path w="4022801" h="1407981">
                <a:moveTo>
                  <a:pt x="0" y="0"/>
                </a:moveTo>
                <a:lnTo>
                  <a:pt x="4022802" y="0"/>
                </a:lnTo>
                <a:lnTo>
                  <a:pt x="4022802" y="1407981"/>
                </a:lnTo>
                <a:lnTo>
                  <a:pt x="0" y="140798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965630" y="2329310"/>
            <a:ext cx="1184571" cy="844569"/>
          </a:xfrm>
          <a:custGeom>
            <a:avLst/>
            <a:gdLst/>
            <a:ahLst/>
            <a:cxnLst/>
            <a:rect l="l" t="t" r="r" b="b"/>
            <a:pathLst>
              <a:path w="1184571" h="844569">
                <a:moveTo>
                  <a:pt x="0" y="0"/>
                </a:moveTo>
                <a:lnTo>
                  <a:pt x="1184571" y="0"/>
                </a:lnTo>
                <a:lnTo>
                  <a:pt x="1184571" y="844569"/>
                </a:lnTo>
                <a:lnTo>
                  <a:pt x="0" y="84456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3" name="TextBox 23"/>
          <p:cNvSpPr txBox="1"/>
          <p:nvPr/>
        </p:nvSpPr>
        <p:spPr>
          <a:xfrm>
            <a:off x="2094671" y="2422725"/>
            <a:ext cx="11066304" cy="655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33"/>
              </a:lnSpc>
            </a:pPr>
            <a:r>
              <a:rPr lang="en-US" sz="3809" dirty="0">
                <a:solidFill>
                  <a:srgbClr val="000000"/>
                </a:solidFill>
                <a:latin typeface="Open Sans Bold"/>
              </a:rPr>
              <a:t>Temps </a:t>
            </a:r>
            <a:r>
              <a:rPr lang="en-US" sz="3809" dirty="0" err="1">
                <a:solidFill>
                  <a:srgbClr val="000000"/>
                </a:solidFill>
                <a:latin typeface="Open Sans Bold"/>
              </a:rPr>
              <a:t>d’échange</a:t>
            </a:r>
            <a:r>
              <a:rPr lang="en-US" sz="3809" dirty="0">
                <a:solidFill>
                  <a:srgbClr val="000000"/>
                </a:solidFill>
                <a:latin typeface="Open Sans Bold"/>
              </a:rPr>
              <a:t> et questions / </a:t>
            </a:r>
            <a:r>
              <a:rPr lang="en-US" sz="3809" dirty="0" err="1">
                <a:solidFill>
                  <a:srgbClr val="000000"/>
                </a:solidFill>
                <a:latin typeface="Open Sans Bold"/>
              </a:rPr>
              <a:t>réponses</a:t>
            </a:r>
            <a:endParaRPr lang="en-US" sz="3809" dirty="0">
              <a:solidFill>
                <a:srgbClr val="000000"/>
              </a:solidFill>
              <a:latin typeface="Open Sans Bold"/>
            </a:endParaRPr>
          </a:p>
        </p:txBody>
      </p:sp>
      <p:sp>
        <p:nvSpPr>
          <p:cNvPr id="27" name="Freeform 27"/>
          <p:cNvSpPr/>
          <p:nvPr/>
        </p:nvSpPr>
        <p:spPr>
          <a:xfrm>
            <a:off x="926517" y="3880160"/>
            <a:ext cx="1184571" cy="844569"/>
          </a:xfrm>
          <a:custGeom>
            <a:avLst/>
            <a:gdLst/>
            <a:ahLst/>
            <a:cxnLst/>
            <a:rect l="l" t="t" r="r" b="b"/>
            <a:pathLst>
              <a:path w="1184571" h="844569">
                <a:moveTo>
                  <a:pt x="0" y="0"/>
                </a:moveTo>
                <a:lnTo>
                  <a:pt x="1184571" y="0"/>
                </a:lnTo>
                <a:lnTo>
                  <a:pt x="1184571" y="844569"/>
                </a:lnTo>
                <a:lnTo>
                  <a:pt x="0" y="84456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8" name="TextBox 28"/>
          <p:cNvSpPr txBox="1"/>
          <p:nvPr/>
        </p:nvSpPr>
        <p:spPr>
          <a:xfrm>
            <a:off x="1833514" y="3962085"/>
            <a:ext cx="13530262" cy="635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33"/>
              </a:lnSpc>
            </a:pPr>
            <a:r>
              <a:rPr lang="en-US" sz="3809" dirty="0">
                <a:solidFill>
                  <a:srgbClr val="000000"/>
                </a:solidFill>
                <a:latin typeface="Open Sans Bold"/>
              </a:rPr>
              <a:t>Proposition pour un </a:t>
            </a:r>
            <a:r>
              <a:rPr lang="en-US" sz="3809" dirty="0" err="1">
                <a:solidFill>
                  <a:srgbClr val="000000"/>
                </a:solidFill>
                <a:latin typeface="Open Sans Bold"/>
              </a:rPr>
              <a:t>accompagnement</a:t>
            </a:r>
            <a:r>
              <a:rPr lang="en-US" sz="3809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3809" dirty="0" err="1">
                <a:solidFill>
                  <a:srgbClr val="000000"/>
                </a:solidFill>
                <a:latin typeface="Open Sans Bold"/>
              </a:rPr>
              <a:t>individuel</a:t>
            </a:r>
            <a:endParaRPr lang="en-US" sz="3809" dirty="0">
              <a:solidFill>
                <a:srgbClr val="000000"/>
              </a:solidFill>
              <a:latin typeface="Open Sans Bold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1C616E51-2F57-4BBC-A94C-0967A97AEA8F}"/>
              </a:ext>
            </a:extLst>
          </p:cNvPr>
          <p:cNvSpPr txBox="1"/>
          <p:nvPr/>
        </p:nvSpPr>
        <p:spPr>
          <a:xfrm>
            <a:off x="2476360" y="5478466"/>
            <a:ext cx="1316002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Contacts – Pôle Formation Continue des Personnels : </a:t>
            </a:r>
          </a:p>
          <a:p>
            <a:r>
              <a:rPr lang="fr-FR" sz="3200" b="1" dirty="0"/>
              <a:t>dadrh-formation-continue-pers@univ-lorraine.fr </a:t>
            </a:r>
          </a:p>
          <a:p>
            <a:endParaRPr lang="fr-FR" sz="3200" b="1" dirty="0"/>
          </a:p>
          <a:p>
            <a:r>
              <a:rPr lang="fr-FR" sz="3200" b="1" dirty="0" err="1"/>
              <a:t>Stessie</a:t>
            </a:r>
            <a:r>
              <a:rPr lang="fr-FR" sz="3200" b="1" dirty="0"/>
              <a:t> </a:t>
            </a:r>
            <a:r>
              <a:rPr lang="fr-FR" sz="3200" b="1" dirty="0" err="1"/>
              <a:t>Schuddinck</a:t>
            </a:r>
            <a:r>
              <a:rPr lang="fr-FR" sz="3200" b="1" dirty="0"/>
              <a:t> : 03 72 74 02 65</a:t>
            </a:r>
          </a:p>
          <a:p>
            <a:r>
              <a:rPr lang="fr-FR" sz="3200" b="1" dirty="0"/>
              <a:t>Justine Girard : 03 72 74 14 01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EF3220BB-30E7-4958-965A-546594DE86CA}"/>
              </a:ext>
            </a:extLst>
          </p:cNvPr>
          <p:cNvSpPr txBox="1"/>
          <p:nvPr/>
        </p:nvSpPr>
        <p:spPr>
          <a:xfrm>
            <a:off x="1588517" y="8774006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hlinkClick r:id="rId7"/>
              </a:rPr>
              <a:t>https://formationdespersonnels.univ-lorraine.fr/</a:t>
            </a:r>
            <a:endParaRPr lang="fr-FR" sz="4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339364" y="1585749"/>
            <a:ext cx="2116338" cy="2116338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E0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842120">
            <a:off x="10049315" y="5200987"/>
            <a:ext cx="3863408" cy="3863408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E00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7702712" y="4353563"/>
            <a:ext cx="10395344" cy="27791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694"/>
              </a:lnSpc>
            </a:pPr>
            <a:r>
              <a:rPr lang="en-US" sz="16210">
                <a:solidFill>
                  <a:srgbClr val="000000"/>
                </a:solidFill>
                <a:latin typeface="Glacial Indifference Bold"/>
              </a:rPr>
              <a:t>Attention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00100" y="2810839"/>
            <a:ext cx="15642692" cy="27791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2694"/>
              </a:lnSpc>
            </a:pPr>
            <a:r>
              <a:rPr lang="en-US" sz="16210">
                <a:solidFill>
                  <a:srgbClr val="000000"/>
                </a:solidFill>
                <a:latin typeface="Glacial Indifference"/>
              </a:rPr>
              <a:t>Merci pour votre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2283672" y="-870895"/>
            <a:ext cx="11633137" cy="11633137"/>
            <a:chOff x="0" y="0"/>
            <a:chExt cx="15510849" cy="15510849"/>
          </a:xfrm>
        </p:grpSpPr>
        <p:sp>
          <p:nvSpPr>
            <p:cNvPr id="11" name="Freeform 11"/>
            <p:cNvSpPr/>
            <p:nvPr/>
          </p:nvSpPr>
          <p:spPr>
            <a:xfrm>
              <a:off x="1814648" y="1646236"/>
              <a:ext cx="12745915" cy="12745915"/>
            </a:xfrm>
            <a:custGeom>
              <a:avLst/>
              <a:gdLst/>
              <a:ahLst/>
              <a:cxnLst/>
              <a:rect l="l" t="t" r="r" b="b"/>
              <a:pathLst>
                <a:path w="12745915" h="12745915">
                  <a:moveTo>
                    <a:pt x="0" y="0"/>
                  </a:moveTo>
                  <a:lnTo>
                    <a:pt x="12745915" y="0"/>
                  </a:lnTo>
                  <a:lnTo>
                    <a:pt x="12745915" y="12745915"/>
                  </a:lnTo>
                  <a:lnTo>
                    <a:pt x="0" y="127459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8000"/>
              </a:blip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>
              <a:off x="2916288" y="2532794"/>
              <a:ext cx="11382026" cy="11382026"/>
            </a:xfrm>
            <a:custGeom>
              <a:avLst/>
              <a:gdLst/>
              <a:ahLst/>
              <a:cxnLst/>
              <a:rect l="l" t="t" r="r" b="b"/>
              <a:pathLst>
                <a:path w="11382026" h="11382026">
                  <a:moveTo>
                    <a:pt x="0" y="0"/>
                  </a:moveTo>
                  <a:lnTo>
                    <a:pt x="11382027" y="0"/>
                  </a:lnTo>
                  <a:lnTo>
                    <a:pt x="11382027" y="11382026"/>
                  </a:lnTo>
                  <a:lnTo>
                    <a:pt x="0" y="113820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 rot="9030271">
              <a:off x="2064411" y="2064411"/>
              <a:ext cx="11382026" cy="11382026"/>
            </a:xfrm>
            <a:custGeom>
              <a:avLst/>
              <a:gdLst/>
              <a:ahLst/>
              <a:cxnLst/>
              <a:rect l="l" t="t" r="r" b="b"/>
              <a:pathLst>
                <a:path w="11382026" h="11382026">
                  <a:moveTo>
                    <a:pt x="0" y="0"/>
                  </a:moveTo>
                  <a:lnTo>
                    <a:pt x="11382027" y="0"/>
                  </a:lnTo>
                  <a:lnTo>
                    <a:pt x="11382027" y="11382027"/>
                  </a:lnTo>
                  <a:lnTo>
                    <a:pt x="0" y="113820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4" name="AutoShape 14"/>
          <p:cNvSpPr/>
          <p:nvPr/>
        </p:nvSpPr>
        <p:spPr>
          <a:xfrm>
            <a:off x="800100" y="1217492"/>
            <a:ext cx="0" cy="7847397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6" name="Freeform 16"/>
          <p:cNvSpPr/>
          <p:nvPr/>
        </p:nvSpPr>
        <p:spPr>
          <a:xfrm>
            <a:off x="280082" y="231961"/>
            <a:ext cx="4037595" cy="1413158"/>
          </a:xfrm>
          <a:custGeom>
            <a:avLst/>
            <a:gdLst/>
            <a:ahLst/>
            <a:cxnLst/>
            <a:rect l="l" t="t" r="r" b="b"/>
            <a:pathLst>
              <a:path w="4037595" h="1413158">
                <a:moveTo>
                  <a:pt x="0" y="0"/>
                </a:moveTo>
                <a:lnTo>
                  <a:pt x="4037595" y="0"/>
                </a:lnTo>
                <a:lnTo>
                  <a:pt x="4037595" y="1413158"/>
                </a:lnTo>
                <a:lnTo>
                  <a:pt x="0" y="141315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81050" y="1509647"/>
            <a:ext cx="0" cy="7847397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 rot="-842120">
            <a:off x="8738910" y="8535740"/>
            <a:ext cx="2974510" cy="2974510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E00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 rot="-842120">
            <a:off x="16214022" y="2124745"/>
            <a:ext cx="2090555" cy="2090555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717723">
            <a:off x="11959248" y="4102523"/>
            <a:ext cx="1361213" cy="1202818"/>
          </a:xfrm>
          <a:custGeom>
            <a:avLst/>
            <a:gdLst/>
            <a:ahLst/>
            <a:cxnLst/>
            <a:rect l="l" t="t" r="r" b="b"/>
            <a:pathLst>
              <a:path w="1361213" h="1202818">
                <a:moveTo>
                  <a:pt x="0" y="0"/>
                </a:moveTo>
                <a:lnTo>
                  <a:pt x="1361213" y="0"/>
                </a:lnTo>
                <a:lnTo>
                  <a:pt x="1361213" y="1202817"/>
                </a:lnTo>
                <a:lnTo>
                  <a:pt x="0" y="120281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262007">
            <a:off x="13785213" y="4761777"/>
            <a:ext cx="1572398" cy="1389428"/>
          </a:xfrm>
          <a:custGeom>
            <a:avLst/>
            <a:gdLst/>
            <a:ahLst/>
            <a:cxnLst/>
            <a:rect l="l" t="t" r="r" b="b"/>
            <a:pathLst>
              <a:path w="1572398" h="1389428">
                <a:moveTo>
                  <a:pt x="0" y="0"/>
                </a:moveTo>
                <a:lnTo>
                  <a:pt x="1572398" y="0"/>
                </a:lnTo>
                <a:lnTo>
                  <a:pt x="1572398" y="1389428"/>
                </a:lnTo>
                <a:lnTo>
                  <a:pt x="0" y="138942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650352">
            <a:off x="13509223" y="2851872"/>
            <a:ext cx="1169820" cy="1033695"/>
          </a:xfrm>
          <a:custGeom>
            <a:avLst/>
            <a:gdLst/>
            <a:ahLst/>
            <a:cxnLst/>
            <a:rect l="l" t="t" r="r" b="b"/>
            <a:pathLst>
              <a:path w="1169820" h="1033695">
                <a:moveTo>
                  <a:pt x="0" y="0"/>
                </a:moveTo>
                <a:lnTo>
                  <a:pt x="1169820" y="0"/>
                </a:lnTo>
                <a:lnTo>
                  <a:pt x="1169820" y="1033695"/>
                </a:lnTo>
                <a:lnTo>
                  <a:pt x="0" y="103369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800100" y="348271"/>
            <a:ext cx="3418404" cy="6804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46"/>
              </a:lnSpc>
            </a:pPr>
            <a:r>
              <a:rPr lang="en-US" sz="3961">
                <a:solidFill>
                  <a:srgbClr val="000000"/>
                </a:solidFill>
                <a:latin typeface="Glacial Indifference"/>
              </a:rPr>
              <a:t>Le marché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824488" y="1764106"/>
            <a:ext cx="13929568" cy="10250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643"/>
              </a:lnSpc>
            </a:pPr>
            <a:r>
              <a:rPr lang="en-US" sz="6173" dirty="0" err="1">
                <a:solidFill>
                  <a:srgbClr val="000000"/>
                </a:solidFill>
                <a:latin typeface="Glacial Indifference Bold"/>
              </a:rPr>
              <a:t>Déroulé</a:t>
            </a:r>
            <a:r>
              <a:rPr lang="en-US" sz="6173" dirty="0">
                <a:solidFill>
                  <a:srgbClr val="000000"/>
                </a:solidFill>
                <a:latin typeface="Glacial Indifference Bold"/>
              </a:rPr>
              <a:t> de la </a:t>
            </a:r>
            <a:r>
              <a:rPr lang="en-US" sz="6173" dirty="0" err="1">
                <a:solidFill>
                  <a:srgbClr val="000000"/>
                </a:solidFill>
                <a:latin typeface="Glacial Indifference Bold"/>
              </a:rPr>
              <a:t>réunion</a:t>
            </a:r>
            <a:r>
              <a:rPr lang="en-US" sz="6173" dirty="0">
                <a:solidFill>
                  <a:srgbClr val="000000"/>
                </a:solidFill>
                <a:latin typeface="Glacial Indifference Bold"/>
              </a:rPr>
              <a:t> </a:t>
            </a:r>
            <a:r>
              <a:rPr lang="en-US" sz="6173" dirty="0" err="1">
                <a:solidFill>
                  <a:srgbClr val="000000"/>
                </a:solidFill>
                <a:latin typeface="Glacial Indifference Bold"/>
              </a:rPr>
              <a:t>d’information</a:t>
            </a:r>
            <a:endParaRPr lang="en-US" sz="6173" dirty="0">
              <a:solidFill>
                <a:srgbClr val="000000"/>
              </a:solidFill>
              <a:latin typeface="Glacial Indifference 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453229" y="2778312"/>
            <a:ext cx="12491368" cy="6926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83608" lvl="1" indent="-441804">
              <a:lnSpc>
                <a:spcPct val="200000"/>
              </a:lnSpc>
              <a:buAutoNum type="arabicPeriod"/>
            </a:pPr>
            <a:r>
              <a:rPr lang="en-US" sz="4092" dirty="0">
                <a:solidFill>
                  <a:srgbClr val="000000"/>
                </a:solidFill>
                <a:latin typeface="Glacial Indifference"/>
              </a:rPr>
              <a:t>La </a:t>
            </a:r>
            <a:r>
              <a:rPr lang="en-US" sz="4092" dirty="0" err="1">
                <a:solidFill>
                  <a:srgbClr val="000000"/>
                </a:solidFill>
                <a:latin typeface="Glacial Indifference"/>
              </a:rPr>
              <a:t>campagne</a:t>
            </a:r>
            <a:r>
              <a:rPr lang="en-US" sz="4092" dirty="0">
                <a:solidFill>
                  <a:srgbClr val="000000"/>
                </a:solidFill>
                <a:latin typeface="Glacial Indifference"/>
              </a:rPr>
              <a:t> et </a:t>
            </a:r>
            <a:r>
              <a:rPr lang="en-US" sz="4092" dirty="0" err="1">
                <a:solidFill>
                  <a:srgbClr val="000000"/>
                </a:solidFill>
                <a:latin typeface="Glacial Indifference"/>
              </a:rPr>
              <a:t>ses</a:t>
            </a:r>
            <a:r>
              <a:rPr lang="en-US" sz="4092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4092" dirty="0" err="1">
                <a:solidFill>
                  <a:srgbClr val="000000"/>
                </a:solidFill>
                <a:latin typeface="Glacial Indifference"/>
              </a:rPr>
              <a:t>modalités</a:t>
            </a:r>
            <a:endParaRPr lang="en-US" sz="4092" dirty="0">
              <a:solidFill>
                <a:srgbClr val="000000"/>
              </a:solidFill>
              <a:latin typeface="Glacial Indifference"/>
            </a:endParaRPr>
          </a:p>
          <a:p>
            <a:pPr marL="715963" lvl="1" indent="-441325" defTabSz="715963">
              <a:lnSpc>
                <a:spcPct val="200000"/>
              </a:lnSpc>
              <a:buAutoNum type="arabicPeriod"/>
            </a:pPr>
            <a:r>
              <a:rPr lang="en-US" sz="4092" dirty="0">
                <a:solidFill>
                  <a:srgbClr val="000000"/>
                </a:solidFill>
                <a:latin typeface="Glacial Indifference"/>
              </a:rPr>
              <a:t> Les </a:t>
            </a:r>
            <a:r>
              <a:rPr lang="en-US" sz="4092" dirty="0" err="1">
                <a:solidFill>
                  <a:srgbClr val="000000"/>
                </a:solidFill>
                <a:latin typeface="Glacial Indifference"/>
              </a:rPr>
              <a:t>dispositifs</a:t>
            </a:r>
            <a:r>
              <a:rPr lang="en-US" sz="4092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4092" dirty="0" err="1">
                <a:solidFill>
                  <a:srgbClr val="000000"/>
                </a:solidFill>
                <a:latin typeface="Glacial Indifference"/>
              </a:rPr>
              <a:t>éligibles</a:t>
            </a:r>
            <a:r>
              <a:rPr lang="en-US" sz="4092" dirty="0">
                <a:solidFill>
                  <a:srgbClr val="000000"/>
                </a:solidFill>
                <a:latin typeface="Glacial Indifference"/>
              </a:rPr>
              <a:t> : </a:t>
            </a:r>
          </a:p>
          <a:p>
            <a:pPr marL="1889125" lvl="1" indent="-571500">
              <a:buFont typeface="Wingdings" panose="05000000000000000000" pitchFamily="2" charset="2"/>
              <a:buChar char="Ø"/>
            </a:pPr>
            <a:r>
              <a:rPr lang="en-US" sz="4092" dirty="0">
                <a:solidFill>
                  <a:srgbClr val="000000"/>
                </a:solidFill>
                <a:latin typeface="Glacial Indifference"/>
              </a:rPr>
              <a:t>Le </a:t>
            </a:r>
            <a:r>
              <a:rPr lang="en-US" sz="4092" dirty="0" err="1">
                <a:solidFill>
                  <a:srgbClr val="000000"/>
                </a:solidFill>
                <a:latin typeface="Glacial Indifference"/>
              </a:rPr>
              <a:t>Bilan</a:t>
            </a:r>
            <a:r>
              <a:rPr lang="en-US" sz="4092" dirty="0">
                <a:solidFill>
                  <a:srgbClr val="000000"/>
                </a:solidFill>
                <a:latin typeface="Glacial Indifference"/>
              </a:rPr>
              <a:t> de </a:t>
            </a:r>
            <a:r>
              <a:rPr lang="en-US" sz="4092" dirty="0" err="1">
                <a:solidFill>
                  <a:srgbClr val="000000"/>
                </a:solidFill>
                <a:latin typeface="Glacial Indifference"/>
              </a:rPr>
              <a:t>compétences</a:t>
            </a:r>
            <a:endParaRPr lang="en-US" sz="4092" dirty="0">
              <a:solidFill>
                <a:srgbClr val="000000"/>
              </a:solidFill>
              <a:latin typeface="Glacial Indifference"/>
            </a:endParaRPr>
          </a:p>
          <a:p>
            <a:pPr marL="1889125" lvl="1" indent="-571500">
              <a:buFont typeface="Wingdings" panose="05000000000000000000" pitchFamily="2" charset="2"/>
              <a:buChar char="Ø"/>
            </a:pPr>
            <a:r>
              <a:rPr lang="en-US" sz="4092" dirty="0">
                <a:solidFill>
                  <a:srgbClr val="000000"/>
                </a:solidFill>
                <a:latin typeface="Glacial Indifference"/>
              </a:rPr>
              <a:t>La VAE</a:t>
            </a:r>
          </a:p>
          <a:p>
            <a:pPr marL="1889125" lvl="1" indent="-571500">
              <a:buFont typeface="Wingdings" panose="05000000000000000000" pitchFamily="2" charset="2"/>
              <a:buChar char="Ø"/>
            </a:pPr>
            <a:r>
              <a:rPr lang="en-US" sz="4092" dirty="0">
                <a:solidFill>
                  <a:srgbClr val="000000"/>
                </a:solidFill>
                <a:latin typeface="Glacial Indifference"/>
              </a:rPr>
              <a:t>Le </a:t>
            </a:r>
            <a:r>
              <a:rPr lang="en-US" sz="4092" dirty="0" err="1">
                <a:solidFill>
                  <a:srgbClr val="000000"/>
                </a:solidFill>
                <a:latin typeface="Glacial Indifference"/>
              </a:rPr>
              <a:t>Compte</a:t>
            </a:r>
            <a:r>
              <a:rPr lang="en-US" sz="4092" dirty="0">
                <a:solidFill>
                  <a:srgbClr val="000000"/>
                </a:solidFill>
                <a:latin typeface="Glacial Indifference"/>
              </a:rPr>
              <a:t> Personnel de Formation</a:t>
            </a:r>
          </a:p>
          <a:p>
            <a:pPr marL="1889125" lvl="1" indent="-571500">
              <a:buFont typeface="Wingdings" panose="05000000000000000000" pitchFamily="2" charset="2"/>
              <a:buChar char="Ø"/>
            </a:pPr>
            <a:r>
              <a:rPr lang="en-US" sz="4092" dirty="0">
                <a:solidFill>
                  <a:srgbClr val="000000"/>
                </a:solidFill>
                <a:latin typeface="Glacial Indifference"/>
              </a:rPr>
              <a:t>Le </a:t>
            </a:r>
            <a:r>
              <a:rPr lang="en-US" sz="4092" dirty="0" err="1">
                <a:solidFill>
                  <a:srgbClr val="000000"/>
                </a:solidFill>
                <a:latin typeface="Glacial Indifference"/>
              </a:rPr>
              <a:t>Congé</a:t>
            </a:r>
            <a:r>
              <a:rPr lang="en-US" sz="4092" dirty="0">
                <a:solidFill>
                  <a:srgbClr val="000000"/>
                </a:solidFill>
                <a:latin typeface="Glacial Indifference"/>
              </a:rPr>
              <a:t> de Formation </a:t>
            </a:r>
            <a:r>
              <a:rPr lang="en-US" sz="4092" dirty="0" err="1">
                <a:solidFill>
                  <a:srgbClr val="000000"/>
                </a:solidFill>
                <a:latin typeface="Glacial Indifference"/>
              </a:rPr>
              <a:t>Professionnel</a:t>
            </a:r>
            <a:endParaRPr lang="en-US" sz="4092" dirty="0">
              <a:solidFill>
                <a:srgbClr val="000000"/>
              </a:solidFill>
              <a:latin typeface="Glacial Indifference"/>
            </a:endParaRPr>
          </a:p>
          <a:p>
            <a:pPr marL="1317625" lvl="1"/>
            <a:endParaRPr lang="en-US" sz="4092" dirty="0">
              <a:solidFill>
                <a:srgbClr val="000000"/>
              </a:solidFill>
              <a:latin typeface="Glacial Indifference"/>
            </a:endParaRPr>
          </a:p>
          <a:p>
            <a:pPr marL="441325" lvl="1"/>
            <a:r>
              <a:rPr lang="en-US" sz="4092" dirty="0">
                <a:solidFill>
                  <a:srgbClr val="000000"/>
                </a:solidFill>
                <a:latin typeface="Glacial Indifference"/>
              </a:rPr>
              <a:t>3. Les démarches dans le cadre d’un </a:t>
            </a:r>
            <a:r>
              <a:rPr lang="en-US" sz="4092" dirty="0" err="1">
                <a:solidFill>
                  <a:srgbClr val="000000"/>
                </a:solidFill>
                <a:latin typeface="Glacial Indifference"/>
              </a:rPr>
              <a:t>dépôt</a:t>
            </a:r>
            <a:endParaRPr lang="en-US" sz="4092" dirty="0">
              <a:solidFill>
                <a:srgbClr val="000000"/>
              </a:solidFill>
              <a:latin typeface="Glacial Indifference"/>
            </a:endParaRPr>
          </a:p>
          <a:p>
            <a:pPr marL="1317625" lvl="1"/>
            <a:endParaRPr lang="en-US" sz="4092" dirty="0">
              <a:solidFill>
                <a:srgbClr val="000000"/>
              </a:solidFill>
              <a:latin typeface="Glacial Indifference"/>
            </a:endParaRPr>
          </a:p>
        </p:txBody>
      </p:sp>
      <p:sp>
        <p:nvSpPr>
          <p:cNvPr id="16" name="Freeform 16"/>
          <p:cNvSpPr/>
          <p:nvPr/>
        </p:nvSpPr>
        <p:spPr>
          <a:xfrm>
            <a:off x="679058" y="349175"/>
            <a:ext cx="4019217" cy="1406726"/>
          </a:xfrm>
          <a:custGeom>
            <a:avLst/>
            <a:gdLst/>
            <a:ahLst/>
            <a:cxnLst/>
            <a:rect l="l" t="t" r="r" b="b"/>
            <a:pathLst>
              <a:path w="4019217" h="1406726">
                <a:moveTo>
                  <a:pt x="0" y="0"/>
                </a:moveTo>
                <a:lnTo>
                  <a:pt x="4019217" y="0"/>
                </a:lnTo>
                <a:lnTo>
                  <a:pt x="4019217" y="1406726"/>
                </a:lnTo>
                <a:lnTo>
                  <a:pt x="0" y="140672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800100" y="2003158"/>
            <a:ext cx="0" cy="7061732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 rot="-842120">
            <a:off x="3025711" y="675513"/>
            <a:ext cx="2411411" cy="2411411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E00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 rot="-842120">
            <a:off x="11912412" y="-581699"/>
            <a:ext cx="2031391" cy="2031391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E00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214424" y="96856"/>
            <a:ext cx="4016993" cy="1405948"/>
          </a:xfrm>
          <a:custGeom>
            <a:avLst/>
            <a:gdLst/>
            <a:ahLst/>
            <a:cxnLst/>
            <a:rect l="l" t="t" r="r" b="b"/>
            <a:pathLst>
              <a:path w="4016993" h="1405948">
                <a:moveTo>
                  <a:pt x="0" y="0"/>
                </a:moveTo>
                <a:lnTo>
                  <a:pt x="4016993" y="0"/>
                </a:lnTo>
                <a:lnTo>
                  <a:pt x="4016993" y="1405948"/>
                </a:lnTo>
                <a:lnTo>
                  <a:pt x="0" y="140594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1921022" y="3088568"/>
            <a:ext cx="14233375" cy="1676865"/>
            <a:chOff x="0" y="0"/>
            <a:chExt cx="1216997" cy="44164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216997" cy="441643"/>
            </a:xfrm>
            <a:custGeom>
              <a:avLst/>
              <a:gdLst/>
              <a:ahLst/>
              <a:cxnLst/>
              <a:rect l="l" t="t" r="r" b="b"/>
              <a:pathLst>
                <a:path w="1216997" h="441643">
                  <a:moveTo>
                    <a:pt x="1013797" y="0"/>
                  </a:moveTo>
                  <a:cubicBezTo>
                    <a:pt x="1126021" y="0"/>
                    <a:pt x="1216997" y="98865"/>
                    <a:pt x="1216997" y="220822"/>
                  </a:cubicBezTo>
                  <a:cubicBezTo>
                    <a:pt x="1216997" y="342778"/>
                    <a:pt x="1126021" y="441643"/>
                    <a:pt x="1013797" y="441643"/>
                  </a:cubicBezTo>
                  <a:lnTo>
                    <a:pt x="203200" y="441643"/>
                  </a:lnTo>
                  <a:cubicBezTo>
                    <a:pt x="90976" y="441643"/>
                    <a:pt x="0" y="342778"/>
                    <a:pt x="0" y="220822"/>
                  </a:cubicBezTo>
                  <a:cubicBezTo>
                    <a:pt x="0" y="98865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DE00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1216997" cy="4797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388158" y="1409981"/>
            <a:ext cx="14690041" cy="10250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643"/>
              </a:lnSpc>
            </a:pPr>
            <a:r>
              <a:rPr lang="en-US" sz="6173" dirty="0">
                <a:solidFill>
                  <a:srgbClr val="000000"/>
                </a:solidFill>
                <a:latin typeface="Glacial Indifference Bold"/>
              </a:rPr>
              <a:t>1. La </a:t>
            </a:r>
            <a:r>
              <a:rPr lang="en-US" sz="6173" dirty="0" err="1">
                <a:solidFill>
                  <a:srgbClr val="000000"/>
                </a:solidFill>
                <a:latin typeface="Glacial Indifference Bold"/>
              </a:rPr>
              <a:t>campagne</a:t>
            </a:r>
            <a:r>
              <a:rPr lang="en-US" sz="6173" dirty="0">
                <a:solidFill>
                  <a:srgbClr val="000000"/>
                </a:solidFill>
                <a:latin typeface="Glacial Indifference Bold"/>
              </a:rPr>
              <a:t> et </a:t>
            </a:r>
            <a:r>
              <a:rPr lang="en-US" sz="6173" dirty="0" err="1">
                <a:solidFill>
                  <a:srgbClr val="000000"/>
                </a:solidFill>
                <a:latin typeface="Glacial Indifference Bold"/>
              </a:rPr>
              <a:t>ses</a:t>
            </a:r>
            <a:r>
              <a:rPr lang="en-US" sz="6173" dirty="0">
                <a:solidFill>
                  <a:srgbClr val="000000"/>
                </a:solidFill>
                <a:latin typeface="Glacial Indifference Bold"/>
              </a:rPr>
              <a:t> </a:t>
            </a:r>
            <a:r>
              <a:rPr lang="en-US" sz="6173" dirty="0" err="1">
                <a:solidFill>
                  <a:srgbClr val="000000"/>
                </a:solidFill>
                <a:latin typeface="Glacial Indifference Bold"/>
              </a:rPr>
              <a:t>modalités</a:t>
            </a:r>
            <a:endParaRPr lang="en-US" sz="6173" dirty="0">
              <a:solidFill>
                <a:srgbClr val="000000"/>
              </a:solidFill>
              <a:latin typeface="Glacial Indifference Bold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1732241" y="3615105"/>
            <a:ext cx="11125200" cy="5899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595"/>
              </a:lnSpc>
            </a:pPr>
            <a:r>
              <a:rPr lang="en-US" sz="3961" dirty="0" err="1">
                <a:solidFill>
                  <a:srgbClr val="000000"/>
                </a:solidFill>
                <a:latin typeface="Glacial Indifference"/>
              </a:rPr>
              <a:t>Etre</a:t>
            </a:r>
            <a:r>
              <a:rPr lang="en-US" sz="3961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3961" dirty="0" err="1">
                <a:solidFill>
                  <a:srgbClr val="000000"/>
                </a:solidFill>
                <a:latin typeface="Glacial Indifference"/>
              </a:rPr>
              <a:t>en</a:t>
            </a:r>
            <a:r>
              <a:rPr lang="en-US" sz="3961" dirty="0">
                <a:solidFill>
                  <a:srgbClr val="000000"/>
                </a:solidFill>
                <a:latin typeface="Glacial Indifference"/>
              </a:rPr>
              <a:t> poste à </a:t>
            </a:r>
            <a:r>
              <a:rPr lang="en-US" sz="3961" dirty="0" err="1">
                <a:solidFill>
                  <a:srgbClr val="000000"/>
                </a:solidFill>
                <a:latin typeface="Glacial Indifference"/>
              </a:rPr>
              <a:t>l’Université</a:t>
            </a:r>
            <a:r>
              <a:rPr lang="en-US" sz="3961" dirty="0">
                <a:solidFill>
                  <a:srgbClr val="000000"/>
                </a:solidFill>
                <a:latin typeface="Glacial Indifference"/>
              </a:rPr>
              <a:t> de Lorraine</a:t>
            </a:r>
          </a:p>
        </p:txBody>
      </p:sp>
      <p:grpSp>
        <p:nvGrpSpPr>
          <p:cNvPr id="32" name="Group 12">
            <a:extLst>
              <a:ext uri="{FF2B5EF4-FFF2-40B4-BE49-F238E27FC236}">
                <a16:creationId xmlns:a16="http://schemas.microsoft.com/office/drawing/2014/main" id="{6C6A1A25-AD5E-4791-86BE-2CB3D1AB6D97}"/>
              </a:ext>
            </a:extLst>
          </p:cNvPr>
          <p:cNvGrpSpPr/>
          <p:nvPr/>
        </p:nvGrpSpPr>
        <p:grpSpPr>
          <a:xfrm>
            <a:off x="1934337" y="5374647"/>
            <a:ext cx="14220057" cy="1676865"/>
            <a:chOff x="0" y="0"/>
            <a:chExt cx="1216997" cy="441643"/>
          </a:xfrm>
        </p:grpSpPr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id="{69659FFA-A153-4AB3-88EE-357B4348A4F9}"/>
                </a:ext>
              </a:extLst>
            </p:cNvPr>
            <p:cNvSpPr/>
            <p:nvPr/>
          </p:nvSpPr>
          <p:spPr>
            <a:xfrm>
              <a:off x="0" y="0"/>
              <a:ext cx="1216997" cy="441643"/>
            </a:xfrm>
            <a:custGeom>
              <a:avLst/>
              <a:gdLst/>
              <a:ahLst/>
              <a:cxnLst/>
              <a:rect l="l" t="t" r="r" b="b"/>
              <a:pathLst>
                <a:path w="1216997" h="441643">
                  <a:moveTo>
                    <a:pt x="1013797" y="0"/>
                  </a:moveTo>
                  <a:cubicBezTo>
                    <a:pt x="1126021" y="0"/>
                    <a:pt x="1216997" y="98865"/>
                    <a:pt x="1216997" y="220822"/>
                  </a:cubicBezTo>
                  <a:cubicBezTo>
                    <a:pt x="1216997" y="342778"/>
                    <a:pt x="1126021" y="441643"/>
                    <a:pt x="1013797" y="441643"/>
                  </a:cubicBezTo>
                  <a:lnTo>
                    <a:pt x="203200" y="441643"/>
                  </a:lnTo>
                  <a:cubicBezTo>
                    <a:pt x="90976" y="441643"/>
                    <a:pt x="0" y="342778"/>
                    <a:pt x="0" y="220822"/>
                  </a:cubicBezTo>
                  <a:cubicBezTo>
                    <a:pt x="0" y="98865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DE00"/>
            </a:solidFill>
          </p:spPr>
        </p:sp>
        <p:sp>
          <p:nvSpPr>
            <p:cNvPr id="34" name="TextBox 14">
              <a:extLst>
                <a:ext uri="{FF2B5EF4-FFF2-40B4-BE49-F238E27FC236}">
                  <a16:creationId xmlns:a16="http://schemas.microsoft.com/office/drawing/2014/main" id="{7684B484-0C19-4C9E-8C90-BA3DE76BD08E}"/>
                </a:ext>
              </a:extLst>
            </p:cNvPr>
            <p:cNvSpPr txBox="1"/>
            <p:nvPr/>
          </p:nvSpPr>
          <p:spPr>
            <a:xfrm>
              <a:off x="0" y="-38100"/>
              <a:ext cx="1216997" cy="4797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5" name="Group 12">
            <a:extLst>
              <a:ext uri="{FF2B5EF4-FFF2-40B4-BE49-F238E27FC236}">
                <a16:creationId xmlns:a16="http://schemas.microsoft.com/office/drawing/2014/main" id="{4F83D61A-6136-407C-8B2B-17BB4802F3A4}"/>
              </a:ext>
            </a:extLst>
          </p:cNvPr>
          <p:cNvGrpSpPr/>
          <p:nvPr/>
        </p:nvGrpSpPr>
        <p:grpSpPr>
          <a:xfrm>
            <a:off x="1921022" y="7516065"/>
            <a:ext cx="14233365" cy="1676865"/>
            <a:chOff x="0" y="0"/>
            <a:chExt cx="1216997" cy="441643"/>
          </a:xfrm>
        </p:grpSpPr>
        <p:sp>
          <p:nvSpPr>
            <p:cNvPr id="36" name="Freeform 13">
              <a:extLst>
                <a:ext uri="{FF2B5EF4-FFF2-40B4-BE49-F238E27FC236}">
                  <a16:creationId xmlns:a16="http://schemas.microsoft.com/office/drawing/2014/main" id="{257301A4-94FC-487E-A03E-94E530F7A367}"/>
                </a:ext>
              </a:extLst>
            </p:cNvPr>
            <p:cNvSpPr/>
            <p:nvPr/>
          </p:nvSpPr>
          <p:spPr>
            <a:xfrm>
              <a:off x="0" y="0"/>
              <a:ext cx="1216997" cy="441643"/>
            </a:xfrm>
            <a:custGeom>
              <a:avLst/>
              <a:gdLst/>
              <a:ahLst/>
              <a:cxnLst/>
              <a:rect l="l" t="t" r="r" b="b"/>
              <a:pathLst>
                <a:path w="1216997" h="441643">
                  <a:moveTo>
                    <a:pt x="1013797" y="0"/>
                  </a:moveTo>
                  <a:cubicBezTo>
                    <a:pt x="1126021" y="0"/>
                    <a:pt x="1216997" y="98865"/>
                    <a:pt x="1216997" y="220822"/>
                  </a:cubicBezTo>
                  <a:cubicBezTo>
                    <a:pt x="1216997" y="342778"/>
                    <a:pt x="1126021" y="441643"/>
                    <a:pt x="1013797" y="441643"/>
                  </a:cubicBezTo>
                  <a:lnTo>
                    <a:pt x="203200" y="441643"/>
                  </a:lnTo>
                  <a:cubicBezTo>
                    <a:pt x="90976" y="441643"/>
                    <a:pt x="0" y="342778"/>
                    <a:pt x="0" y="220822"/>
                  </a:cubicBezTo>
                  <a:cubicBezTo>
                    <a:pt x="0" y="98865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DE00"/>
            </a:solidFill>
          </p:spPr>
        </p:sp>
        <p:sp>
          <p:nvSpPr>
            <p:cNvPr id="37" name="TextBox 14">
              <a:extLst>
                <a:ext uri="{FF2B5EF4-FFF2-40B4-BE49-F238E27FC236}">
                  <a16:creationId xmlns:a16="http://schemas.microsoft.com/office/drawing/2014/main" id="{1FDC7405-7584-47A8-9BFB-B00F236D88FE}"/>
                </a:ext>
              </a:extLst>
            </p:cNvPr>
            <p:cNvSpPr txBox="1"/>
            <p:nvPr/>
          </p:nvSpPr>
          <p:spPr>
            <a:xfrm>
              <a:off x="0" y="-38100"/>
              <a:ext cx="1216997" cy="4797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8" name="TextBox 21">
            <a:extLst>
              <a:ext uri="{FF2B5EF4-FFF2-40B4-BE49-F238E27FC236}">
                <a16:creationId xmlns:a16="http://schemas.microsoft.com/office/drawing/2014/main" id="{53CB69CE-7432-46A5-89A1-DB8CF3E9465E}"/>
              </a:ext>
            </a:extLst>
          </p:cNvPr>
          <p:cNvSpPr txBox="1"/>
          <p:nvPr/>
        </p:nvSpPr>
        <p:spPr>
          <a:xfrm>
            <a:off x="571207" y="5891365"/>
            <a:ext cx="11125200" cy="5899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595"/>
              </a:lnSpc>
            </a:pPr>
            <a:r>
              <a:rPr lang="en-US" sz="3961" dirty="0" err="1">
                <a:solidFill>
                  <a:srgbClr val="000000"/>
                </a:solidFill>
                <a:latin typeface="Glacial Indifference"/>
              </a:rPr>
              <a:t>Etre</a:t>
            </a:r>
            <a:r>
              <a:rPr lang="en-US" sz="3961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3961" dirty="0" err="1">
                <a:solidFill>
                  <a:srgbClr val="000000"/>
                </a:solidFill>
                <a:latin typeface="Glacial Indifference"/>
              </a:rPr>
              <a:t>titulaire</a:t>
            </a:r>
            <a:r>
              <a:rPr lang="en-US" sz="3961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3961" dirty="0" err="1">
                <a:solidFill>
                  <a:srgbClr val="000000"/>
                </a:solidFill>
                <a:latin typeface="Glacial Indifference"/>
              </a:rPr>
              <a:t>ou</a:t>
            </a:r>
            <a:r>
              <a:rPr lang="en-US" sz="3961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3961" dirty="0" err="1">
                <a:solidFill>
                  <a:srgbClr val="000000"/>
                </a:solidFill>
                <a:latin typeface="Glacial Indifference"/>
              </a:rPr>
              <a:t>contractuel</a:t>
            </a:r>
            <a:endParaRPr lang="en-US" sz="3961" dirty="0">
              <a:solidFill>
                <a:srgbClr val="000000"/>
              </a:solidFill>
              <a:latin typeface="Glacial Indifference"/>
            </a:endParaRPr>
          </a:p>
        </p:txBody>
      </p:sp>
      <p:sp>
        <p:nvSpPr>
          <p:cNvPr id="39" name="TextBox 21">
            <a:extLst>
              <a:ext uri="{FF2B5EF4-FFF2-40B4-BE49-F238E27FC236}">
                <a16:creationId xmlns:a16="http://schemas.microsoft.com/office/drawing/2014/main" id="{4CA11928-D8D8-4C37-84FF-A0B64FDC0116}"/>
              </a:ext>
            </a:extLst>
          </p:cNvPr>
          <p:cNvSpPr txBox="1"/>
          <p:nvPr/>
        </p:nvSpPr>
        <p:spPr>
          <a:xfrm>
            <a:off x="1824707" y="7892700"/>
            <a:ext cx="13816941" cy="11798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595"/>
              </a:lnSpc>
            </a:pPr>
            <a:r>
              <a:rPr lang="en-US" sz="3961" dirty="0" err="1">
                <a:solidFill>
                  <a:srgbClr val="000000"/>
                </a:solidFill>
                <a:latin typeface="Glacial Indifference"/>
              </a:rPr>
              <a:t>Réponse</a:t>
            </a:r>
            <a:r>
              <a:rPr lang="en-US" sz="3961" dirty="0">
                <a:solidFill>
                  <a:srgbClr val="000000"/>
                </a:solidFill>
                <a:latin typeface="Glacial Indifference"/>
              </a:rPr>
              <a:t> à un </a:t>
            </a:r>
            <a:r>
              <a:rPr lang="en-US" sz="3961" dirty="0" err="1">
                <a:solidFill>
                  <a:srgbClr val="000000"/>
                </a:solidFill>
                <a:latin typeface="Glacial Indifference"/>
              </a:rPr>
              <a:t>projet</a:t>
            </a:r>
            <a:r>
              <a:rPr lang="en-US" sz="3961" dirty="0">
                <a:solidFill>
                  <a:srgbClr val="000000"/>
                </a:solidFill>
                <a:latin typeface="Glacial Indifference"/>
              </a:rPr>
              <a:t> personnel, non </a:t>
            </a:r>
            <a:r>
              <a:rPr lang="en-US" sz="3961" dirty="0" err="1">
                <a:solidFill>
                  <a:srgbClr val="000000"/>
                </a:solidFill>
                <a:latin typeface="Glacial Indifference"/>
              </a:rPr>
              <a:t>lié</a:t>
            </a:r>
            <a:r>
              <a:rPr lang="en-US" sz="3961" dirty="0">
                <a:solidFill>
                  <a:srgbClr val="000000"/>
                </a:solidFill>
                <a:latin typeface="Glacial Indifference"/>
              </a:rPr>
              <a:t> à son </a:t>
            </a:r>
            <a:r>
              <a:rPr lang="en-US" sz="3961" dirty="0" err="1">
                <a:solidFill>
                  <a:srgbClr val="000000"/>
                </a:solidFill>
                <a:latin typeface="Glacial Indifference"/>
              </a:rPr>
              <a:t>activité</a:t>
            </a:r>
            <a:r>
              <a:rPr lang="en-US" sz="3961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3961" dirty="0" err="1">
                <a:solidFill>
                  <a:srgbClr val="000000"/>
                </a:solidFill>
                <a:latin typeface="Glacial Indifference"/>
              </a:rPr>
              <a:t>professionnelle</a:t>
            </a:r>
            <a:endParaRPr lang="en-US" sz="3961" dirty="0">
              <a:solidFill>
                <a:srgbClr val="000000"/>
              </a:solidFill>
              <a:latin typeface="Glacial Indifferenc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800100" y="2003158"/>
            <a:ext cx="0" cy="7061732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 rot="-842120">
            <a:off x="3025711" y="690409"/>
            <a:ext cx="2411411" cy="2411411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E00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 rot="-842120">
            <a:off x="11912412" y="-581699"/>
            <a:ext cx="2031391" cy="2031391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E00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214424" y="96856"/>
            <a:ext cx="4016993" cy="1405948"/>
          </a:xfrm>
          <a:custGeom>
            <a:avLst/>
            <a:gdLst/>
            <a:ahLst/>
            <a:cxnLst/>
            <a:rect l="l" t="t" r="r" b="b"/>
            <a:pathLst>
              <a:path w="4016993" h="1405948">
                <a:moveTo>
                  <a:pt x="0" y="0"/>
                </a:moveTo>
                <a:lnTo>
                  <a:pt x="4016993" y="0"/>
                </a:lnTo>
                <a:lnTo>
                  <a:pt x="4016993" y="1405948"/>
                </a:lnTo>
                <a:lnTo>
                  <a:pt x="0" y="140594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0" name="AutoShape 10"/>
          <p:cNvSpPr/>
          <p:nvPr/>
        </p:nvSpPr>
        <p:spPr>
          <a:xfrm>
            <a:off x="6106491" y="6183886"/>
            <a:ext cx="2745634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 flipV="1">
            <a:off x="7185846" y="4070504"/>
            <a:ext cx="1666279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2" name="Group 12"/>
          <p:cNvGrpSpPr/>
          <p:nvPr/>
        </p:nvGrpSpPr>
        <p:grpSpPr>
          <a:xfrm>
            <a:off x="9144000" y="3213022"/>
            <a:ext cx="4620786" cy="1676865"/>
            <a:chOff x="0" y="0"/>
            <a:chExt cx="1216997" cy="44164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216997" cy="441643"/>
            </a:xfrm>
            <a:custGeom>
              <a:avLst/>
              <a:gdLst/>
              <a:ahLst/>
              <a:cxnLst/>
              <a:rect l="l" t="t" r="r" b="b"/>
              <a:pathLst>
                <a:path w="1216997" h="441643">
                  <a:moveTo>
                    <a:pt x="1013797" y="0"/>
                  </a:moveTo>
                  <a:cubicBezTo>
                    <a:pt x="1126021" y="0"/>
                    <a:pt x="1216997" y="98865"/>
                    <a:pt x="1216997" y="220822"/>
                  </a:cubicBezTo>
                  <a:cubicBezTo>
                    <a:pt x="1216997" y="342778"/>
                    <a:pt x="1126021" y="441643"/>
                    <a:pt x="1013797" y="441643"/>
                  </a:cubicBezTo>
                  <a:lnTo>
                    <a:pt x="203200" y="441643"/>
                  </a:lnTo>
                  <a:cubicBezTo>
                    <a:pt x="90976" y="441643"/>
                    <a:pt x="0" y="342778"/>
                    <a:pt x="0" y="220822"/>
                  </a:cubicBezTo>
                  <a:cubicBezTo>
                    <a:pt x="0" y="98865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DE00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1216997" cy="4797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388158" y="1409981"/>
            <a:ext cx="13089839" cy="10250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643"/>
              </a:lnSpc>
            </a:pPr>
            <a:r>
              <a:rPr lang="en-US" sz="6173" dirty="0">
                <a:solidFill>
                  <a:srgbClr val="000000"/>
                </a:solidFill>
                <a:latin typeface="Glacial Indifference Bold"/>
              </a:rPr>
              <a:t>1. La </a:t>
            </a:r>
            <a:r>
              <a:rPr lang="en-US" sz="6173" dirty="0" err="1">
                <a:solidFill>
                  <a:srgbClr val="000000"/>
                </a:solidFill>
                <a:latin typeface="Glacial Indifference Bold"/>
              </a:rPr>
              <a:t>campagne</a:t>
            </a:r>
            <a:r>
              <a:rPr lang="en-US" sz="6173" dirty="0">
                <a:solidFill>
                  <a:srgbClr val="000000"/>
                </a:solidFill>
                <a:latin typeface="Glacial Indifference Bold"/>
              </a:rPr>
              <a:t> et </a:t>
            </a:r>
            <a:r>
              <a:rPr lang="en-US" sz="6173" dirty="0" err="1">
                <a:solidFill>
                  <a:srgbClr val="000000"/>
                </a:solidFill>
                <a:latin typeface="Glacial Indifference Bold"/>
              </a:rPr>
              <a:t>ses</a:t>
            </a:r>
            <a:r>
              <a:rPr lang="en-US" sz="6173" dirty="0">
                <a:solidFill>
                  <a:srgbClr val="000000"/>
                </a:solidFill>
                <a:latin typeface="Glacial Indifference Bold"/>
              </a:rPr>
              <a:t> </a:t>
            </a:r>
            <a:r>
              <a:rPr lang="en-US" sz="6173" dirty="0" err="1">
                <a:solidFill>
                  <a:srgbClr val="000000"/>
                </a:solidFill>
                <a:latin typeface="Glacial Indifference Bold"/>
              </a:rPr>
              <a:t>modalités</a:t>
            </a:r>
            <a:endParaRPr lang="en-US" sz="6173" dirty="0">
              <a:solidFill>
                <a:srgbClr val="000000"/>
              </a:solidFill>
              <a:latin typeface="Glacial Indifference Bold"/>
            </a:endParaRPr>
          </a:p>
        </p:txBody>
      </p:sp>
      <p:grpSp>
        <p:nvGrpSpPr>
          <p:cNvPr id="17" name="Group 17"/>
          <p:cNvGrpSpPr/>
          <p:nvPr/>
        </p:nvGrpSpPr>
        <p:grpSpPr>
          <a:xfrm>
            <a:off x="1043703" y="5400561"/>
            <a:ext cx="4620786" cy="1676865"/>
            <a:chOff x="0" y="0"/>
            <a:chExt cx="1216997" cy="441643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216997" cy="441643"/>
            </a:xfrm>
            <a:custGeom>
              <a:avLst/>
              <a:gdLst/>
              <a:ahLst/>
              <a:cxnLst/>
              <a:rect l="l" t="t" r="r" b="b"/>
              <a:pathLst>
                <a:path w="1216997" h="441643">
                  <a:moveTo>
                    <a:pt x="1013797" y="0"/>
                  </a:moveTo>
                  <a:cubicBezTo>
                    <a:pt x="1126021" y="0"/>
                    <a:pt x="1216997" y="98865"/>
                    <a:pt x="1216997" y="220822"/>
                  </a:cubicBezTo>
                  <a:cubicBezTo>
                    <a:pt x="1216997" y="342778"/>
                    <a:pt x="1126021" y="441643"/>
                    <a:pt x="1013797" y="441643"/>
                  </a:cubicBezTo>
                  <a:lnTo>
                    <a:pt x="203200" y="441643"/>
                  </a:lnTo>
                  <a:cubicBezTo>
                    <a:pt x="90976" y="441643"/>
                    <a:pt x="0" y="342778"/>
                    <a:pt x="0" y="220822"/>
                  </a:cubicBezTo>
                  <a:cubicBezTo>
                    <a:pt x="0" y="98865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DE00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1216997" cy="4797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1388158" y="5653585"/>
            <a:ext cx="3896783" cy="10701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73"/>
              </a:lnSpc>
            </a:pPr>
            <a:r>
              <a:rPr lang="en-US" sz="3937" dirty="0" err="1">
                <a:solidFill>
                  <a:srgbClr val="000000"/>
                </a:solidFill>
                <a:latin typeface="Glacial Indifference"/>
              </a:rPr>
              <a:t>Projet</a:t>
            </a:r>
            <a:r>
              <a:rPr lang="en-US" sz="3937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3937" dirty="0" err="1">
                <a:solidFill>
                  <a:srgbClr val="000000"/>
                </a:solidFill>
                <a:latin typeface="Glacial Indifference"/>
              </a:rPr>
              <a:t>d’évolution</a:t>
            </a:r>
            <a:r>
              <a:rPr lang="en-US" sz="3937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3937" dirty="0" err="1">
                <a:solidFill>
                  <a:srgbClr val="000000"/>
                </a:solidFill>
                <a:latin typeface="Glacial Indifference"/>
              </a:rPr>
              <a:t>professionnelle</a:t>
            </a:r>
            <a:r>
              <a:rPr lang="en-US" sz="3937" dirty="0">
                <a:solidFill>
                  <a:srgbClr val="000000"/>
                </a:solidFill>
                <a:latin typeface="Glacial Indifference"/>
              </a:rPr>
              <a:t> :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488215" y="3536799"/>
            <a:ext cx="3961354" cy="11726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95"/>
              </a:lnSpc>
            </a:pPr>
            <a:r>
              <a:rPr lang="en-US" sz="3961">
                <a:solidFill>
                  <a:srgbClr val="000000"/>
                </a:solidFill>
                <a:latin typeface="Glacial Indifference"/>
              </a:rPr>
              <a:t>Préparation d’une future mobilité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9144000" y="5286910"/>
            <a:ext cx="4682963" cy="1793952"/>
            <a:chOff x="0" y="0"/>
            <a:chExt cx="1233373" cy="472481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233373" cy="472481"/>
            </a:xfrm>
            <a:custGeom>
              <a:avLst/>
              <a:gdLst/>
              <a:ahLst/>
              <a:cxnLst/>
              <a:rect l="l" t="t" r="r" b="b"/>
              <a:pathLst>
                <a:path w="1233373" h="472481">
                  <a:moveTo>
                    <a:pt x="1030173" y="0"/>
                  </a:moveTo>
                  <a:cubicBezTo>
                    <a:pt x="1142397" y="0"/>
                    <a:pt x="1233373" y="105769"/>
                    <a:pt x="1233373" y="236241"/>
                  </a:cubicBezTo>
                  <a:cubicBezTo>
                    <a:pt x="1233373" y="366713"/>
                    <a:pt x="1142397" y="472481"/>
                    <a:pt x="1030173" y="472481"/>
                  </a:cubicBezTo>
                  <a:lnTo>
                    <a:pt x="203200" y="472481"/>
                  </a:lnTo>
                  <a:cubicBezTo>
                    <a:pt x="90976" y="472481"/>
                    <a:pt x="0" y="366713"/>
                    <a:pt x="0" y="236241"/>
                  </a:cubicBezTo>
                  <a:cubicBezTo>
                    <a:pt x="0" y="105769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DE00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1233373" cy="5105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9540624" y="5327188"/>
            <a:ext cx="3827539" cy="17536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95"/>
              </a:lnSpc>
            </a:pPr>
            <a:r>
              <a:rPr lang="en-US" sz="3961">
                <a:solidFill>
                  <a:srgbClr val="000000"/>
                </a:solidFill>
                <a:latin typeface="Glacial Indifference"/>
              </a:rPr>
              <a:t>Promotion, accès à de nouvelles responsabilités</a:t>
            </a:r>
          </a:p>
        </p:txBody>
      </p:sp>
      <p:grpSp>
        <p:nvGrpSpPr>
          <p:cNvPr id="26" name="Group 26"/>
          <p:cNvGrpSpPr/>
          <p:nvPr/>
        </p:nvGrpSpPr>
        <p:grpSpPr>
          <a:xfrm>
            <a:off x="9144000" y="7746152"/>
            <a:ext cx="4682963" cy="1676865"/>
            <a:chOff x="0" y="0"/>
            <a:chExt cx="1233373" cy="441643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233373" cy="441643"/>
            </a:xfrm>
            <a:custGeom>
              <a:avLst/>
              <a:gdLst/>
              <a:ahLst/>
              <a:cxnLst/>
              <a:rect l="l" t="t" r="r" b="b"/>
              <a:pathLst>
                <a:path w="1233373" h="441643">
                  <a:moveTo>
                    <a:pt x="1030173" y="0"/>
                  </a:moveTo>
                  <a:cubicBezTo>
                    <a:pt x="1142397" y="0"/>
                    <a:pt x="1233373" y="98865"/>
                    <a:pt x="1233373" y="220822"/>
                  </a:cubicBezTo>
                  <a:cubicBezTo>
                    <a:pt x="1233373" y="342778"/>
                    <a:pt x="1142397" y="441643"/>
                    <a:pt x="1030173" y="441643"/>
                  </a:cubicBezTo>
                  <a:lnTo>
                    <a:pt x="203200" y="441643"/>
                  </a:lnTo>
                  <a:cubicBezTo>
                    <a:pt x="90976" y="441643"/>
                    <a:pt x="0" y="342778"/>
                    <a:pt x="0" y="220822"/>
                  </a:cubicBezTo>
                  <a:cubicBezTo>
                    <a:pt x="0" y="98865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DE00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1233373" cy="4797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9" name="TextBox 29"/>
          <p:cNvSpPr txBox="1"/>
          <p:nvPr/>
        </p:nvSpPr>
        <p:spPr>
          <a:xfrm>
            <a:off x="9473716" y="8003023"/>
            <a:ext cx="3961354" cy="11726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95"/>
              </a:lnSpc>
            </a:pPr>
            <a:r>
              <a:rPr lang="en-US" sz="3961">
                <a:solidFill>
                  <a:srgbClr val="000000"/>
                </a:solidFill>
                <a:latin typeface="Glacial Indifference"/>
              </a:rPr>
              <a:t>Reconversion professionnelle</a:t>
            </a:r>
          </a:p>
        </p:txBody>
      </p:sp>
      <p:sp>
        <p:nvSpPr>
          <p:cNvPr id="30" name="AutoShape 30"/>
          <p:cNvSpPr/>
          <p:nvPr/>
        </p:nvSpPr>
        <p:spPr>
          <a:xfrm>
            <a:off x="7185846" y="8584585"/>
            <a:ext cx="1666279" cy="1905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1" name="AutoShape 31"/>
          <p:cNvSpPr/>
          <p:nvPr/>
        </p:nvSpPr>
        <p:spPr>
          <a:xfrm flipV="1">
            <a:off x="7185846" y="4070504"/>
            <a:ext cx="0" cy="451408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73103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442792" y="9064890"/>
            <a:ext cx="816508" cy="386821"/>
          </a:xfrm>
          <a:custGeom>
            <a:avLst/>
            <a:gdLst/>
            <a:ahLst/>
            <a:cxnLst/>
            <a:rect l="l" t="t" r="r" b="b"/>
            <a:pathLst>
              <a:path w="816508" h="386821">
                <a:moveTo>
                  <a:pt x="0" y="0"/>
                </a:moveTo>
                <a:lnTo>
                  <a:pt x="816508" y="0"/>
                </a:lnTo>
                <a:lnTo>
                  <a:pt x="816508" y="386820"/>
                </a:lnTo>
                <a:lnTo>
                  <a:pt x="0" y="38682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800100" y="348271"/>
            <a:ext cx="2010131" cy="6804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46"/>
              </a:lnSpc>
            </a:pPr>
            <a:r>
              <a:rPr lang="en-US" sz="3961">
                <a:solidFill>
                  <a:srgbClr val="000000"/>
                </a:solidFill>
                <a:latin typeface="Glacial Indifference"/>
              </a:rPr>
              <a:t>2030</a:t>
            </a:r>
          </a:p>
        </p:txBody>
      </p:sp>
      <p:sp>
        <p:nvSpPr>
          <p:cNvPr id="4" name="AutoShape 4"/>
          <p:cNvSpPr/>
          <p:nvPr/>
        </p:nvSpPr>
        <p:spPr>
          <a:xfrm flipH="1">
            <a:off x="781050" y="2564366"/>
            <a:ext cx="19050" cy="6693934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Freeform 5"/>
          <p:cNvSpPr/>
          <p:nvPr/>
        </p:nvSpPr>
        <p:spPr>
          <a:xfrm>
            <a:off x="-11223" y="24769"/>
            <a:ext cx="4037595" cy="1413158"/>
          </a:xfrm>
          <a:custGeom>
            <a:avLst/>
            <a:gdLst/>
            <a:ahLst/>
            <a:cxnLst/>
            <a:rect l="l" t="t" r="r" b="b"/>
            <a:pathLst>
              <a:path w="4037595" h="1413158">
                <a:moveTo>
                  <a:pt x="0" y="0"/>
                </a:moveTo>
                <a:lnTo>
                  <a:pt x="4037595" y="0"/>
                </a:lnTo>
                <a:lnTo>
                  <a:pt x="4037595" y="1413158"/>
                </a:lnTo>
                <a:lnTo>
                  <a:pt x="0" y="141315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1044582" y="6691052"/>
            <a:ext cx="3510687" cy="1444790"/>
            <a:chOff x="0" y="0"/>
            <a:chExt cx="1975018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975018" cy="812800"/>
            </a:xfrm>
            <a:custGeom>
              <a:avLst/>
              <a:gdLst/>
              <a:ahLst/>
              <a:cxnLst/>
              <a:rect l="l" t="t" r="r" b="b"/>
              <a:pathLst>
                <a:path w="1975018" h="812800">
                  <a:moveTo>
                    <a:pt x="987509" y="0"/>
                  </a:moveTo>
                  <a:cubicBezTo>
                    <a:pt x="442123" y="0"/>
                    <a:pt x="0" y="181951"/>
                    <a:pt x="0" y="406400"/>
                  </a:cubicBezTo>
                  <a:cubicBezTo>
                    <a:pt x="0" y="630849"/>
                    <a:pt x="442123" y="812800"/>
                    <a:pt x="987509" y="812800"/>
                  </a:cubicBezTo>
                  <a:cubicBezTo>
                    <a:pt x="1532895" y="812800"/>
                    <a:pt x="1975018" y="630849"/>
                    <a:pt x="1975018" y="406400"/>
                  </a:cubicBezTo>
                  <a:cubicBezTo>
                    <a:pt x="1975018" y="181951"/>
                    <a:pt x="1532895" y="0"/>
                    <a:pt x="987509" y="0"/>
                  </a:cubicBezTo>
                  <a:close/>
                </a:path>
              </a:pathLst>
            </a:custGeom>
            <a:solidFill>
              <a:srgbClr val="FFDE00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185158" y="38100"/>
              <a:ext cx="1604702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060466" y="5199687"/>
            <a:ext cx="3478920" cy="1444790"/>
            <a:chOff x="0" y="0"/>
            <a:chExt cx="1957147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957147" cy="812800"/>
            </a:xfrm>
            <a:custGeom>
              <a:avLst/>
              <a:gdLst/>
              <a:ahLst/>
              <a:cxnLst/>
              <a:rect l="l" t="t" r="r" b="b"/>
              <a:pathLst>
                <a:path w="1957147" h="812800">
                  <a:moveTo>
                    <a:pt x="978574" y="0"/>
                  </a:moveTo>
                  <a:cubicBezTo>
                    <a:pt x="438122" y="0"/>
                    <a:pt x="0" y="181951"/>
                    <a:pt x="0" y="406400"/>
                  </a:cubicBezTo>
                  <a:cubicBezTo>
                    <a:pt x="0" y="630849"/>
                    <a:pt x="438122" y="812800"/>
                    <a:pt x="978574" y="812800"/>
                  </a:cubicBezTo>
                  <a:cubicBezTo>
                    <a:pt x="1519025" y="812800"/>
                    <a:pt x="1957147" y="630849"/>
                    <a:pt x="1957147" y="406400"/>
                  </a:cubicBezTo>
                  <a:cubicBezTo>
                    <a:pt x="1957147" y="181951"/>
                    <a:pt x="1519025" y="0"/>
                    <a:pt x="978574" y="0"/>
                  </a:cubicBezTo>
                  <a:close/>
                </a:path>
              </a:pathLst>
            </a:custGeom>
            <a:solidFill>
              <a:srgbClr val="FFDE00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183483" y="38100"/>
              <a:ext cx="1590182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082770" y="3698710"/>
            <a:ext cx="3456616" cy="1444790"/>
            <a:chOff x="0" y="0"/>
            <a:chExt cx="19446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944600" cy="812800"/>
            </a:xfrm>
            <a:custGeom>
              <a:avLst/>
              <a:gdLst/>
              <a:ahLst/>
              <a:cxnLst/>
              <a:rect l="l" t="t" r="r" b="b"/>
              <a:pathLst>
                <a:path w="1944600" h="812800">
                  <a:moveTo>
                    <a:pt x="972300" y="0"/>
                  </a:moveTo>
                  <a:cubicBezTo>
                    <a:pt x="435313" y="0"/>
                    <a:pt x="0" y="181951"/>
                    <a:pt x="0" y="406400"/>
                  </a:cubicBezTo>
                  <a:cubicBezTo>
                    <a:pt x="0" y="630849"/>
                    <a:pt x="435313" y="812800"/>
                    <a:pt x="972300" y="812800"/>
                  </a:cubicBezTo>
                  <a:cubicBezTo>
                    <a:pt x="1509286" y="812800"/>
                    <a:pt x="1944600" y="630849"/>
                    <a:pt x="1944600" y="406400"/>
                  </a:cubicBezTo>
                  <a:cubicBezTo>
                    <a:pt x="1944600" y="181951"/>
                    <a:pt x="1509286" y="0"/>
                    <a:pt x="972300" y="0"/>
                  </a:cubicBezTo>
                  <a:close/>
                </a:path>
              </a:pathLst>
            </a:custGeom>
            <a:solidFill>
              <a:srgbClr val="FFDE00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182306" y="38100"/>
              <a:ext cx="1579987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028700" y="8203566"/>
            <a:ext cx="3510687" cy="1444790"/>
            <a:chOff x="0" y="0"/>
            <a:chExt cx="1975018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975018" cy="812800"/>
            </a:xfrm>
            <a:custGeom>
              <a:avLst/>
              <a:gdLst/>
              <a:ahLst/>
              <a:cxnLst/>
              <a:rect l="l" t="t" r="r" b="b"/>
              <a:pathLst>
                <a:path w="1975018" h="812800">
                  <a:moveTo>
                    <a:pt x="987509" y="0"/>
                  </a:moveTo>
                  <a:cubicBezTo>
                    <a:pt x="442123" y="0"/>
                    <a:pt x="0" y="181951"/>
                    <a:pt x="0" y="406400"/>
                  </a:cubicBezTo>
                  <a:cubicBezTo>
                    <a:pt x="0" y="630849"/>
                    <a:pt x="442123" y="812800"/>
                    <a:pt x="987509" y="812800"/>
                  </a:cubicBezTo>
                  <a:cubicBezTo>
                    <a:pt x="1532895" y="812800"/>
                    <a:pt x="1975018" y="630849"/>
                    <a:pt x="1975018" y="406400"/>
                  </a:cubicBezTo>
                  <a:cubicBezTo>
                    <a:pt x="1975018" y="181951"/>
                    <a:pt x="1532895" y="0"/>
                    <a:pt x="987509" y="0"/>
                  </a:cubicBezTo>
                  <a:close/>
                </a:path>
              </a:pathLst>
            </a:custGeom>
            <a:solidFill>
              <a:srgbClr val="FFDE00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185158" y="38100"/>
              <a:ext cx="1604702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4748937" y="3600450"/>
            <a:ext cx="12414823" cy="1408740"/>
            <a:chOff x="0" y="0"/>
            <a:chExt cx="3269748" cy="371026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269748" cy="371026"/>
            </a:xfrm>
            <a:custGeom>
              <a:avLst/>
              <a:gdLst/>
              <a:ahLst/>
              <a:cxnLst/>
              <a:rect l="l" t="t" r="r" b="b"/>
              <a:pathLst>
                <a:path w="3269748" h="371026">
                  <a:moveTo>
                    <a:pt x="31804" y="0"/>
                  </a:moveTo>
                  <a:lnTo>
                    <a:pt x="3237944" y="0"/>
                  </a:lnTo>
                  <a:cubicBezTo>
                    <a:pt x="3255509" y="0"/>
                    <a:pt x="3269748" y="14239"/>
                    <a:pt x="3269748" y="31804"/>
                  </a:cubicBezTo>
                  <a:lnTo>
                    <a:pt x="3269748" y="339223"/>
                  </a:lnTo>
                  <a:cubicBezTo>
                    <a:pt x="3269748" y="356787"/>
                    <a:pt x="3255509" y="371026"/>
                    <a:pt x="3237944" y="371026"/>
                  </a:cubicBezTo>
                  <a:lnTo>
                    <a:pt x="31804" y="371026"/>
                  </a:lnTo>
                  <a:cubicBezTo>
                    <a:pt x="14239" y="371026"/>
                    <a:pt x="0" y="356787"/>
                    <a:pt x="0" y="339223"/>
                  </a:cubicBezTo>
                  <a:lnTo>
                    <a:pt x="0" y="31804"/>
                  </a:lnTo>
                  <a:cubicBezTo>
                    <a:pt x="0" y="14239"/>
                    <a:pt x="14239" y="0"/>
                    <a:pt x="31804" y="0"/>
                  </a:cubicBezTo>
                  <a:close/>
                </a:path>
              </a:pathLst>
            </a:custGeom>
            <a:solidFill>
              <a:srgbClr val="FFF6B1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269748" cy="4091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988264" y="1139928"/>
            <a:ext cx="17299736" cy="18891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74638" lvl="1" defTabSz="715963">
              <a:lnSpc>
                <a:spcPct val="200000"/>
              </a:lnSpc>
            </a:pPr>
            <a:r>
              <a:rPr lang="en-US" sz="4092" b="1" dirty="0">
                <a:solidFill>
                  <a:srgbClr val="000000"/>
                </a:solidFill>
                <a:latin typeface="Glacial Indifference"/>
              </a:rPr>
              <a:t>2. Les </a:t>
            </a:r>
            <a:r>
              <a:rPr lang="en-US" sz="4092" b="1" dirty="0" err="1">
                <a:solidFill>
                  <a:srgbClr val="000000"/>
                </a:solidFill>
                <a:latin typeface="Glacial Indifference"/>
              </a:rPr>
              <a:t>dispositifs</a:t>
            </a:r>
            <a:r>
              <a:rPr lang="en-US" sz="4092" b="1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4092" b="1" dirty="0" err="1">
                <a:solidFill>
                  <a:srgbClr val="000000"/>
                </a:solidFill>
                <a:latin typeface="Glacial Indifference"/>
              </a:rPr>
              <a:t>éligibles</a:t>
            </a:r>
            <a:r>
              <a:rPr lang="en-US" sz="4092" b="1" dirty="0">
                <a:solidFill>
                  <a:srgbClr val="000000"/>
                </a:solidFill>
                <a:latin typeface="Glacial Indifference"/>
              </a:rPr>
              <a:t> : </a:t>
            </a:r>
          </a:p>
          <a:p>
            <a:pPr marL="1889125" lvl="1" indent="-571500">
              <a:buFont typeface="Wingdings" panose="05000000000000000000" pitchFamily="2" charset="2"/>
              <a:buChar char="Ø"/>
            </a:pPr>
            <a:r>
              <a:rPr lang="en-US" sz="4092" dirty="0">
                <a:solidFill>
                  <a:srgbClr val="000000"/>
                </a:solidFill>
                <a:latin typeface="Glacial Indifference"/>
              </a:rPr>
              <a:t>Le </a:t>
            </a:r>
            <a:r>
              <a:rPr lang="en-US" sz="4092" dirty="0" err="1">
                <a:solidFill>
                  <a:srgbClr val="000000"/>
                </a:solidFill>
                <a:latin typeface="Glacial Indifference"/>
              </a:rPr>
              <a:t>Bilan</a:t>
            </a:r>
            <a:r>
              <a:rPr lang="en-US" sz="4092" dirty="0">
                <a:solidFill>
                  <a:srgbClr val="000000"/>
                </a:solidFill>
                <a:latin typeface="Glacial Indifference"/>
              </a:rPr>
              <a:t> de </a:t>
            </a:r>
            <a:r>
              <a:rPr lang="en-US" sz="4092" dirty="0" err="1">
                <a:solidFill>
                  <a:srgbClr val="000000"/>
                </a:solidFill>
                <a:latin typeface="Glacial Indifference"/>
              </a:rPr>
              <a:t>compétences</a:t>
            </a:r>
            <a:endParaRPr lang="en-US" sz="4092" dirty="0">
              <a:solidFill>
                <a:srgbClr val="000000"/>
              </a:solidFill>
              <a:latin typeface="Glacial Indifference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1406827" y="4091338"/>
            <a:ext cx="2764522" cy="464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80"/>
              </a:lnSpc>
            </a:pPr>
            <a:r>
              <a:rPr lang="en-US" sz="2700" dirty="0" err="1">
                <a:solidFill>
                  <a:srgbClr val="000000"/>
                </a:solidFill>
                <a:latin typeface="Open Sans"/>
              </a:rPr>
              <a:t>Objet</a:t>
            </a:r>
            <a:r>
              <a:rPr lang="en-US" sz="2700" dirty="0">
                <a:solidFill>
                  <a:srgbClr val="000000"/>
                </a:solidFill>
                <a:latin typeface="Open Sans"/>
              </a:rPr>
              <a:t> :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366884" y="5653830"/>
            <a:ext cx="2764522" cy="464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80"/>
              </a:lnSpc>
            </a:pPr>
            <a:r>
              <a:rPr lang="en-US" sz="2700" dirty="0" err="1">
                <a:solidFill>
                  <a:srgbClr val="000000"/>
                </a:solidFill>
                <a:latin typeface="Open Sans"/>
              </a:rPr>
              <a:t>Pré-requis</a:t>
            </a:r>
            <a:r>
              <a:rPr lang="en-US" sz="2700" dirty="0">
                <a:solidFill>
                  <a:srgbClr val="000000"/>
                </a:solidFill>
                <a:latin typeface="Open Sans"/>
              </a:rPr>
              <a:t> :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331604" y="6927087"/>
            <a:ext cx="2885828" cy="941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80"/>
              </a:lnSpc>
            </a:pPr>
            <a:r>
              <a:rPr lang="en-US" sz="2700" dirty="0" err="1">
                <a:solidFill>
                  <a:srgbClr val="000000"/>
                </a:solidFill>
                <a:latin typeface="Open Sans"/>
              </a:rPr>
              <a:t>Congé</a:t>
            </a:r>
            <a:r>
              <a:rPr lang="en-US" sz="2700" dirty="0">
                <a:solidFill>
                  <a:srgbClr val="000000"/>
                </a:solidFill>
                <a:latin typeface="Open Sans"/>
              </a:rPr>
              <a:t> de </a:t>
            </a:r>
            <a:r>
              <a:rPr lang="en-US" sz="2700" dirty="0" err="1">
                <a:solidFill>
                  <a:srgbClr val="000000"/>
                </a:solidFill>
                <a:latin typeface="Open Sans"/>
              </a:rPr>
              <a:t>Bilan</a:t>
            </a:r>
            <a:r>
              <a:rPr lang="en-US" sz="2700" dirty="0">
                <a:solidFill>
                  <a:srgbClr val="000000"/>
                </a:solidFill>
                <a:latin typeface="Open Sans"/>
              </a:rPr>
              <a:t> de </a:t>
            </a:r>
            <a:r>
              <a:rPr lang="en-US" sz="2700" dirty="0" err="1">
                <a:solidFill>
                  <a:srgbClr val="000000"/>
                </a:solidFill>
                <a:latin typeface="Open Sans"/>
              </a:rPr>
              <a:t>compétences</a:t>
            </a:r>
            <a:r>
              <a:rPr lang="en-US" sz="2700" dirty="0">
                <a:solidFill>
                  <a:srgbClr val="000000"/>
                </a:solidFill>
                <a:latin typeface="Open Sans"/>
              </a:rPr>
              <a:t> :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406827" y="8582795"/>
            <a:ext cx="2764522" cy="464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80"/>
              </a:lnSpc>
            </a:pPr>
            <a:r>
              <a:rPr lang="en-US" sz="2700" dirty="0" err="1">
                <a:solidFill>
                  <a:srgbClr val="000000"/>
                </a:solidFill>
                <a:latin typeface="Open Sans"/>
              </a:rPr>
              <a:t>Prise</a:t>
            </a:r>
            <a:r>
              <a:rPr lang="en-US" sz="27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Open Sans"/>
              </a:rPr>
              <a:t>en</a:t>
            </a:r>
            <a:r>
              <a:rPr lang="en-US" sz="2700" dirty="0">
                <a:solidFill>
                  <a:srgbClr val="000000"/>
                </a:solidFill>
                <a:latin typeface="Open Sans"/>
              </a:rPr>
              <a:t> charge :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4891812" y="3776764"/>
            <a:ext cx="12271948" cy="1099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000000"/>
                </a:solidFill>
                <a:latin typeface="Open Sans"/>
              </a:rPr>
              <a:t>Le Bilan de Compétences est une prestation qui permet d’analyser ses compétences professionnelles ou personnelles ainsi que ses aptitudes, intérêts et motivations, dans le but d’aider l’agent à  élaborer et à mettre en œuvre un projet d’évolution professionnelle</a:t>
            </a:r>
          </a:p>
        </p:txBody>
      </p:sp>
      <p:grpSp>
        <p:nvGrpSpPr>
          <p:cNvPr id="28" name="Group 28"/>
          <p:cNvGrpSpPr/>
          <p:nvPr/>
        </p:nvGrpSpPr>
        <p:grpSpPr>
          <a:xfrm>
            <a:off x="4806087" y="5136595"/>
            <a:ext cx="12414823" cy="1408740"/>
            <a:chOff x="0" y="0"/>
            <a:chExt cx="3269748" cy="371026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3269748" cy="371026"/>
            </a:xfrm>
            <a:custGeom>
              <a:avLst/>
              <a:gdLst/>
              <a:ahLst/>
              <a:cxnLst/>
              <a:rect l="l" t="t" r="r" b="b"/>
              <a:pathLst>
                <a:path w="3269748" h="371026">
                  <a:moveTo>
                    <a:pt x="31804" y="0"/>
                  </a:moveTo>
                  <a:lnTo>
                    <a:pt x="3237944" y="0"/>
                  </a:lnTo>
                  <a:cubicBezTo>
                    <a:pt x="3255509" y="0"/>
                    <a:pt x="3269748" y="14239"/>
                    <a:pt x="3269748" y="31804"/>
                  </a:cubicBezTo>
                  <a:lnTo>
                    <a:pt x="3269748" y="339223"/>
                  </a:lnTo>
                  <a:cubicBezTo>
                    <a:pt x="3269748" y="356787"/>
                    <a:pt x="3255509" y="371026"/>
                    <a:pt x="3237944" y="371026"/>
                  </a:cubicBezTo>
                  <a:lnTo>
                    <a:pt x="31804" y="371026"/>
                  </a:lnTo>
                  <a:cubicBezTo>
                    <a:pt x="14239" y="371026"/>
                    <a:pt x="0" y="356787"/>
                    <a:pt x="0" y="339223"/>
                  </a:cubicBezTo>
                  <a:lnTo>
                    <a:pt x="0" y="31804"/>
                  </a:lnTo>
                  <a:cubicBezTo>
                    <a:pt x="0" y="14239"/>
                    <a:pt x="14239" y="0"/>
                    <a:pt x="31804" y="0"/>
                  </a:cubicBezTo>
                  <a:close/>
                </a:path>
              </a:pathLst>
            </a:custGeom>
            <a:solidFill>
              <a:srgbClr val="FFF6B1"/>
            </a:solidFill>
          </p:spPr>
        </p:sp>
        <p:sp>
          <p:nvSpPr>
            <p:cNvPr id="30" name="TextBox 30"/>
            <p:cNvSpPr txBox="1"/>
            <p:nvPr/>
          </p:nvSpPr>
          <p:spPr>
            <a:xfrm>
              <a:off x="0" y="-38100"/>
              <a:ext cx="3269748" cy="4091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4777512" y="6644477"/>
            <a:ext cx="12414823" cy="1408740"/>
            <a:chOff x="0" y="0"/>
            <a:chExt cx="3269748" cy="371026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3269748" cy="371026"/>
            </a:xfrm>
            <a:custGeom>
              <a:avLst/>
              <a:gdLst/>
              <a:ahLst/>
              <a:cxnLst/>
              <a:rect l="l" t="t" r="r" b="b"/>
              <a:pathLst>
                <a:path w="3269748" h="371026">
                  <a:moveTo>
                    <a:pt x="31804" y="0"/>
                  </a:moveTo>
                  <a:lnTo>
                    <a:pt x="3237944" y="0"/>
                  </a:lnTo>
                  <a:cubicBezTo>
                    <a:pt x="3255509" y="0"/>
                    <a:pt x="3269748" y="14239"/>
                    <a:pt x="3269748" y="31804"/>
                  </a:cubicBezTo>
                  <a:lnTo>
                    <a:pt x="3269748" y="339223"/>
                  </a:lnTo>
                  <a:cubicBezTo>
                    <a:pt x="3269748" y="356787"/>
                    <a:pt x="3255509" y="371026"/>
                    <a:pt x="3237944" y="371026"/>
                  </a:cubicBezTo>
                  <a:lnTo>
                    <a:pt x="31804" y="371026"/>
                  </a:lnTo>
                  <a:cubicBezTo>
                    <a:pt x="14239" y="371026"/>
                    <a:pt x="0" y="356787"/>
                    <a:pt x="0" y="339223"/>
                  </a:cubicBezTo>
                  <a:lnTo>
                    <a:pt x="0" y="31804"/>
                  </a:lnTo>
                  <a:cubicBezTo>
                    <a:pt x="0" y="14239"/>
                    <a:pt x="14239" y="0"/>
                    <a:pt x="31804" y="0"/>
                  </a:cubicBezTo>
                  <a:close/>
                </a:path>
              </a:pathLst>
            </a:custGeom>
            <a:solidFill>
              <a:srgbClr val="FFF6B1"/>
            </a:solidFill>
          </p:spPr>
        </p:sp>
        <p:sp>
          <p:nvSpPr>
            <p:cNvPr id="33" name="TextBox 33"/>
            <p:cNvSpPr txBox="1"/>
            <p:nvPr/>
          </p:nvSpPr>
          <p:spPr>
            <a:xfrm>
              <a:off x="0" y="-38100"/>
              <a:ext cx="3269748" cy="4091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4734649" y="8146912"/>
            <a:ext cx="12414823" cy="1408740"/>
            <a:chOff x="0" y="0"/>
            <a:chExt cx="3269748" cy="371026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3269748" cy="371026"/>
            </a:xfrm>
            <a:custGeom>
              <a:avLst/>
              <a:gdLst/>
              <a:ahLst/>
              <a:cxnLst/>
              <a:rect l="l" t="t" r="r" b="b"/>
              <a:pathLst>
                <a:path w="3269748" h="371026">
                  <a:moveTo>
                    <a:pt x="31804" y="0"/>
                  </a:moveTo>
                  <a:lnTo>
                    <a:pt x="3237944" y="0"/>
                  </a:lnTo>
                  <a:cubicBezTo>
                    <a:pt x="3255509" y="0"/>
                    <a:pt x="3269748" y="14239"/>
                    <a:pt x="3269748" y="31804"/>
                  </a:cubicBezTo>
                  <a:lnTo>
                    <a:pt x="3269748" y="339223"/>
                  </a:lnTo>
                  <a:cubicBezTo>
                    <a:pt x="3269748" y="356787"/>
                    <a:pt x="3255509" y="371026"/>
                    <a:pt x="3237944" y="371026"/>
                  </a:cubicBezTo>
                  <a:lnTo>
                    <a:pt x="31804" y="371026"/>
                  </a:lnTo>
                  <a:cubicBezTo>
                    <a:pt x="14239" y="371026"/>
                    <a:pt x="0" y="356787"/>
                    <a:pt x="0" y="339223"/>
                  </a:cubicBezTo>
                  <a:lnTo>
                    <a:pt x="0" y="31804"/>
                  </a:lnTo>
                  <a:cubicBezTo>
                    <a:pt x="0" y="14239"/>
                    <a:pt x="14239" y="0"/>
                    <a:pt x="31804" y="0"/>
                  </a:cubicBezTo>
                  <a:close/>
                </a:path>
              </a:pathLst>
            </a:custGeom>
            <a:solidFill>
              <a:srgbClr val="FFF6B1"/>
            </a:solidFill>
          </p:spPr>
        </p:sp>
        <p:sp>
          <p:nvSpPr>
            <p:cNvPr id="36" name="TextBox 36"/>
            <p:cNvSpPr txBox="1"/>
            <p:nvPr/>
          </p:nvSpPr>
          <p:spPr>
            <a:xfrm>
              <a:off x="0" y="-38100"/>
              <a:ext cx="3269748" cy="4091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7" name="TextBox 37"/>
          <p:cNvSpPr txBox="1"/>
          <p:nvPr/>
        </p:nvSpPr>
        <p:spPr>
          <a:xfrm>
            <a:off x="4806087" y="5638679"/>
            <a:ext cx="12271948" cy="3562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000000"/>
                </a:solidFill>
                <a:latin typeface="Open Sans"/>
              </a:rPr>
              <a:t>Un agent peut prétendre à un autre bilan de compétences, au moins 5 ans après le précédent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5585913" y="6886812"/>
            <a:ext cx="9242519" cy="7372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3396" lvl="1" indent="-226698">
              <a:lnSpc>
                <a:spcPts val="2940"/>
              </a:lnSpc>
              <a:buFont typeface="Arial"/>
              <a:buChar char="•"/>
            </a:pPr>
            <a:r>
              <a:rPr lang="en-US" sz="2100" dirty="0">
                <a:solidFill>
                  <a:srgbClr val="000000"/>
                </a:solidFill>
                <a:latin typeface="Open Sans"/>
              </a:rPr>
              <a:t>Sur temps de travail </a:t>
            </a:r>
            <a:r>
              <a:rPr lang="en-US" sz="2100" dirty="0" err="1">
                <a:solidFill>
                  <a:srgbClr val="000000"/>
                </a:solidFill>
                <a:latin typeface="Open Sans"/>
              </a:rPr>
              <a:t>ou</a:t>
            </a:r>
            <a:r>
              <a:rPr lang="en-US" sz="2100" dirty="0">
                <a:solidFill>
                  <a:srgbClr val="000000"/>
                </a:solidFill>
                <a:latin typeface="Open Sans"/>
              </a:rPr>
              <a:t> hors temps de travail</a:t>
            </a:r>
          </a:p>
          <a:p>
            <a:pPr marL="453396" lvl="1" indent="-226698">
              <a:lnSpc>
                <a:spcPts val="2940"/>
              </a:lnSpc>
              <a:buFont typeface="Arial"/>
              <a:buChar char="•"/>
            </a:pPr>
            <a:r>
              <a:rPr lang="en-US" sz="2100" dirty="0">
                <a:solidFill>
                  <a:srgbClr val="000000"/>
                </a:solidFill>
                <a:latin typeface="Open Sans"/>
              </a:rPr>
              <a:t>24 </a:t>
            </a:r>
            <a:r>
              <a:rPr lang="en-US" sz="2100" dirty="0" err="1">
                <a:solidFill>
                  <a:srgbClr val="000000"/>
                </a:solidFill>
                <a:latin typeface="Open Sans"/>
              </a:rPr>
              <a:t>heures</a:t>
            </a:r>
            <a:r>
              <a:rPr lang="en-US" sz="2100" dirty="0">
                <a:solidFill>
                  <a:srgbClr val="000000"/>
                </a:solidFill>
                <a:latin typeface="Open Sans"/>
              </a:rPr>
              <a:t> dans un </a:t>
            </a:r>
            <a:r>
              <a:rPr lang="en-US" sz="2100" dirty="0" err="1">
                <a:solidFill>
                  <a:srgbClr val="000000"/>
                </a:solidFill>
                <a:latin typeface="Open Sans"/>
              </a:rPr>
              <a:t>organisme</a:t>
            </a:r>
            <a:r>
              <a:rPr lang="en-US" sz="2100" dirty="0">
                <a:solidFill>
                  <a:srgbClr val="000000"/>
                </a:solidFill>
                <a:latin typeface="Open Sans"/>
              </a:rPr>
              <a:t> de </a:t>
            </a:r>
            <a:r>
              <a:rPr lang="en-US" sz="2100" dirty="0" err="1">
                <a:solidFill>
                  <a:srgbClr val="000000"/>
                </a:solidFill>
                <a:latin typeface="Open Sans"/>
              </a:rPr>
              <a:t>bilan</a:t>
            </a:r>
            <a:r>
              <a:rPr lang="en-US" sz="2100" dirty="0">
                <a:solidFill>
                  <a:srgbClr val="000000"/>
                </a:solidFill>
                <a:latin typeface="Open Sans"/>
              </a:rPr>
              <a:t> de </a:t>
            </a:r>
            <a:r>
              <a:rPr lang="en-US" sz="2100" dirty="0" err="1">
                <a:solidFill>
                  <a:srgbClr val="000000"/>
                </a:solidFill>
                <a:latin typeface="Open Sans"/>
              </a:rPr>
              <a:t>compétences</a:t>
            </a:r>
            <a:endParaRPr lang="en-US" sz="2100" dirty="0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39" name="TextBox 39"/>
          <p:cNvSpPr txBox="1"/>
          <p:nvPr/>
        </p:nvSpPr>
        <p:spPr>
          <a:xfrm>
            <a:off x="4989177" y="8619120"/>
            <a:ext cx="4154823" cy="3562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000000"/>
                </a:solidFill>
                <a:latin typeface="Open Sans"/>
              </a:rPr>
              <a:t>100 %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442792" y="9064890"/>
            <a:ext cx="816508" cy="386821"/>
          </a:xfrm>
          <a:custGeom>
            <a:avLst/>
            <a:gdLst/>
            <a:ahLst/>
            <a:cxnLst/>
            <a:rect l="l" t="t" r="r" b="b"/>
            <a:pathLst>
              <a:path w="816508" h="386821">
                <a:moveTo>
                  <a:pt x="0" y="0"/>
                </a:moveTo>
                <a:lnTo>
                  <a:pt x="816508" y="0"/>
                </a:lnTo>
                <a:lnTo>
                  <a:pt x="816508" y="386820"/>
                </a:lnTo>
                <a:lnTo>
                  <a:pt x="0" y="38682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800100" y="348271"/>
            <a:ext cx="2010131" cy="6804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46"/>
              </a:lnSpc>
            </a:pPr>
            <a:r>
              <a:rPr lang="en-US" sz="3961">
                <a:solidFill>
                  <a:srgbClr val="000000"/>
                </a:solidFill>
                <a:latin typeface="Glacial Indifference"/>
              </a:rPr>
              <a:t>2030</a:t>
            </a:r>
          </a:p>
        </p:txBody>
      </p:sp>
      <p:sp>
        <p:nvSpPr>
          <p:cNvPr id="4" name="AutoShape 4"/>
          <p:cNvSpPr/>
          <p:nvPr/>
        </p:nvSpPr>
        <p:spPr>
          <a:xfrm flipH="1">
            <a:off x="781050" y="2564366"/>
            <a:ext cx="19050" cy="6693934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Freeform 5"/>
          <p:cNvSpPr/>
          <p:nvPr/>
        </p:nvSpPr>
        <p:spPr>
          <a:xfrm>
            <a:off x="170736" y="152084"/>
            <a:ext cx="4037595" cy="1413158"/>
          </a:xfrm>
          <a:custGeom>
            <a:avLst/>
            <a:gdLst/>
            <a:ahLst/>
            <a:cxnLst/>
            <a:rect l="l" t="t" r="r" b="b"/>
            <a:pathLst>
              <a:path w="4037595" h="1413158">
                <a:moveTo>
                  <a:pt x="0" y="0"/>
                </a:moveTo>
                <a:lnTo>
                  <a:pt x="4037595" y="0"/>
                </a:lnTo>
                <a:lnTo>
                  <a:pt x="4037595" y="1413158"/>
                </a:lnTo>
                <a:lnTo>
                  <a:pt x="0" y="141315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982234" y="6571766"/>
            <a:ext cx="3510687" cy="1444790"/>
            <a:chOff x="0" y="0"/>
            <a:chExt cx="1975018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975018" cy="812800"/>
            </a:xfrm>
            <a:custGeom>
              <a:avLst/>
              <a:gdLst/>
              <a:ahLst/>
              <a:cxnLst/>
              <a:rect l="l" t="t" r="r" b="b"/>
              <a:pathLst>
                <a:path w="1975018" h="812800">
                  <a:moveTo>
                    <a:pt x="987509" y="0"/>
                  </a:moveTo>
                  <a:cubicBezTo>
                    <a:pt x="442123" y="0"/>
                    <a:pt x="0" y="181951"/>
                    <a:pt x="0" y="406400"/>
                  </a:cubicBezTo>
                  <a:cubicBezTo>
                    <a:pt x="0" y="630849"/>
                    <a:pt x="442123" y="812800"/>
                    <a:pt x="987509" y="812800"/>
                  </a:cubicBezTo>
                  <a:cubicBezTo>
                    <a:pt x="1532895" y="812800"/>
                    <a:pt x="1975018" y="630849"/>
                    <a:pt x="1975018" y="406400"/>
                  </a:cubicBezTo>
                  <a:cubicBezTo>
                    <a:pt x="1975018" y="181951"/>
                    <a:pt x="1532895" y="0"/>
                    <a:pt x="987509" y="0"/>
                  </a:cubicBezTo>
                  <a:close/>
                </a:path>
              </a:pathLst>
            </a:custGeom>
            <a:solidFill>
              <a:srgbClr val="FFDE00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185158" y="38100"/>
              <a:ext cx="1604702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025957" y="4665165"/>
            <a:ext cx="3478920" cy="1444790"/>
            <a:chOff x="0" y="0"/>
            <a:chExt cx="1957147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957147" cy="812800"/>
            </a:xfrm>
            <a:custGeom>
              <a:avLst/>
              <a:gdLst/>
              <a:ahLst/>
              <a:cxnLst/>
              <a:rect l="l" t="t" r="r" b="b"/>
              <a:pathLst>
                <a:path w="1957147" h="812800">
                  <a:moveTo>
                    <a:pt x="978574" y="0"/>
                  </a:moveTo>
                  <a:cubicBezTo>
                    <a:pt x="438122" y="0"/>
                    <a:pt x="0" y="181951"/>
                    <a:pt x="0" y="406400"/>
                  </a:cubicBezTo>
                  <a:cubicBezTo>
                    <a:pt x="0" y="630849"/>
                    <a:pt x="438122" y="812800"/>
                    <a:pt x="978574" y="812800"/>
                  </a:cubicBezTo>
                  <a:cubicBezTo>
                    <a:pt x="1519025" y="812800"/>
                    <a:pt x="1957147" y="630849"/>
                    <a:pt x="1957147" y="406400"/>
                  </a:cubicBezTo>
                  <a:cubicBezTo>
                    <a:pt x="1957147" y="181951"/>
                    <a:pt x="1519025" y="0"/>
                    <a:pt x="978574" y="0"/>
                  </a:cubicBezTo>
                  <a:close/>
                </a:path>
              </a:pathLst>
            </a:custGeom>
            <a:solidFill>
              <a:srgbClr val="FFDE00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183483" y="38100"/>
              <a:ext cx="1590182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022927" y="2899602"/>
            <a:ext cx="3456616" cy="1444790"/>
            <a:chOff x="0" y="0"/>
            <a:chExt cx="19446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944600" cy="812800"/>
            </a:xfrm>
            <a:custGeom>
              <a:avLst/>
              <a:gdLst/>
              <a:ahLst/>
              <a:cxnLst/>
              <a:rect l="l" t="t" r="r" b="b"/>
              <a:pathLst>
                <a:path w="1944600" h="812800">
                  <a:moveTo>
                    <a:pt x="972300" y="0"/>
                  </a:moveTo>
                  <a:cubicBezTo>
                    <a:pt x="435313" y="0"/>
                    <a:pt x="0" y="181951"/>
                    <a:pt x="0" y="406400"/>
                  </a:cubicBezTo>
                  <a:cubicBezTo>
                    <a:pt x="0" y="630849"/>
                    <a:pt x="435313" y="812800"/>
                    <a:pt x="972300" y="812800"/>
                  </a:cubicBezTo>
                  <a:cubicBezTo>
                    <a:pt x="1509286" y="812800"/>
                    <a:pt x="1944600" y="630849"/>
                    <a:pt x="1944600" y="406400"/>
                  </a:cubicBezTo>
                  <a:cubicBezTo>
                    <a:pt x="1944600" y="181951"/>
                    <a:pt x="1509286" y="0"/>
                    <a:pt x="972300" y="0"/>
                  </a:cubicBezTo>
                  <a:close/>
                </a:path>
              </a:pathLst>
            </a:custGeom>
            <a:solidFill>
              <a:srgbClr val="FFDE00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182306" y="38100"/>
              <a:ext cx="1579987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987732" y="8210755"/>
            <a:ext cx="3644996" cy="1444790"/>
            <a:chOff x="0" y="0"/>
            <a:chExt cx="2050577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050577" cy="812800"/>
            </a:xfrm>
            <a:custGeom>
              <a:avLst/>
              <a:gdLst/>
              <a:ahLst/>
              <a:cxnLst/>
              <a:rect l="l" t="t" r="r" b="b"/>
              <a:pathLst>
                <a:path w="2050577" h="812800">
                  <a:moveTo>
                    <a:pt x="1025289" y="0"/>
                  </a:moveTo>
                  <a:cubicBezTo>
                    <a:pt x="459037" y="0"/>
                    <a:pt x="0" y="181951"/>
                    <a:pt x="0" y="406400"/>
                  </a:cubicBezTo>
                  <a:cubicBezTo>
                    <a:pt x="0" y="630849"/>
                    <a:pt x="459037" y="812800"/>
                    <a:pt x="1025289" y="812800"/>
                  </a:cubicBezTo>
                  <a:cubicBezTo>
                    <a:pt x="1591540" y="812800"/>
                    <a:pt x="2050577" y="630849"/>
                    <a:pt x="2050577" y="406400"/>
                  </a:cubicBezTo>
                  <a:cubicBezTo>
                    <a:pt x="2050577" y="181951"/>
                    <a:pt x="1591540" y="0"/>
                    <a:pt x="1025289" y="0"/>
                  </a:cubicBezTo>
                  <a:close/>
                </a:path>
              </a:pathLst>
            </a:custGeom>
            <a:solidFill>
              <a:srgbClr val="FFDE00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192242" y="38100"/>
              <a:ext cx="1666094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4665970" y="2998652"/>
            <a:ext cx="12414823" cy="1408740"/>
            <a:chOff x="0" y="0"/>
            <a:chExt cx="3269748" cy="371026"/>
          </a:xfrm>
          <a:solidFill>
            <a:srgbClr val="FFF6B1"/>
          </a:solidFill>
        </p:grpSpPr>
        <p:sp>
          <p:nvSpPr>
            <p:cNvPr id="20" name="Freeform 20"/>
            <p:cNvSpPr/>
            <p:nvPr/>
          </p:nvSpPr>
          <p:spPr>
            <a:xfrm>
              <a:off x="0" y="0"/>
              <a:ext cx="3269748" cy="371026"/>
            </a:xfrm>
            <a:custGeom>
              <a:avLst/>
              <a:gdLst/>
              <a:ahLst/>
              <a:cxnLst/>
              <a:rect l="l" t="t" r="r" b="b"/>
              <a:pathLst>
                <a:path w="3269748" h="371026">
                  <a:moveTo>
                    <a:pt x="31804" y="0"/>
                  </a:moveTo>
                  <a:lnTo>
                    <a:pt x="3237944" y="0"/>
                  </a:lnTo>
                  <a:cubicBezTo>
                    <a:pt x="3255509" y="0"/>
                    <a:pt x="3269748" y="14239"/>
                    <a:pt x="3269748" y="31804"/>
                  </a:cubicBezTo>
                  <a:lnTo>
                    <a:pt x="3269748" y="339223"/>
                  </a:lnTo>
                  <a:cubicBezTo>
                    <a:pt x="3269748" y="356787"/>
                    <a:pt x="3255509" y="371026"/>
                    <a:pt x="3237944" y="371026"/>
                  </a:cubicBezTo>
                  <a:lnTo>
                    <a:pt x="31804" y="371026"/>
                  </a:lnTo>
                  <a:cubicBezTo>
                    <a:pt x="14239" y="371026"/>
                    <a:pt x="0" y="356787"/>
                    <a:pt x="0" y="339223"/>
                  </a:cubicBezTo>
                  <a:lnTo>
                    <a:pt x="0" y="31804"/>
                  </a:lnTo>
                  <a:cubicBezTo>
                    <a:pt x="0" y="14239"/>
                    <a:pt x="14239" y="0"/>
                    <a:pt x="31804" y="0"/>
                  </a:cubicBezTo>
                  <a:close/>
                </a:path>
              </a:pathLst>
            </a:custGeom>
            <a:grpFill/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269748" cy="409126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1138528" y="998847"/>
            <a:ext cx="17299736" cy="18891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74638" lvl="1" defTabSz="715963">
              <a:lnSpc>
                <a:spcPct val="200000"/>
              </a:lnSpc>
            </a:pPr>
            <a:r>
              <a:rPr lang="en-US" sz="4092" b="1" dirty="0">
                <a:solidFill>
                  <a:srgbClr val="000000"/>
                </a:solidFill>
                <a:latin typeface="Glacial Indifference"/>
              </a:rPr>
              <a:t>2. Les </a:t>
            </a:r>
            <a:r>
              <a:rPr lang="en-US" sz="4092" b="1" dirty="0" err="1">
                <a:solidFill>
                  <a:srgbClr val="000000"/>
                </a:solidFill>
                <a:latin typeface="Glacial Indifference"/>
              </a:rPr>
              <a:t>dispositifs</a:t>
            </a:r>
            <a:r>
              <a:rPr lang="en-US" sz="4092" b="1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4092" b="1" dirty="0" err="1">
                <a:solidFill>
                  <a:srgbClr val="000000"/>
                </a:solidFill>
                <a:latin typeface="Glacial Indifference"/>
              </a:rPr>
              <a:t>éligibles</a:t>
            </a:r>
            <a:r>
              <a:rPr lang="en-US" sz="4092" b="1" dirty="0">
                <a:solidFill>
                  <a:srgbClr val="000000"/>
                </a:solidFill>
                <a:latin typeface="Glacial Indifference"/>
              </a:rPr>
              <a:t> : </a:t>
            </a:r>
          </a:p>
          <a:p>
            <a:pPr marL="1889125" lvl="1" indent="-571500">
              <a:buFont typeface="Wingdings" panose="05000000000000000000" pitchFamily="2" charset="2"/>
              <a:buChar char="Ø"/>
            </a:pPr>
            <a:r>
              <a:rPr lang="en-US" sz="4092" dirty="0">
                <a:solidFill>
                  <a:srgbClr val="000000"/>
                </a:solidFill>
                <a:latin typeface="Glacial Indifference"/>
              </a:rPr>
              <a:t>La VAE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355316" y="3298938"/>
            <a:ext cx="2764522" cy="464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80"/>
              </a:lnSpc>
            </a:pPr>
            <a:r>
              <a:rPr lang="en-US" sz="2700" dirty="0" err="1">
                <a:solidFill>
                  <a:srgbClr val="000000"/>
                </a:solidFill>
                <a:latin typeface="Open Sans"/>
              </a:rPr>
              <a:t>Objet</a:t>
            </a:r>
            <a:r>
              <a:rPr lang="en-US" sz="2700" dirty="0">
                <a:solidFill>
                  <a:srgbClr val="000000"/>
                </a:solidFill>
                <a:latin typeface="Open Sans"/>
              </a:rPr>
              <a:t> :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399272" y="5109855"/>
            <a:ext cx="2764522" cy="464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80"/>
              </a:lnSpc>
            </a:pPr>
            <a:r>
              <a:rPr lang="en-US" sz="2700" dirty="0" err="1">
                <a:solidFill>
                  <a:srgbClr val="000000"/>
                </a:solidFill>
                <a:latin typeface="Open Sans"/>
              </a:rPr>
              <a:t>Pré-requis</a:t>
            </a:r>
            <a:r>
              <a:rPr lang="en-US" sz="2700" dirty="0">
                <a:solidFill>
                  <a:srgbClr val="000000"/>
                </a:solidFill>
                <a:latin typeface="Open Sans"/>
              </a:rPr>
              <a:t> :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261850" y="6978192"/>
            <a:ext cx="2885828" cy="464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80"/>
              </a:lnSpc>
            </a:pPr>
            <a:r>
              <a:rPr lang="en-US" sz="2700" dirty="0" err="1">
                <a:solidFill>
                  <a:srgbClr val="000000"/>
                </a:solidFill>
                <a:latin typeface="Open Sans"/>
              </a:rPr>
              <a:t>Congé</a:t>
            </a:r>
            <a:r>
              <a:rPr lang="en-US" sz="2700" dirty="0">
                <a:solidFill>
                  <a:srgbClr val="000000"/>
                </a:solidFill>
                <a:latin typeface="Open Sans"/>
              </a:rPr>
              <a:t> de VAE: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422636" y="8666878"/>
            <a:ext cx="2703869" cy="464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</a:pPr>
            <a:r>
              <a:rPr lang="en-US" sz="2700" dirty="0" err="1">
                <a:solidFill>
                  <a:srgbClr val="000000"/>
                </a:solidFill>
                <a:latin typeface="Open Sans"/>
              </a:rPr>
              <a:t>Prise</a:t>
            </a:r>
            <a:r>
              <a:rPr lang="en-US" sz="27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Open Sans"/>
              </a:rPr>
              <a:t>en</a:t>
            </a:r>
            <a:r>
              <a:rPr lang="en-US" sz="2700" dirty="0">
                <a:solidFill>
                  <a:srgbClr val="000000"/>
                </a:solidFill>
                <a:latin typeface="Open Sans"/>
              </a:rPr>
              <a:t> charge :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4743525" y="3224280"/>
            <a:ext cx="12271948" cy="7277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000000"/>
                </a:solidFill>
                <a:latin typeface="Open Sans"/>
              </a:rPr>
              <a:t>La VAE </a:t>
            </a:r>
            <a:r>
              <a:rPr lang="en-US" sz="2100" dirty="0" err="1">
                <a:solidFill>
                  <a:srgbClr val="000000"/>
                </a:solidFill>
                <a:latin typeface="Open Sans"/>
              </a:rPr>
              <a:t>permet</a:t>
            </a:r>
            <a:r>
              <a:rPr lang="en-US" sz="21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Open Sans"/>
              </a:rPr>
              <a:t>d’acquérir</a:t>
            </a:r>
            <a:r>
              <a:rPr lang="en-US" sz="2100" dirty="0">
                <a:solidFill>
                  <a:srgbClr val="000000"/>
                </a:solidFill>
                <a:latin typeface="Open Sans"/>
              </a:rPr>
              <a:t> tout </a:t>
            </a:r>
            <a:r>
              <a:rPr lang="en-US" sz="2100" dirty="0" err="1">
                <a:solidFill>
                  <a:srgbClr val="000000"/>
                </a:solidFill>
                <a:latin typeface="Open Sans"/>
              </a:rPr>
              <a:t>ou</a:t>
            </a:r>
            <a:r>
              <a:rPr lang="en-US" sz="21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Open Sans"/>
              </a:rPr>
              <a:t>partie</a:t>
            </a:r>
            <a:r>
              <a:rPr lang="en-US" sz="21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Open Sans"/>
              </a:rPr>
              <a:t>d’une</a:t>
            </a:r>
            <a:r>
              <a:rPr lang="en-US" sz="2100" dirty="0">
                <a:solidFill>
                  <a:srgbClr val="000000"/>
                </a:solidFill>
                <a:latin typeface="Open Sans"/>
              </a:rPr>
              <a:t> certification </a:t>
            </a:r>
            <a:r>
              <a:rPr lang="en-US" sz="2100" dirty="0" err="1">
                <a:solidFill>
                  <a:srgbClr val="000000"/>
                </a:solidFill>
                <a:latin typeface="Open Sans"/>
              </a:rPr>
              <a:t>reconnue</a:t>
            </a:r>
            <a:r>
              <a:rPr lang="en-US" sz="2100" dirty="0">
                <a:solidFill>
                  <a:srgbClr val="000000"/>
                </a:solidFill>
                <a:latin typeface="Open Sans"/>
              </a:rPr>
              <a:t> grâce aux </a:t>
            </a:r>
            <a:r>
              <a:rPr lang="en-US" sz="2100" dirty="0" err="1">
                <a:solidFill>
                  <a:srgbClr val="000000"/>
                </a:solidFill>
                <a:latin typeface="Open Sans"/>
              </a:rPr>
              <a:t>compétences</a:t>
            </a:r>
            <a:r>
              <a:rPr lang="en-US" sz="21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Open Sans"/>
              </a:rPr>
              <a:t>acquises</a:t>
            </a:r>
            <a:r>
              <a:rPr lang="en-US" sz="2100" dirty="0">
                <a:solidFill>
                  <a:srgbClr val="000000"/>
                </a:solidFill>
                <a:latin typeface="Open Sans"/>
              </a:rPr>
              <a:t> dans le cadre de son </a:t>
            </a:r>
            <a:r>
              <a:rPr lang="en-US" sz="2100" dirty="0" err="1">
                <a:solidFill>
                  <a:srgbClr val="000000"/>
                </a:solidFill>
                <a:latin typeface="Open Sans"/>
              </a:rPr>
              <a:t>activité</a:t>
            </a:r>
            <a:r>
              <a:rPr lang="en-US" sz="21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Open Sans"/>
              </a:rPr>
              <a:t>professionnelle</a:t>
            </a:r>
            <a:endParaRPr lang="en-US" sz="2100" dirty="0">
              <a:solidFill>
                <a:srgbClr val="000000"/>
              </a:solidFill>
              <a:latin typeface="Open Sans"/>
            </a:endParaRPr>
          </a:p>
        </p:txBody>
      </p:sp>
      <p:grpSp>
        <p:nvGrpSpPr>
          <p:cNvPr id="28" name="Group 28"/>
          <p:cNvGrpSpPr/>
          <p:nvPr/>
        </p:nvGrpSpPr>
        <p:grpSpPr>
          <a:xfrm>
            <a:off x="4777512" y="4567001"/>
            <a:ext cx="12414823" cy="1408740"/>
            <a:chOff x="0" y="0"/>
            <a:chExt cx="3269748" cy="371026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3269748" cy="371026"/>
            </a:xfrm>
            <a:custGeom>
              <a:avLst/>
              <a:gdLst/>
              <a:ahLst/>
              <a:cxnLst/>
              <a:rect l="l" t="t" r="r" b="b"/>
              <a:pathLst>
                <a:path w="3269748" h="371026">
                  <a:moveTo>
                    <a:pt x="31804" y="0"/>
                  </a:moveTo>
                  <a:lnTo>
                    <a:pt x="3237944" y="0"/>
                  </a:lnTo>
                  <a:cubicBezTo>
                    <a:pt x="3255509" y="0"/>
                    <a:pt x="3269748" y="14239"/>
                    <a:pt x="3269748" y="31804"/>
                  </a:cubicBezTo>
                  <a:lnTo>
                    <a:pt x="3269748" y="339223"/>
                  </a:lnTo>
                  <a:cubicBezTo>
                    <a:pt x="3269748" y="356787"/>
                    <a:pt x="3255509" y="371026"/>
                    <a:pt x="3237944" y="371026"/>
                  </a:cubicBezTo>
                  <a:lnTo>
                    <a:pt x="31804" y="371026"/>
                  </a:lnTo>
                  <a:cubicBezTo>
                    <a:pt x="14239" y="371026"/>
                    <a:pt x="0" y="356787"/>
                    <a:pt x="0" y="339223"/>
                  </a:cubicBezTo>
                  <a:lnTo>
                    <a:pt x="0" y="31804"/>
                  </a:lnTo>
                  <a:cubicBezTo>
                    <a:pt x="0" y="14239"/>
                    <a:pt x="14239" y="0"/>
                    <a:pt x="31804" y="0"/>
                  </a:cubicBezTo>
                  <a:close/>
                </a:path>
              </a:pathLst>
            </a:custGeom>
            <a:solidFill>
              <a:srgbClr val="FFF6B1"/>
            </a:solidFill>
          </p:spPr>
        </p:sp>
        <p:sp>
          <p:nvSpPr>
            <p:cNvPr id="30" name="TextBox 30"/>
            <p:cNvSpPr txBox="1"/>
            <p:nvPr/>
          </p:nvSpPr>
          <p:spPr>
            <a:xfrm>
              <a:off x="0" y="-38100"/>
              <a:ext cx="3269748" cy="4091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4777512" y="6366542"/>
            <a:ext cx="12414823" cy="1408740"/>
            <a:chOff x="0" y="0"/>
            <a:chExt cx="3269748" cy="371026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3269748" cy="371026"/>
            </a:xfrm>
            <a:custGeom>
              <a:avLst/>
              <a:gdLst/>
              <a:ahLst/>
              <a:cxnLst/>
              <a:rect l="l" t="t" r="r" b="b"/>
              <a:pathLst>
                <a:path w="3269748" h="371026">
                  <a:moveTo>
                    <a:pt x="31804" y="0"/>
                  </a:moveTo>
                  <a:lnTo>
                    <a:pt x="3237944" y="0"/>
                  </a:lnTo>
                  <a:cubicBezTo>
                    <a:pt x="3255509" y="0"/>
                    <a:pt x="3269748" y="14239"/>
                    <a:pt x="3269748" y="31804"/>
                  </a:cubicBezTo>
                  <a:lnTo>
                    <a:pt x="3269748" y="339223"/>
                  </a:lnTo>
                  <a:cubicBezTo>
                    <a:pt x="3269748" y="356787"/>
                    <a:pt x="3255509" y="371026"/>
                    <a:pt x="3237944" y="371026"/>
                  </a:cubicBezTo>
                  <a:lnTo>
                    <a:pt x="31804" y="371026"/>
                  </a:lnTo>
                  <a:cubicBezTo>
                    <a:pt x="14239" y="371026"/>
                    <a:pt x="0" y="356787"/>
                    <a:pt x="0" y="339223"/>
                  </a:cubicBezTo>
                  <a:lnTo>
                    <a:pt x="0" y="31804"/>
                  </a:lnTo>
                  <a:cubicBezTo>
                    <a:pt x="0" y="14239"/>
                    <a:pt x="14239" y="0"/>
                    <a:pt x="31804" y="0"/>
                  </a:cubicBezTo>
                  <a:close/>
                </a:path>
              </a:pathLst>
            </a:custGeom>
            <a:solidFill>
              <a:srgbClr val="FFF6B1"/>
            </a:solidFill>
          </p:spPr>
        </p:sp>
        <p:sp>
          <p:nvSpPr>
            <p:cNvPr id="33" name="TextBox 33"/>
            <p:cNvSpPr txBox="1"/>
            <p:nvPr/>
          </p:nvSpPr>
          <p:spPr>
            <a:xfrm>
              <a:off x="0" y="-38100"/>
              <a:ext cx="3269748" cy="4091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4777512" y="8042970"/>
            <a:ext cx="12414823" cy="1408740"/>
            <a:chOff x="0" y="0"/>
            <a:chExt cx="3269748" cy="371026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3269748" cy="371026"/>
            </a:xfrm>
            <a:custGeom>
              <a:avLst/>
              <a:gdLst/>
              <a:ahLst/>
              <a:cxnLst/>
              <a:rect l="l" t="t" r="r" b="b"/>
              <a:pathLst>
                <a:path w="3269748" h="371026">
                  <a:moveTo>
                    <a:pt x="31804" y="0"/>
                  </a:moveTo>
                  <a:lnTo>
                    <a:pt x="3237944" y="0"/>
                  </a:lnTo>
                  <a:cubicBezTo>
                    <a:pt x="3255509" y="0"/>
                    <a:pt x="3269748" y="14239"/>
                    <a:pt x="3269748" y="31804"/>
                  </a:cubicBezTo>
                  <a:lnTo>
                    <a:pt x="3269748" y="339223"/>
                  </a:lnTo>
                  <a:cubicBezTo>
                    <a:pt x="3269748" y="356787"/>
                    <a:pt x="3255509" y="371026"/>
                    <a:pt x="3237944" y="371026"/>
                  </a:cubicBezTo>
                  <a:lnTo>
                    <a:pt x="31804" y="371026"/>
                  </a:lnTo>
                  <a:cubicBezTo>
                    <a:pt x="14239" y="371026"/>
                    <a:pt x="0" y="356787"/>
                    <a:pt x="0" y="339223"/>
                  </a:cubicBezTo>
                  <a:lnTo>
                    <a:pt x="0" y="31804"/>
                  </a:lnTo>
                  <a:cubicBezTo>
                    <a:pt x="0" y="14239"/>
                    <a:pt x="14239" y="0"/>
                    <a:pt x="31804" y="0"/>
                  </a:cubicBezTo>
                  <a:close/>
                </a:path>
              </a:pathLst>
            </a:custGeom>
            <a:solidFill>
              <a:srgbClr val="FFF6B1"/>
            </a:solidFill>
          </p:spPr>
        </p:sp>
        <p:sp>
          <p:nvSpPr>
            <p:cNvPr id="36" name="TextBox 36"/>
            <p:cNvSpPr txBox="1"/>
            <p:nvPr/>
          </p:nvSpPr>
          <p:spPr>
            <a:xfrm>
              <a:off x="0" y="-38100"/>
              <a:ext cx="3269748" cy="4091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7" name="TextBox 37"/>
          <p:cNvSpPr txBox="1"/>
          <p:nvPr/>
        </p:nvSpPr>
        <p:spPr>
          <a:xfrm>
            <a:off x="5280453" y="4990682"/>
            <a:ext cx="7421878" cy="3562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en-US" sz="2100">
                <a:solidFill>
                  <a:srgbClr val="000000"/>
                </a:solidFill>
                <a:latin typeface="Open Sans"/>
              </a:rPr>
              <a:t>Justifier d’au moins une année d’ancienneté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5280453" y="6499616"/>
            <a:ext cx="9242519" cy="11087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3396" lvl="1" indent="-226698">
              <a:lnSpc>
                <a:spcPts val="2940"/>
              </a:lnSpc>
              <a:buFont typeface="Arial"/>
              <a:buChar char="•"/>
            </a:pPr>
            <a:r>
              <a:rPr lang="en-US" sz="2100">
                <a:solidFill>
                  <a:srgbClr val="000000"/>
                </a:solidFill>
                <a:latin typeface="Open Sans"/>
              </a:rPr>
              <a:t>Sur temps de travail </a:t>
            </a:r>
          </a:p>
          <a:p>
            <a:pPr marL="453396" lvl="1" indent="-226698">
              <a:lnSpc>
                <a:spcPts val="2940"/>
              </a:lnSpc>
              <a:buFont typeface="Arial"/>
              <a:buChar char="•"/>
            </a:pPr>
            <a:r>
              <a:rPr lang="en-US" sz="2100">
                <a:solidFill>
                  <a:srgbClr val="000000"/>
                </a:solidFill>
                <a:latin typeface="Open Sans"/>
              </a:rPr>
              <a:t>24 heures d’accompagnement pour constituer le dossier de recevabilité puis le dossier d’évaluation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5541383" y="8550173"/>
            <a:ext cx="4280796" cy="3562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000000"/>
                </a:solidFill>
                <a:latin typeface="Open Sans"/>
              </a:rPr>
              <a:t>Selon le tableau ci-après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442792" y="9064890"/>
            <a:ext cx="816508" cy="386821"/>
          </a:xfrm>
          <a:custGeom>
            <a:avLst/>
            <a:gdLst/>
            <a:ahLst/>
            <a:cxnLst/>
            <a:rect l="l" t="t" r="r" b="b"/>
            <a:pathLst>
              <a:path w="816508" h="386821">
                <a:moveTo>
                  <a:pt x="0" y="0"/>
                </a:moveTo>
                <a:lnTo>
                  <a:pt x="816508" y="0"/>
                </a:lnTo>
                <a:lnTo>
                  <a:pt x="816508" y="386820"/>
                </a:lnTo>
                <a:lnTo>
                  <a:pt x="0" y="38682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800100" y="348271"/>
            <a:ext cx="2010131" cy="6804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46"/>
              </a:lnSpc>
            </a:pPr>
            <a:r>
              <a:rPr lang="en-US" sz="3961">
                <a:solidFill>
                  <a:srgbClr val="000000"/>
                </a:solidFill>
                <a:latin typeface="Glacial Indifference"/>
              </a:rPr>
              <a:t>2030</a:t>
            </a:r>
          </a:p>
        </p:txBody>
      </p:sp>
      <p:sp>
        <p:nvSpPr>
          <p:cNvPr id="4" name="AutoShape 4"/>
          <p:cNvSpPr/>
          <p:nvPr/>
        </p:nvSpPr>
        <p:spPr>
          <a:xfrm flipH="1">
            <a:off x="781050" y="2564366"/>
            <a:ext cx="19050" cy="6693934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Freeform 5"/>
          <p:cNvSpPr/>
          <p:nvPr/>
        </p:nvSpPr>
        <p:spPr>
          <a:xfrm>
            <a:off x="170736" y="152084"/>
            <a:ext cx="4037595" cy="1413158"/>
          </a:xfrm>
          <a:custGeom>
            <a:avLst/>
            <a:gdLst/>
            <a:ahLst/>
            <a:cxnLst/>
            <a:rect l="l" t="t" r="r" b="b"/>
            <a:pathLst>
              <a:path w="4037595" h="1413158">
                <a:moveTo>
                  <a:pt x="0" y="0"/>
                </a:moveTo>
                <a:lnTo>
                  <a:pt x="4037595" y="0"/>
                </a:lnTo>
                <a:lnTo>
                  <a:pt x="4037595" y="1413158"/>
                </a:lnTo>
                <a:lnTo>
                  <a:pt x="0" y="141315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22" name="TextBox 22"/>
          <p:cNvSpPr txBox="1"/>
          <p:nvPr/>
        </p:nvSpPr>
        <p:spPr>
          <a:xfrm>
            <a:off x="1138528" y="998847"/>
            <a:ext cx="17299736" cy="18891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74638" lvl="1" defTabSz="715963">
              <a:lnSpc>
                <a:spcPct val="200000"/>
              </a:lnSpc>
            </a:pPr>
            <a:r>
              <a:rPr lang="en-US" sz="4092" b="1" dirty="0">
                <a:solidFill>
                  <a:srgbClr val="000000"/>
                </a:solidFill>
                <a:latin typeface="Glacial Indifference"/>
              </a:rPr>
              <a:t>2. Les </a:t>
            </a:r>
            <a:r>
              <a:rPr lang="en-US" sz="4092" b="1" dirty="0" err="1">
                <a:solidFill>
                  <a:srgbClr val="000000"/>
                </a:solidFill>
                <a:latin typeface="Glacial Indifference"/>
              </a:rPr>
              <a:t>dispositifs</a:t>
            </a:r>
            <a:r>
              <a:rPr lang="en-US" sz="4092" b="1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4092" b="1" dirty="0" err="1">
                <a:solidFill>
                  <a:srgbClr val="000000"/>
                </a:solidFill>
                <a:latin typeface="Glacial Indifference"/>
              </a:rPr>
              <a:t>éligibles</a:t>
            </a:r>
            <a:r>
              <a:rPr lang="en-US" sz="4092" b="1" dirty="0">
                <a:solidFill>
                  <a:srgbClr val="000000"/>
                </a:solidFill>
                <a:latin typeface="Glacial Indifference"/>
              </a:rPr>
              <a:t> : </a:t>
            </a:r>
          </a:p>
          <a:p>
            <a:pPr marL="1889125" lvl="1" indent="-571500">
              <a:buFont typeface="Wingdings" panose="05000000000000000000" pitchFamily="2" charset="2"/>
              <a:buChar char="Ø"/>
            </a:pPr>
            <a:r>
              <a:rPr lang="en-US" sz="4092" dirty="0">
                <a:solidFill>
                  <a:srgbClr val="000000"/>
                </a:solidFill>
                <a:latin typeface="Glacial Indifference"/>
              </a:rPr>
              <a:t>La VAE</a:t>
            </a:r>
          </a:p>
        </p:txBody>
      </p:sp>
      <p:pic>
        <p:nvPicPr>
          <p:cNvPr id="41" name="Image 40">
            <a:extLst>
              <a:ext uri="{FF2B5EF4-FFF2-40B4-BE49-F238E27FC236}">
                <a16:creationId xmlns:a16="http://schemas.microsoft.com/office/drawing/2014/main" id="{D8484B54-09D0-4EE1-A845-04118E691A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00200" y="2923034"/>
            <a:ext cx="14706600" cy="721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387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442792" y="9064890"/>
            <a:ext cx="816508" cy="386821"/>
          </a:xfrm>
          <a:custGeom>
            <a:avLst/>
            <a:gdLst/>
            <a:ahLst/>
            <a:cxnLst/>
            <a:rect l="l" t="t" r="r" b="b"/>
            <a:pathLst>
              <a:path w="816508" h="386821">
                <a:moveTo>
                  <a:pt x="0" y="0"/>
                </a:moveTo>
                <a:lnTo>
                  <a:pt x="816508" y="0"/>
                </a:lnTo>
                <a:lnTo>
                  <a:pt x="816508" y="386820"/>
                </a:lnTo>
                <a:lnTo>
                  <a:pt x="0" y="38682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800100" y="348271"/>
            <a:ext cx="2010131" cy="6804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46"/>
              </a:lnSpc>
            </a:pPr>
            <a:r>
              <a:rPr lang="en-US" sz="3961">
                <a:solidFill>
                  <a:srgbClr val="000000"/>
                </a:solidFill>
                <a:latin typeface="Glacial Indifference"/>
              </a:rPr>
              <a:t>2030</a:t>
            </a:r>
          </a:p>
        </p:txBody>
      </p:sp>
      <p:sp>
        <p:nvSpPr>
          <p:cNvPr id="4" name="AutoShape 4"/>
          <p:cNvSpPr/>
          <p:nvPr/>
        </p:nvSpPr>
        <p:spPr>
          <a:xfrm flipH="1">
            <a:off x="781050" y="2564366"/>
            <a:ext cx="19050" cy="6693934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Freeform 5"/>
          <p:cNvSpPr/>
          <p:nvPr/>
        </p:nvSpPr>
        <p:spPr>
          <a:xfrm>
            <a:off x="170736" y="152084"/>
            <a:ext cx="4037595" cy="1413158"/>
          </a:xfrm>
          <a:custGeom>
            <a:avLst/>
            <a:gdLst/>
            <a:ahLst/>
            <a:cxnLst/>
            <a:rect l="l" t="t" r="r" b="b"/>
            <a:pathLst>
              <a:path w="4037595" h="1413158">
                <a:moveTo>
                  <a:pt x="0" y="0"/>
                </a:moveTo>
                <a:lnTo>
                  <a:pt x="4037595" y="0"/>
                </a:lnTo>
                <a:lnTo>
                  <a:pt x="4037595" y="1413158"/>
                </a:lnTo>
                <a:lnTo>
                  <a:pt x="0" y="141315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4953000" y="348271"/>
            <a:ext cx="4248151" cy="3141034"/>
            <a:chOff x="0" y="0"/>
            <a:chExt cx="1975018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975018" cy="812800"/>
            </a:xfrm>
            <a:custGeom>
              <a:avLst/>
              <a:gdLst/>
              <a:ahLst/>
              <a:cxnLst/>
              <a:rect l="l" t="t" r="r" b="b"/>
              <a:pathLst>
                <a:path w="1975018" h="812800">
                  <a:moveTo>
                    <a:pt x="987509" y="0"/>
                  </a:moveTo>
                  <a:cubicBezTo>
                    <a:pt x="442123" y="0"/>
                    <a:pt x="0" y="181951"/>
                    <a:pt x="0" y="406400"/>
                  </a:cubicBezTo>
                  <a:cubicBezTo>
                    <a:pt x="0" y="630849"/>
                    <a:pt x="442123" y="812800"/>
                    <a:pt x="987509" y="812800"/>
                  </a:cubicBezTo>
                  <a:cubicBezTo>
                    <a:pt x="1532895" y="812800"/>
                    <a:pt x="1975018" y="630849"/>
                    <a:pt x="1975018" y="406400"/>
                  </a:cubicBezTo>
                  <a:cubicBezTo>
                    <a:pt x="1975018" y="181951"/>
                    <a:pt x="1532895" y="0"/>
                    <a:pt x="987509" y="0"/>
                  </a:cubicBezTo>
                  <a:close/>
                </a:path>
              </a:pathLst>
            </a:custGeom>
            <a:solidFill>
              <a:srgbClr val="FFDE00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185158" y="38100"/>
              <a:ext cx="1604702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1172311" y="938100"/>
            <a:ext cx="17299736" cy="18891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74638" lvl="1" defTabSz="715963">
              <a:lnSpc>
                <a:spcPct val="200000"/>
              </a:lnSpc>
            </a:pPr>
            <a:r>
              <a:rPr lang="en-US" sz="4092" b="1" dirty="0">
                <a:solidFill>
                  <a:srgbClr val="000000"/>
                </a:solidFill>
                <a:latin typeface="Glacial Indifference"/>
              </a:rPr>
              <a:t>2. Les </a:t>
            </a:r>
            <a:r>
              <a:rPr lang="en-US" sz="4092" b="1" dirty="0" err="1">
                <a:solidFill>
                  <a:srgbClr val="000000"/>
                </a:solidFill>
                <a:latin typeface="Glacial Indifference"/>
              </a:rPr>
              <a:t>dispositifs</a:t>
            </a:r>
            <a:r>
              <a:rPr lang="en-US" sz="4092" b="1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4092" b="1" dirty="0" err="1">
                <a:solidFill>
                  <a:srgbClr val="000000"/>
                </a:solidFill>
                <a:latin typeface="Glacial Indifference"/>
              </a:rPr>
              <a:t>éligibles</a:t>
            </a:r>
            <a:r>
              <a:rPr lang="en-US" sz="4092" b="1" dirty="0">
                <a:solidFill>
                  <a:srgbClr val="000000"/>
                </a:solidFill>
                <a:latin typeface="Glacial Indifference"/>
              </a:rPr>
              <a:t> : </a:t>
            </a:r>
          </a:p>
          <a:p>
            <a:pPr marL="1889125" lvl="1" indent="-571500">
              <a:buFont typeface="Wingdings" panose="05000000000000000000" pitchFamily="2" charset="2"/>
              <a:buChar char="Ø"/>
            </a:pPr>
            <a:r>
              <a:rPr lang="en-US" sz="4092" dirty="0">
                <a:solidFill>
                  <a:srgbClr val="000000"/>
                </a:solidFill>
                <a:latin typeface="Glacial Indifference"/>
              </a:rPr>
              <a:t>Le </a:t>
            </a:r>
            <a:r>
              <a:rPr lang="en-US" sz="4092" dirty="0" err="1">
                <a:solidFill>
                  <a:srgbClr val="000000"/>
                </a:solidFill>
                <a:latin typeface="Glacial Indifference"/>
              </a:rPr>
              <a:t>Compte</a:t>
            </a:r>
            <a:r>
              <a:rPr lang="en-US" sz="4092" dirty="0">
                <a:solidFill>
                  <a:srgbClr val="000000"/>
                </a:solidFill>
                <a:latin typeface="Glacial Indifference"/>
              </a:rPr>
              <a:t> Personnel de Formation</a:t>
            </a:r>
          </a:p>
        </p:txBody>
      </p:sp>
      <p:grpSp>
        <p:nvGrpSpPr>
          <p:cNvPr id="40" name="Group 7">
            <a:extLst>
              <a:ext uri="{FF2B5EF4-FFF2-40B4-BE49-F238E27FC236}">
                <a16:creationId xmlns:a16="http://schemas.microsoft.com/office/drawing/2014/main" id="{D71C14DA-F943-44CA-A4F4-E475C78C4064}"/>
              </a:ext>
            </a:extLst>
          </p:cNvPr>
          <p:cNvGrpSpPr/>
          <p:nvPr/>
        </p:nvGrpSpPr>
        <p:grpSpPr>
          <a:xfrm>
            <a:off x="14458739" y="-1185119"/>
            <a:ext cx="3029161" cy="2615434"/>
            <a:chOff x="0" y="0"/>
            <a:chExt cx="1975018" cy="812800"/>
          </a:xfrm>
        </p:grpSpPr>
        <p:sp>
          <p:nvSpPr>
            <p:cNvPr id="41" name="Freeform 8">
              <a:extLst>
                <a:ext uri="{FF2B5EF4-FFF2-40B4-BE49-F238E27FC236}">
                  <a16:creationId xmlns:a16="http://schemas.microsoft.com/office/drawing/2014/main" id="{C988847F-8CC1-4257-96E4-436F3A8D6CD8}"/>
                </a:ext>
              </a:extLst>
            </p:cNvPr>
            <p:cNvSpPr/>
            <p:nvPr/>
          </p:nvSpPr>
          <p:spPr>
            <a:xfrm>
              <a:off x="0" y="0"/>
              <a:ext cx="1975018" cy="812800"/>
            </a:xfrm>
            <a:custGeom>
              <a:avLst/>
              <a:gdLst/>
              <a:ahLst/>
              <a:cxnLst/>
              <a:rect l="l" t="t" r="r" b="b"/>
              <a:pathLst>
                <a:path w="1975018" h="812800">
                  <a:moveTo>
                    <a:pt x="987509" y="0"/>
                  </a:moveTo>
                  <a:cubicBezTo>
                    <a:pt x="442123" y="0"/>
                    <a:pt x="0" y="181951"/>
                    <a:pt x="0" y="406400"/>
                  </a:cubicBezTo>
                  <a:cubicBezTo>
                    <a:pt x="0" y="630849"/>
                    <a:pt x="442123" y="812800"/>
                    <a:pt x="987509" y="812800"/>
                  </a:cubicBezTo>
                  <a:cubicBezTo>
                    <a:pt x="1532895" y="812800"/>
                    <a:pt x="1975018" y="630849"/>
                    <a:pt x="1975018" y="406400"/>
                  </a:cubicBezTo>
                  <a:cubicBezTo>
                    <a:pt x="1975018" y="181951"/>
                    <a:pt x="1532895" y="0"/>
                    <a:pt x="987509" y="0"/>
                  </a:cubicBezTo>
                  <a:close/>
                </a:path>
              </a:pathLst>
            </a:custGeom>
            <a:solidFill>
              <a:srgbClr val="FFDE00"/>
            </a:solidFill>
          </p:spPr>
        </p:sp>
        <p:sp>
          <p:nvSpPr>
            <p:cNvPr id="42" name="TextBox 9">
              <a:extLst>
                <a:ext uri="{FF2B5EF4-FFF2-40B4-BE49-F238E27FC236}">
                  <a16:creationId xmlns:a16="http://schemas.microsoft.com/office/drawing/2014/main" id="{A511298A-A91B-4856-9E8E-51172FB21C6D}"/>
                </a:ext>
              </a:extLst>
            </p:cNvPr>
            <p:cNvSpPr txBox="1"/>
            <p:nvPr/>
          </p:nvSpPr>
          <p:spPr>
            <a:xfrm>
              <a:off x="185158" y="38100"/>
              <a:ext cx="1604702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43" name="ZoneTexte 42">
            <a:extLst>
              <a:ext uri="{FF2B5EF4-FFF2-40B4-BE49-F238E27FC236}">
                <a16:creationId xmlns:a16="http://schemas.microsoft.com/office/drawing/2014/main" id="{CB42A69B-C685-4B52-A831-4E75E8FA88EE}"/>
              </a:ext>
            </a:extLst>
          </p:cNvPr>
          <p:cNvSpPr txBox="1"/>
          <p:nvPr/>
        </p:nvSpPr>
        <p:spPr>
          <a:xfrm>
            <a:off x="1371600" y="3980849"/>
            <a:ext cx="15202675" cy="3881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4247"/>
              </a:lnSpc>
              <a:buFont typeface="Arial" panose="020B0604020202020204" pitchFamily="34" charset="0"/>
              <a:buChar char="•"/>
            </a:pPr>
            <a:r>
              <a:rPr lang="en-US" sz="4000" dirty="0" err="1">
                <a:solidFill>
                  <a:srgbClr val="000000"/>
                </a:solidFill>
                <a:latin typeface="Glacial Indifference"/>
              </a:rPr>
              <a:t>Depuis</a:t>
            </a:r>
            <a:r>
              <a:rPr lang="en-US" sz="4000" dirty="0">
                <a:solidFill>
                  <a:srgbClr val="000000"/>
                </a:solidFill>
                <a:latin typeface="Glacial Indifference"/>
              </a:rPr>
              <a:t> le 1er </a:t>
            </a:r>
            <a:r>
              <a:rPr lang="en-US" sz="4000" dirty="0" err="1">
                <a:solidFill>
                  <a:srgbClr val="000000"/>
                </a:solidFill>
                <a:latin typeface="Glacial Indifference"/>
              </a:rPr>
              <a:t>janvier</a:t>
            </a:r>
            <a:r>
              <a:rPr lang="en-US" sz="4000" dirty="0">
                <a:solidFill>
                  <a:srgbClr val="000000"/>
                </a:solidFill>
                <a:latin typeface="Glacial Indifference"/>
              </a:rPr>
              <a:t> 2020 </a:t>
            </a:r>
            <a:r>
              <a:rPr lang="en-US" sz="4000" dirty="0">
                <a:solidFill>
                  <a:srgbClr val="000000"/>
                </a:solidFill>
                <a:latin typeface="Glacial Indifference"/>
                <a:sym typeface="Wingdings" panose="05000000000000000000" pitchFamily="2" charset="2"/>
              </a:rPr>
              <a:t></a:t>
            </a:r>
            <a:r>
              <a:rPr lang="en-US" sz="4000" dirty="0">
                <a:solidFill>
                  <a:srgbClr val="000000"/>
                </a:solidFill>
                <a:latin typeface="Glacial Indifference"/>
              </a:rPr>
              <a:t> volume </a:t>
            </a:r>
            <a:r>
              <a:rPr lang="en-US" sz="4000" dirty="0" err="1">
                <a:solidFill>
                  <a:srgbClr val="000000"/>
                </a:solidFill>
                <a:latin typeface="Glacial Indifference"/>
              </a:rPr>
              <a:t>plafonné</a:t>
            </a:r>
            <a:r>
              <a:rPr lang="en-US" sz="4000" dirty="0">
                <a:solidFill>
                  <a:srgbClr val="000000"/>
                </a:solidFill>
                <a:latin typeface="Glacial Indifference"/>
              </a:rPr>
              <a:t> à </a:t>
            </a:r>
            <a:r>
              <a:rPr lang="en-US" sz="4000" b="1" dirty="0">
                <a:solidFill>
                  <a:srgbClr val="000000"/>
                </a:solidFill>
                <a:latin typeface="Glacial Indifference"/>
              </a:rPr>
              <a:t>150h (25h/an), </a:t>
            </a:r>
            <a:r>
              <a:rPr lang="en-US" sz="4000" dirty="0" err="1">
                <a:solidFill>
                  <a:srgbClr val="000000"/>
                </a:solidFill>
                <a:latin typeface="Glacial Indifference"/>
              </a:rPr>
              <a:t>soit</a:t>
            </a:r>
            <a:r>
              <a:rPr lang="en-US" sz="4000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Glacial Indifference"/>
              </a:rPr>
              <a:t>en</a:t>
            </a:r>
            <a:r>
              <a:rPr lang="en-US" sz="4000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Glacial Indifference"/>
              </a:rPr>
              <a:t>jours</a:t>
            </a:r>
            <a:r>
              <a:rPr lang="en-US" sz="4000" dirty="0">
                <a:solidFill>
                  <a:srgbClr val="000000"/>
                </a:solidFill>
                <a:latin typeface="Glacial Indifference"/>
              </a:rPr>
              <a:t> (6h/j – 25j)</a:t>
            </a:r>
          </a:p>
          <a:p>
            <a:pPr>
              <a:lnSpc>
                <a:spcPts val="4247"/>
              </a:lnSpc>
            </a:pPr>
            <a:endParaRPr lang="en-US" sz="4000" dirty="0">
              <a:solidFill>
                <a:srgbClr val="000000"/>
              </a:solidFill>
              <a:latin typeface="Glacial Indifference"/>
            </a:endParaRPr>
          </a:p>
          <a:p>
            <a:pPr>
              <a:lnSpc>
                <a:spcPts val="4247"/>
              </a:lnSpc>
            </a:pPr>
            <a:r>
              <a:rPr lang="en-US" sz="4000" dirty="0" err="1">
                <a:solidFill>
                  <a:srgbClr val="000000"/>
                </a:solidFill>
                <a:latin typeface="Glacial Indifference"/>
              </a:rPr>
              <a:t>Particularité</a:t>
            </a:r>
            <a:r>
              <a:rPr lang="en-US" sz="4000" dirty="0">
                <a:solidFill>
                  <a:srgbClr val="000000"/>
                </a:solidFill>
                <a:latin typeface="Glacial Indifference"/>
              </a:rPr>
              <a:t> des agents de CAT C, sans </a:t>
            </a:r>
            <a:r>
              <a:rPr lang="en-US" sz="4000" dirty="0" err="1">
                <a:solidFill>
                  <a:srgbClr val="000000"/>
                </a:solidFill>
                <a:latin typeface="Glacial Indifference"/>
              </a:rPr>
              <a:t>diplôme</a:t>
            </a:r>
            <a:r>
              <a:rPr lang="en-US" sz="4000" dirty="0">
                <a:solidFill>
                  <a:srgbClr val="000000"/>
                </a:solidFill>
                <a:latin typeface="Glacial Indifference"/>
              </a:rPr>
              <a:t> de niveau3 </a:t>
            </a:r>
            <a:r>
              <a:rPr lang="en-US" sz="4000" dirty="0">
                <a:solidFill>
                  <a:srgbClr val="000000"/>
                </a:solidFill>
                <a:latin typeface="Glacial Indifference"/>
                <a:sym typeface="Wingdings" panose="05000000000000000000" pitchFamily="2" charset="2"/>
              </a:rPr>
              <a:t></a:t>
            </a:r>
            <a:r>
              <a:rPr lang="en-US" sz="4000" dirty="0">
                <a:solidFill>
                  <a:srgbClr val="000000"/>
                </a:solidFill>
                <a:latin typeface="Glacial Indifference"/>
              </a:rPr>
              <a:t> volume </a:t>
            </a:r>
            <a:r>
              <a:rPr lang="en-US" sz="4000" dirty="0" err="1">
                <a:solidFill>
                  <a:srgbClr val="000000"/>
                </a:solidFill>
                <a:latin typeface="Glacial Indifference"/>
              </a:rPr>
              <a:t>plafonné</a:t>
            </a:r>
            <a:r>
              <a:rPr lang="en-US" sz="4000" dirty="0">
                <a:solidFill>
                  <a:srgbClr val="000000"/>
                </a:solidFill>
                <a:latin typeface="Glacial Indifference"/>
              </a:rPr>
              <a:t> à 400h</a:t>
            </a:r>
          </a:p>
          <a:p>
            <a:pPr>
              <a:lnSpc>
                <a:spcPts val="4247"/>
              </a:lnSpc>
            </a:pPr>
            <a:endParaRPr lang="en-US" sz="4000" dirty="0">
              <a:solidFill>
                <a:srgbClr val="000000"/>
              </a:solidFill>
              <a:latin typeface="Glacial Indifference"/>
            </a:endParaRPr>
          </a:p>
          <a:p>
            <a:pPr marL="285750" indent="-285750">
              <a:lnSpc>
                <a:spcPts val="4247"/>
              </a:lnSpc>
              <a:buFont typeface="Arial" panose="020B0604020202020204" pitchFamily="34" charset="0"/>
              <a:buChar char="•"/>
            </a:pPr>
            <a:r>
              <a:rPr lang="en-US" sz="4000" dirty="0" err="1">
                <a:solidFill>
                  <a:srgbClr val="000000"/>
                </a:solidFill>
                <a:latin typeface="Glacial Indifference"/>
              </a:rPr>
              <a:t>Prise</a:t>
            </a:r>
            <a:r>
              <a:rPr lang="en-US" sz="4000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Glacial Indifference"/>
              </a:rPr>
              <a:t>en</a:t>
            </a:r>
            <a:r>
              <a:rPr lang="en-US" sz="4000" dirty="0">
                <a:solidFill>
                  <a:srgbClr val="000000"/>
                </a:solidFill>
                <a:latin typeface="Glacial Indifference"/>
              </a:rPr>
              <a:t> charge : </a:t>
            </a:r>
            <a:r>
              <a:rPr lang="en-US" sz="4000" b="1" dirty="0">
                <a:solidFill>
                  <a:srgbClr val="000000"/>
                </a:solidFill>
                <a:latin typeface="Glacial Indifference"/>
              </a:rPr>
              <a:t>15€/</a:t>
            </a:r>
            <a:r>
              <a:rPr lang="en-US" sz="4000" b="1" dirty="0" err="1">
                <a:solidFill>
                  <a:srgbClr val="000000"/>
                </a:solidFill>
                <a:latin typeface="Glacial Indifference"/>
              </a:rPr>
              <a:t>heure</a:t>
            </a:r>
            <a:r>
              <a:rPr lang="en-US" sz="4000" b="1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Glacial Indifference"/>
              </a:rPr>
              <a:t>mobilisée</a:t>
            </a:r>
            <a:r>
              <a:rPr lang="en-US" sz="4000" dirty="0">
                <a:solidFill>
                  <a:srgbClr val="000000"/>
                </a:solidFill>
                <a:latin typeface="Glacial Indifference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Glacial Indifference"/>
              </a:rPr>
              <a:t>soit</a:t>
            </a:r>
            <a:r>
              <a:rPr lang="en-US" sz="4000" dirty="0">
                <a:solidFill>
                  <a:srgbClr val="000000"/>
                </a:solidFill>
                <a:latin typeface="Glacial Indifference"/>
              </a:rPr>
              <a:t> au maximum </a:t>
            </a:r>
            <a:r>
              <a:rPr lang="en-US" sz="4000" b="1" dirty="0">
                <a:solidFill>
                  <a:srgbClr val="000000"/>
                </a:solidFill>
                <a:latin typeface="Glacial Indifference"/>
              </a:rPr>
              <a:t>2250 € </a:t>
            </a:r>
            <a:endParaRPr lang="fr-FR" sz="4000" b="1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F6BAB62-23E1-4D2E-B556-9868217060EE}"/>
              </a:ext>
            </a:extLst>
          </p:cNvPr>
          <p:cNvSpPr txBox="1"/>
          <p:nvPr/>
        </p:nvSpPr>
        <p:spPr>
          <a:xfrm>
            <a:off x="1809751" y="8693092"/>
            <a:ext cx="1478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/>
              <a:t>Particularité E/C </a:t>
            </a:r>
            <a:r>
              <a:rPr lang="fr-FR" sz="3600" b="1" dirty="0">
                <a:sym typeface="Wingdings" panose="05000000000000000000" pitchFamily="2" charset="2"/>
              </a:rPr>
              <a:t> 1 HTD = 4,2 heures de travail effectif soit 36 HTD </a:t>
            </a:r>
            <a:endParaRPr lang="fr-FR" sz="3600" b="1" dirty="0"/>
          </a:p>
        </p:txBody>
      </p:sp>
    </p:spTree>
    <p:extLst>
      <p:ext uri="{BB962C8B-B14F-4D97-AF65-F5344CB8AC3E}">
        <p14:creationId xmlns:p14="http://schemas.microsoft.com/office/powerpoint/2010/main" val="3124876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442792" y="9064890"/>
            <a:ext cx="816508" cy="386821"/>
          </a:xfrm>
          <a:custGeom>
            <a:avLst/>
            <a:gdLst/>
            <a:ahLst/>
            <a:cxnLst/>
            <a:rect l="l" t="t" r="r" b="b"/>
            <a:pathLst>
              <a:path w="816508" h="386821">
                <a:moveTo>
                  <a:pt x="0" y="0"/>
                </a:moveTo>
                <a:lnTo>
                  <a:pt x="816508" y="0"/>
                </a:lnTo>
                <a:lnTo>
                  <a:pt x="816508" y="386820"/>
                </a:lnTo>
                <a:lnTo>
                  <a:pt x="0" y="38682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800100" y="348271"/>
            <a:ext cx="2010131" cy="6804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46"/>
              </a:lnSpc>
            </a:pPr>
            <a:r>
              <a:rPr lang="en-US" sz="3961">
                <a:solidFill>
                  <a:srgbClr val="000000"/>
                </a:solidFill>
                <a:latin typeface="Glacial Indifference"/>
              </a:rPr>
              <a:t>2030</a:t>
            </a:r>
          </a:p>
        </p:txBody>
      </p:sp>
      <p:sp>
        <p:nvSpPr>
          <p:cNvPr id="4" name="AutoShape 4"/>
          <p:cNvSpPr/>
          <p:nvPr/>
        </p:nvSpPr>
        <p:spPr>
          <a:xfrm flipH="1">
            <a:off x="781050" y="2564366"/>
            <a:ext cx="19050" cy="6693934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Freeform 5"/>
          <p:cNvSpPr/>
          <p:nvPr/>
        </p:nvSpPr>
        <p:spPr>
          <a:xfrm>
            <a:off x="170736" y="152084"/>
            <a:ext cx="4037595" cy="1413158"/>
          </a:xfrm>
          <a:custGeom>
            <a:avLst/>
            <a:gdLst/>
            <a:ahLst/>
            <a:cxnLst/>
            <a:rect l="l" t="t" r="r" b="b"/>
            <a:pathLst>
              <a:path w="4037595" h="1413158">
                <a:moveTo>
                  <a:pt x="0" y="0"/>
                </a:moveTo>
                <a:lnTo>
                  <a:pt x="4037595" y="0"/>
                </a:lnTo>
                <a:lnTo>
                  <a:pt x="4037595" y="1413158"/>
                </a:lnTo>
                <a:lnTo>
                  <a:pt x="0" y="141315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4953000" y="348271"/>
            <a:ext cx="4248151" cy="3141034"/>
            <a:chOff x="0" y="0"/>
            <a:chExt cx="1975018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975018" cy="812800"/>
            </a:xfrm>
            <a:custGeom>
              <a:avLst/>
              <a:gdLst/>
              <a:ahLst/>
              <a:cxnLst/>
              <a:rect l="l" t="t" r="r" b="b"/>
              <a:pathLst>
                <a:path w="1975018" h="812800">
                  <a:moveTo>
                    <a:pt x="987509" y="0"/>
                  </a:moveTo>
                  <a:cubicBezTo>
                    <a:pt x="442123" y="0"/>
                    <a:pt x="0" y="181951"/>
                    <a:pt x="0" y="406400"/>
                  </a:cubicBezTo>
                  <a:cubicBezTo>
                    <a:pt x="0" y="630849"/>
                    <a:pt x="442123" y="812800"/>
                    <a:pt x="987509" y="812800"/>
                  </a:cubicBezTo>
                  <a:cubicBezTo>
                    <a:pt x="1532895" y="812800"/>
                    <a:pt x="1975018" y="630849"/>
                    <a:pt x="1975018" y="406400"/>
                  </a:cubicBezTo>
                  <a:cubicBezTo>
                    <a:pt x="1975018" y="181951"/>
                    <a:pt x="1532895" y="0"/>
                    <a:pt x="987509" y="0"/>
                  </a:cubicBezTo>
                  <a:close/>
                </a:path>
              </a:pathLst>
            </a:custGeom>
            <a:solidFill>
              <a:srgbClr val="FFDE00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185158" y="38100"/>
              <a:ext cx="1604702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1172311" y="938100"/>
            <a:ext cx="17299736" cy="18891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74638" lvl="1" defTabSz="715963">
              <a:lnSpc>
                <a:spcPct val="200000"/>
              </a:lnSpc>
            </a:pPr>
            <a:r>
              <a:rPr lang="en-US" sz="4092" b="1" dirty="0">
                <a:solidFill>
                  <a:srgbClr val="000000"/>
                </a:solidFill>
                <a:latin typeface="Glacial Indifference"/>
              </a:rPr>
              <a:t>2. Les </a:t>
            </a:r>
            <a:r>
              <a:rPr lang="en-US" sz="4092" b="1" dirty="0" err="1">
                <a:solidFill>
                  <a:srgbClr val="000000"/>
                </a:solidFill>
                <a:latin typeface="Glacial Indifference"/>
              </a:rPr>
              <a:t>dispositifs</a:t>
            </a:r>
            <a:r>
              <a:rPr lang="en-US" sz="4092" b="1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4092" b="1" dirty="0" err="1">
                <a:solidFill>
                  <a:srgbClr val="000000"/>
                </a:solidFill>
                <a:latin typeface="Glacial Indifference"/>
              </a:rPr>
              <a:t>éligibles</a:t>
            </a:r>
            <a:r>
              <a:rPr lang="en-US" sz="4092" b="1" dirty="0">
                <a:solidFill>
                  <a:srgbClr val="000000"/>
                </a:solidFill>
                <a:latin typeface="Glacial Indifference"/>
              </a:rPr>
              <a:t> : </a:t>
            </a:r>
          </a:p>
          <a:p>
            <a:pPr marL="1889125" lvl="1" indent="-571500">
              <a:buFont typeface="Wingdings" panose="05000000000000000000" pitchFamily="2" charset="2"/>
              <a:buChar char="Ø"/>
            </a:pPr>
            <a:r>
              <a:rPr lang="en-US" sz="4092" dirty="0">
                <a:solidFill>
                  <a:srgbClr val="000000"/>
                </a:solidFill>
                <a:latin typeface="Glacial Indifference"/>
              </a:rPr>
              <a:t>Le </a:t>
            </a:r>
            <a:r>
              <a:rPr lang="en-US" sz="4092" dirty="0" err="1">
                <a:solidFill>
                  <a:srgbClr val="000000"/>
                </a:solidFill>
                <a:latin typeface="Glacial Indifference"/>
              </a:rPr>
              <a:t>Compte</a:t>
            </a:r>
            <a:r>
              <a:rPr lang="en-US" sz="4092" dirty="0">
                <a:solidFill>
                  <a:srgbClr val="000000"/>
                </a:solidFill>
                <a:latin typeface="Glacial Indifference"/>
              </a:rPr>
              <a:t> Personnel de Formation</a:t>
            </a:r>
          </a:p>
        </p:txBody>
      </p:sp>
      <p:grpSp>
        <p:nvGrpSpPr>
          <p:cNvPr id="40" name="Group 7">
            <a:extLst>
              <a:ext uri="{FF2B5EF4-FFF2-40B4-BE49-F238E27FC236}">
                <a16:creationId xmlns:a16="http://schemas.microsoft.com/office/drawing/2014/main" id="{D71C14DA-F943-44CA-A4F4-E475C78C4064}"/>
              </a:ext>
            </a:extLst>
          </p:cNvPr>
          <p:cNvGrpSpPr/>
          <p:nvPr/>
        </p:nvGrpSpPr>
        <p:grpSpPr>
          <a:xfrm>
            <a:off x="14458739" y="-1185119"/>
            <a:ext cx="3029161" cy="2615434"/>
            <a:chOff x="0" y="0"/>
            <a:chExt cx="1975018" cy="812800"/>
          </a:xfrm>
        </p:grpSpPr>
        <p:sp>
          <p:nvSpPr>
            <p:cNvPr id="41" name="Freeform 8">
              <a:extLst>
                <a:ext uri="{FF2B5EF4-FFF2-40B4-BE49-F238E27FC236}">
                  <a16:creationId xmlns:a16="http://schemas.microsoft.com/office/drawing/2014/main" id="{C988847F-8CC1-4257-96E4-436F3A8D6CD8}"/>
                </a:ext>
              </a:extLst>
            </p:cNvPr>
            <p:cNvSpPr/>
            <p:nvPr/>
          </p:nvSpPr>
          <p:spPr>
            <a:xfrm>
              <a:off x="0" y="0"/>
              <a:ext cx="1975018" cy="812800"/>
            </a:xfrm>
            <a:custGeom>
              <a:avLst/>
              <a:gdLst/>
              <a:ahLst/>
              <a:cxnLst/>
              <a:rect l="l" t="t" r="r" b="b"/>
              <a:pathLst>
                <a:path w="1975018" h="812800">
                  <a:moveTo>
                    <a:pt x="987509" y="0"/>
                  </a:moveTo>
                  <a:cubicBezTo>
                    <a:pt x="442123" y="0"/>
                    <a:pt x="0" y="181951"/>
                    <a:pt x="0" y="406400"/>
                  </a:cubicBezTo>
                  <a:cubicBezTo>
                    <a:pt x="0" y="630849"/>
                    <a:pt x="442123" y="812800"/>
                    <a:pt x="987509" y="812800"/>
                  </a:cubicBezTo>
                  <a:cubicBezTo>
                    <a:pt x="1532895" y="812800"/>
                    <a:pt x="1975018" y="630849"/>
                    <a:pt x="1975018" y="406400"/>
                  </a:cubicBezTo>
                  <a:cubicBezTo>
                    <a:pt x="1975018" y="181951"/>
                    <a:pt x="1532895" y="0"/>
                    <a:pt x="987509" y="0"/>
                  </a:cubicBezTo>
                  <a:close/>
                </a:path>
              </a:pathLst>
            </a:custGeom>
            <a:solidFill>
              <a:srgbClr val="FFDE00"/>
            </a:solidFill>
          </p:spPr>
        </p:sp>
        <p:sp>
          <p:nvSpPr>
            <p:cNvPr id="42" name="TextBox 9">
              <a:extLst>
                <a:ext uri="{FF2B5EF4-FFF2-40B4-BE49-F238E27FC236}">
                  <a16:creationId xmlns:a16="http://schemas.microsoft.com/office/drawing/2014/main" id="{A511298A-A91B-4856-9E8E-51172FB21C6D}"/>
                </a:ext>
              </a:extLst>
            </p:cNvPr>
            <p:cNvSpPr txBox="1"/>
            <p:nvPr/>
          </p:nvSpPr>
          <p:spPr>
            <a:xfrm>
              <a:off x="185158" y="38100"/>
              <a:ext cx="1604702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43" name="ZoneTexte 42">
            <a:extLst>
              <a:ext uri="{FF2B5EF4-FFF2-40B4-BE49-F238E27FC236}">
                <a16:creationId xmlns:a16="http://schemas.microsoft.com/office/drawing/2014/main" id="{CB42A69B-C685-4B52-A831-4E75E8FA88EE}"/>
              </a:ext>
            </a:extLst>
          </p:cNvPr>
          <p:cNvSpPr txBox="1"/>
          <p:nvPr/>
        </p:nvSpPr>
        <p:spPr>
          <a:xfrm>
            <a:off x="1172311" y="3029321"/>
            <a:ext cx="15504833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 err="1">
                <a:solidFill>
                  <a:srgbClr val="000000"/>
                </a:solidFill>
                <a:latin typeface="Glacial Indifference"/>
              </a:rPr>
              <a:t>Compte</a:t>
            </a:r>
            <a:r>
              <a:rPr lang="en-US" sz="4000" dirty="0">
                <a:solidFill>
                  <a:srgbClr val="000000"/>
                </a:solidFill>
                <a:latin typeface="Glacial Indifference"/>
              </a:rPr>
              <a:t> personnel qui </a:t>
            </a:r>
            <a:r>
              <a:rPr lang="en-US" sz="4000" dirty="0" err="1">
                <a:solidFill>
                  <a:srgbClr val="000000"/>
                </a:solidFill>
                <a:latin typeface="Glacial Indifference"/>
              </a:rPr>
              <a:t>vous</a:t>
            </a:r>
            <a:r>
              <a:rPr lang="en-US" sz="4000" dirty="0">
                <a:solidFill>
                  <a:srgbClr val="000000"/>
                </a:solidFill>
                <a:latin typeface="Glacial Indifference"/>
              </a:rPr>
              <a:t> suit tout au long de </a:t>
            </a:r>
            <a:r>
              <a:rPr lang="en-US" sz="4000" dirty="0" err="1">
                <a:solidFill>
                  <a:srgbClr val="000000"/>
                </a:solidFill>
                <a:latin typeface="Glacial Indifference"/>
              </a:rPr>
              <a:t>votre</a:t>
            </a:r>
            <a:r>
              <a:rPr lang="en-US" sz="4000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Glacial Indifference"/>
              </a:rPr>
              <a:t>carrière</a:t>
            </a:r>
            <a:r>
              <a:rPr lang="en-US" sz="4000" dirty="0">
                <a:solidFill>
                  <a:srgbClr val="000000"/>
                </a:solidFill>
                <a:latin typeface="Glacial Indifference"/>
              </a:rPr>
              <a:t> (</a:t>
            </a:r>
            <a:r>
              <a:rPr lang="en-US" sz="4000" dirty="0" err="1">
                <a:solidFill>
                  <a:srgbClr val="000000"/>
                </a:solidFill>
                <a:latin typeface="Glacial Indifference"/>
              </a:rPr>
              <a:t>privé</a:t>
            </a:r>
            <a:r>
              <a:rPr lang="en-US" sz="4000" dirty="0">
                <a:solidFill>
                  <a:srgbClr val="000000"/>
                </a:solidFill>
                <a:latin typeface="Glacial Indifference"/>
              </a:rPr>
              <a:t> et public)</a:t>
            </a:r>
          </a:p>
          <a:p>
            <a:endParaRPr lang="en-US" sz="1200" dirty="0">
              <a:solidFill>
                <a:srgbClr val="000000"/>
              </a:solidFill>
              <a:latin typeface="Glacial Indifference"/>
            </a:endParaRPr>
          </a:p>
          <a:p>
            <a:endParaRPr lang="en-US" sz="1200" dirty="0">
              <a:solidFill>
                <a:srgbClr val="000000"/>
              </a:solidFill>
              <a:latin typeface="Glacial Indifference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 err="1">
                <a:solidFill>
                  <a:srgbClr val="000000"/>
                </a:solidFill>
                <a:latin typeface="Glacial Indifference"/>
                <a:hlinkClick r:id="rId6"/>
              </a:rPr>
              <a:t>Modalités</a:t>
            </a:r>
            <a:r>
              <a:rPr lang="en-US" sz="4000" dirty="0">
                <a:solidFill>
                  <a:srgbClr val="000000"/>
                </a:solidFill>
                <a:latin typeface="Glacial Indifference"/>
                <a:hlinkClick r:id="rId6"/>
              </a:rPr>
              <a:t> de </a:t>
            </a:r>
            <a:r>
              <a:rPr lang="en-US" sz="4000" dirty="0" err="1">
                <a:solidFill>
                  <a:srgbClr val="000000"/>
                </a:solidFill>
                <a:latin typeface="Glacial Indifference"/>
                <a:hlinkClick r:id="rId6"/>
              </a:rPr>
              <a:t>transfert</a:t>
            </a:r>
            <a:r>
              <a:rPr lang="en-US" sz="4000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4000" dirty="0">
                <a:solidFill>
                  <a:srgbClr val="000000"/>
                </a:solidFill>
                <a:latin typeface="Glacial Indifference"/>
                <a:sym typeface="Wingdings" panose="05000000000000000000" pitchFamily="2" charset="2"/>
              </a:rPr>
              <a:t> </a:t>
            </a:r>
            <a:r>
              <a:rPr lang="en-US" sz="4000" dirty="0" err="1">
                <a:solidFill>
                  <a:srgbClr val="000000"/>
                </a:solidFill>
                <a:latin typeface="Glacial Indifference"/>
                <a:sym typeface="Wingdings" panose="05000000000000000000" pitchFamily="2" charset="2"/>
              </a:rPr>
              <a:t>mobilisation</a:t>
            </a:r>
            <a:r>
              <a:rPr lang="en-US" sz="4000" dirty="0">
                <a:solidFill>
                  <a:srgbClr val="000000"/>
                </a:solidFill>
                <a:latin typeface="Glacial Indifference"/>
                <a:sym typeface="Wingdings" panose="05000000000000000000" pitchFamily="2" charset="2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Glacial Indifference"/>
                <a:sym typeface="Wingdings" panose="05000000000000000000" pitchFamily="2" charset="2"/>
              </a:rPr>
              <a:t>auprès</a:t>
            </a:r>
            <a:r>
              <a:rPr lang="en-US" sz="4000" dirty="0">
                <a:solidFill>
                  <a:srgbClr val="000000"/>
                </a:solidFill>
                <a:latin typeface="Glacial Indifference"/>
                <a:sym typeface="Wingdings" panose="05000000000000000000" pitchFamily="2" charset="2"/>
              </a:rPr>
              <a:t> de </a:t>
            </a:r>
            <a:r>
              <a:rPr lang="en-US" sz="4000" dirty="0" err="1">
                <a:solidFill>
                  <a:srgbClr val="000000"/>
                </a:solidFill>
                <a:latin typeface="Glacial Indifference"/>
                <a:sym typeface="Wingdings" panose="05000000000000000000" pitchFamily="2" charset="2"/>
              </a:rPr>
              <a:t>l’employeur</a:t>
            </a:r>
            <a:r>
              <a:rPr lang="en-US" sz="4000" dirty="0">
                <a:solidFill>
                  <a:srgbClr val="000000"/>
                </a:solidFill>
                <a:latin typeface="Glacial Indifference"/>
                <a:sym typeface="Wingdings" panose="05000000000000000000" pitchFamily="2" charset="2"/>
              </a:rPr>
              <a:t> principal</a:t>
            </a:r>
          </a:p>
          <a:p>
            <a:endParaRPr lang="en-US" sz="1200" dirty="0">
              <a:solidFill>
                <a:srgbClr val="000000"/>
              </a:solidFill>
              <a:latin typeface="Glacial Indifference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00000"/>
                </a:solidFill>
                <a:latin typeface="Glacial Indifference"/>
              </a:rPr>
              <a:t>Consultation à tout moment et </a:t>
            </a:r>
            <a:r>
              <a:rPr lang="en-US" sz="4000" dirty="0" err="1">
                <a:solidFill>
                  <a:srgbClr val="000000"/>
                </a:solidFill>
                <a:latin typeface="Glacial Indifference"/>
              </a:rPr>
              <a:t>sécurisation</a:t>
            </a:r>
            <a:r>
              <a:rPr lang="en-US" sz="4000" dirty="0">
                <a:solidFill>
                  <a:srgbClr val="000000"/>
                </a:solidFill>
                <a:latin typeface="Glacial Indifference"/>
              </a:rPr>
              <a:t> de son interface</a:t>
            </a:r>
          </a:p>
          <a:p>
            <a:pPr>
              <a:lnSpc>
                <a:spcPct val="150000"/>
              </a:lnSpc>
            </a:pPr>
            <a:endParaRPr lang="en-US" sz="1200" dirty="0">
              <a:solidFill>
                <a:srgbClr val="000000"/>
              </a:solidFill>
              <a:latin typeface="Glacial Indifference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 err="1">
                <a:solidFill>
                  <a:srgbClr val="000000"/>
                </a:solidFill>
                <a:latin typeface="Glacial Indifference"/>
              </a:rPr>
              <a:t>Retraite</a:t>
            </a:r>
            <a:r>
              <a:rPr lang="en-US" sz="4000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4000" dirty="0">
                <a:solidFill>
                  <a:srgbClr val="000000"/>
                </a:solidFill>
                <a:latin typeface="Glacial Indifference"/>
                <a:sym typeface="Wingdings" panose="05000000000000000000" pitchFamily="2" charset="2"/>
              </a:rPr>
              <a:t> </a:t>
            </a:r>
            <a:r>
              <a:rPr lang="fr-FR" sz="4000" dirty="0">
                <a:solidFill>
                  <a:srgbClr val="000000"/>
                </a:solidFill>
                <a:latin typeface="Glacial Indifference"/>
                <a:sym typeface="Wingdings" panose="05000000000000000000" pitchFamily="2" charset="2"/>
              </a:rPr>
              <a:t> </a:t>
            </a:r>
            <a:r>
              <a:rPr lang="fr-FR" sz="3200" dirty="0">
                <a:solidFill>
                  <a:srgbClr val="000000"/>
                </a:solidFill>
                <a:latin typeface="Glacial Indifference"/>
                <a:sym typeface="Wingdings" panose="05000000000000000000" pitchFamily="2" charset="2"/>
              </a:rPr>
              <a:t>Lorsque l’agent a fait valoir ses droits à la retraite, il ne peut solliciter l’utilisation des droits inscrits sur son compte personnel de formation auprès de son dernier employeur public. </a:t>
            </a:r>
            <a:endParaRPr lang="en-US" sz="3200" dirty="0">
              <a:solidFill>
                <a:srgbClr val="000000"/>
              </a:solidFill>
              <a:latin typeface="Glacial Indifference"/>
            </a:endParaRPr>
          </a:p>
          <a:p>
            <a:pPr>
              <a:lnSpc>
                <a:spcPts val="4247"/>
              </a:lnSpc>
            </a:pPr>
            <a:endParaRPr lang="en-US" sz="4000" dirty="0">
              <a:solidFill>
                <a:srgbClr val="000000"/>
              </a:solidFill>
              <a:latin typeface="Glacial Indifference"/>
            </a:endParaRPr>
          </a:p>
          <a:p>
            <a:pPr>
              <a:lnSpc>
                <a:spcPts val="4247"/>
              </a:lnSpc>
            </a:pPr>
            <a:endParaRPr lang="en-US" sz="4000" dirty="0">
              <a:solidFill>
                <a:srgbClr val="000000"/>
              </a:solidFill>
              <a:latin typeface="Glacial Indifference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4F4E8C76-A269-45CF-A187-C0F5410C5086}"/>
              </a:ext>
            </a:extLst>
          </p:cNvPr>
          <p:cNvSpPr txBox="1"/>
          <p:nvPr/>
        </p:nvSpPr>
        <p:spPr>
          <a:xfrm>
            <a:off x="3048000" y="9258300"/>
            <a:ext cx="16859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dirty="0">
                <a:hlinkClick r:id="rId7"/>
              </a:rPr>
              <a:t>https://www.moncompteformation.gouv.fr</a:t>
            </a:r>
            <a:endParaRPr lang="fr-FR" sz="4800" b="1" dirty="0"/>
          </a:p>
        </p:txBody>
      </p:sp>
    </p:spTree>
    <p:extLst>
      <p:ext uri="{BB962C8B-B14F-4D97-AF65-F5344CB8AC3E}">
        <p14:creationId xmlns:p14="http://schemas.microsoft.com/office/powerpoint/2010/main" val="16338062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1131</TotalTime>
  <Words>1029</Words>
  <Application>Microsoft Office PowerPoint</Application>
  <PresentationFormat>Personnalisé</PresentationFormat>
  <Paragraphs>160</Paragraphs>
  <Slides>18</Slides>
  <Notes>17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8" baseType="lpstr">
      <vt:lpstr>Glacial Indifference</vt:lpstr>
      <vt:lpstr>Wingdings</vt:lpstr>
      <vt:lpstr>Open Sans</vt:lpstr>
      <vt:lpstr>Calibri</vt:lpstr>
      <vt:lpstr>Arial</vt:lpstr>
      <vt:lpstr>Open Sans Bold</vt:lpstr>
      <vt:lpstr>Glacial Indifference Bold</vt:lpstr>
      <vt:lpstr>Glacial Indifference Bold Italics</vt:lpstr>
      <vt:lpstr>Glacial Indifference Italics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Ajouter un titre</dc:title>
  <dc:creator>Myriam Favier</dc:creator>
  <cp:lastModifiedBy>Justine Girard</cp:lastModifiedBy>
  <cp:revision>82</cp:revision>
  <dcterms:created xsi:type="dcterms:W3CDTF">2006-08-16T00:00:00Z</dcterms:created>
  <dcterms:modified xsi:type="dcterms:W3CDTF">2025-02-07T14:24:29Z</dcterms:modified>
  <dc:identifier>DAGBbpJ4KxU</dc:identifier>
</cp:coreProperties>
</file>