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90" r:id="rId5"/>
    <p:sldId id="273" r:id="rId6"/>
    <p:sldId id="275" r:id="rId7"/>
    <p:sldId id="291" r:id="rId8"/>
    <p:sldId id="292" r:id="rId9"/>
    <p:sldId id="293" r:id="rId10"/>
    <p:sldId id="279" r:id="rId11"/>
    <p:sldId id="287" r:id="rId12"/>
    <p:sldId id="282" r:id="rId13"/>
    <p:sldId id="283" r:id="rId14"/>
    <p:sldId id="267" r:id="rId15"/>
    <p:sldId id="265" r:id="rId16"/>
    <p:sldId id="285" r:id="rId17"/>
    <p:sldId id="268" r:id="rId18"/>
    <p:sldId id="28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lacial Indifference" panose="020B0604020202020204" charset="0"/>
      <p:regular r:id="rId25"/>
    </p:embeddedFont>
    <p:embeddedFont>
      <p:font typeface="Glacial Indifference Bold" panose="020B0604020202020204" charset="0"/>
      <p:regular r:id="rId26"/>
    </p:embeddedFont>
    <p:embeddedFont>
      <p:font typeface="Glacial Indifference Bold Italics" panose="020B0604020202020204" charset="0"/>
      <p:regular r:id="rId27"/>
    </p:embeddedFont>
    <p:embeddedFont>
      <p:font typeface="Glacial Indifference Italics" panose="020B0604020202020204" charset="0"/>
      <p:regular r:id="rId28"/>
    </p:embeddedFont>
    <p:embeddedFont>
      <p:font typeface="Open Sans" panose="020B0604020202020204" charset="0"/>
      <p:regular r:id="rId29"/>
    </p:embeddedFont>
    <p:embeddedFont>
      <p:font typeface="Open Sans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FFF6B1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664" autoAdjust="0"/>
  </p:normalViewPr>
  <p:slideViewPr>
    <p:cSldViewPr>
      <p:cViewPr varScale="1">
        <p:scale>
          <a:sx n="68" d="100"/>
          <a:sy n="68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B618-CEBD-4940-BAAD-FA6765D8A472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F9909-1575-441C-93C3-72F5201A1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7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44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2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2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1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8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4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91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1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38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31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2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4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6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6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86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hyperlink" Target="https://campagne-rh.univ-lorraine.fr/connect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formationdespersonnels.univ-lorraine.fr/evolution-personnell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moncompteformation.gouv.fr/espace-prive/html/#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ncompteformation.gouv.fr/espace-public/transfert-des-droits-publics-et-prive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658" y="1995523"/>
            <a:ext cx="17234684" cy="7262777"/>
          </a:xfrm>
          <a:custGeom>
            <a:avLst/>
            <a:gdLst/>
            <a:ahLst/>
            <a:cxnLst/>
            <a:rect l="l" t="t" r="r" b="b"/>
            <a:pathLst>
              <a:path w="17234684" h="7262777">
                <a:moveTo>
                  <a:pt x="0" y="0"/>
                </a:moveTo>
                <a:lnTo>
                  <a:pt x="17234684" y="0"/>
                </a:lnTo>
                <a:lnTo>
                  <a:pt x="17234684" y="7262777"/>
                </a:lnTo>
                <a:lnTo>
                  <a:pt x="0" y="726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6658" y="196775"/>
            <a:ext cx="4019053" cy="1406668"/>
          </a:xfrm>
          <a:custGeom>
            <a:avLst/>
            <a:gdLst/>
            <a:ahLst/>
            <a:cxnLst/>
            <a:rect l="l" t="t" r="r" b="b"/>
            <a:pathLst>
              <a:path w="4019053" h="1406668">
                <a:moveTo>
                  <a:pt x="0" y="0"/>
                </a:moveTo>
                <a:lnTo>
                  <a:pt x="4019052" y="0"/>
                </a:lnTo>
                <a:lnTo>
                  <a:pt x="4019052" y="1406669"/>
                </a:lnTo>
                <a:lnTo>
                  <a:pt x="0" y="1406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69129" y="3343594"/>
            <a:ext cx="11549742" cy="333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7"/>
              </a:lnSpc>
            </a:pP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Campagne</a:t>
            </a:r>
            <a:r>
              <a:rPr lang="en-US" sz="66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mobilisation</a:t>
            </a:r>
            <a:r>
              <a:rPr lang="en-US" sz="6600" dirty="0">
                <a:solidFill>
                  <a:srgbClr val="000000"/>
                </a:solidFill>
                <a:latin typeface="Open Sans Bold"/>
              </a:rPr>
              <a:t> du droit à la formation</a:t>
            </a:r>
          </a:p>
          <a:p>
            <a:pPr algn="ctr">
              <a:lnSpc>
                <a:spcPts val="9247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Du 02 au 27 </a:t>
            </a:r>
            <a:r>
              <a:rPr lang="en-US" sz="2800" dirty="0" err="1">
                <a:solidFill>
                  <a:srgbClr val="000000"/>
                </a:solidFill>
                <a:latin typeface="Open Sans Bold"/>
              </a:rPr>
              <a:t>février</a:t>
            </a:r>
            <a:r>
              <a:rPr lang="en-US" sz="2800" dirty="0">
                <a:solidFill>
                  <a:srgbClr val="000000"/>
                </a:solidFill>
                <a:latin typeface="Open Sans Bold"/>
              </a:rPr>
              <a:t>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49000" y="372157"/>
            <a:ext cx="6264378" cy="128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80"/>
              </a:lnSpc>
            </a:pPr>
            <a:r>
              <a:rPr lang="en-US" sz="3700" dirty="0" err="1">
                <a:solidFill>
                  <a:srgbClr val="FFDE00"/>
                </a:solidFill>
                <a:latin typeface="Open Sans Bold"/>
              </a:rPr>
              <a:t>Jeudi</a:t>
            </a:r>
            <a:r>
              <a:rPr lang="en-US" sz="3700" dirty="0">
                <a:solidFill>
                  <a:srgbClr val="FFDE00"/>
                </a:solidFill>
                <a:latin typeface="Open Sans Bold"/>
              </a:rPr>
              <a:t> 05 </a:t>
            </a:r>
            <a:r>
              <a:rPr lang="en-US" sz="3700" dirty="0" err="1">
                <a:solidFill>
                  <a:srgbClr val="FFDE00"/>
                </a:solidFill>
                <a:latin typeface="Open Sans Bold"/>
              </a:rPr>
              <a:t>février</a:t>
            </a:r>
            <a:r>
              <a:rPr lang="en-US" sz="3700" dirty="0">
                <a:solidFill>
                  <a:srgbClr val="FFDE00"/>
                </a:solidFill>
                <a:latin typeface="Open Sans Bold"/>
              </a:rPr>
              <a:t> 2026</a:t>
            </a:r>
          </a:p>
          <a:p>
            <a:pPr algn="r">
              <a:lnSpc>
                <a:spcPts val="5180"/>
              </a:lnSpc>
            </a:pPr>
            <a:r>
              <a:rPr lang="en-US" sz="3700" dirty="0">
                <a:solidFill>
                  <a:srgbClr val="FFDE00"/>
                </a:solidFill>
                <a:latin typeface="Open Sans Bold"/>
              </a:rPr>
              <a:t>Réunion </a:t>
            </a:r>
            <a:r>
              <a:rPr lang="en-US" sz="3700" dirty="0" err="1">
                <a:solidFill>
                  <a:srgbClr val="FFDE00"/>
                </a:solidFill>
                <a:latin typeface="Open Sans Bold"/>
              </a:rPr>
              <a:t>d’information</a:t>
            </a:r>
            <a:endParaRPr lang="en-US" sz="2900" dirty="0">
              <a:solidFill>
                <a:srgbClr val="FFDE00"/>
              </a:solidFill>
              <a:latin typeface="Open Sans Bold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EB0C1B-AEBF-4423-BA9C-82A6FCDE64B4}"/>
              </a:ext>
            </a:extLst>
          </p:cNvPr>
          <p:cNvSpPr txBox="1"/>
          <p:nvPr/>
        </p:nvSpPr>
        <p:spPr>
          <a:xfrm>
            <a:off x="5638800" y="8154664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Pôle Formation Continue des Personnels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8738910" y="8535740"/>
            <a:ext cx="2974510" cy="29745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62007">
            <a:off x="15636288" y="8370176"/>
            <a:ext cx="1572398" cy="1389428"/>
          </a:xfrm>
          <a:custGeom>
            <a:avLst/>
            <a:gdLst/>
            <a:ahLst/>
            <a:cxnLst/>
            <a:rect l="l" t="t" r="r" b="b"/>
            <a:pathLst>
              <a:path w="1572398" h="1389428">
                <a:moveTo>
                  <a:pt x="0" y="0"/>
                </a:moveTo>
                <a:lnTo>
                  <a:pt x="1572398" y="0"/>
                </a:lnTo>
                <a:lnTo>
                  <a:pt x="1572398" y="1389428"/>
                </a:lnTo>
                <a:lnTo>
                  <a:pt x="0" y="138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603" y="3173284"/>
            <a:ext cx="12725839" cy="5504122"/>
          </a:xfrm>
          <a:custGeom>
            <a:avLst/>
            <a:gdLst/>
            <a:ahLst/>
            <a:cxnLst/>
            <a:rect l="l" t="t" r="r" b="b"/>
            <a:pathLst>
              <a:path w="12725839" h="5504122">
                <a:moveTo>
                  <a:pt x="0" y="0"/>
                </a:moveTo>
                <a:lnTo>
                  <a:pt x="12725839" y="0"/>
                </a:lnTo>
                <a:lnTo>
                  <a:pt x="12725839" y="5504121"/>
                </a:lnTo>
                <a:lnTo>
                  <a:pt x="0" y="5504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53"/>
            </a:stretch>
          </a:blipFill>
        </p:spPr>
      </p:sp>
      <p:sp>
        <p:nvSpPr>
          <p:cNvPr id="8" name="Freeform 8"/>
          <p:cNvSpPr/>
          <p:nvPr/>
        </p:nvSpPr>
        <p:spPr>
          <a:xfrm rot="-717723">
            <a:off x="2392161" y="2879104"/>
            <a:ext cx="1361213" cy="1202818"/>
          </a:xfrm>
          <a:custGeom>
            <a:avLst/>
            <a:gdLst/>
            <a:ahLst/>
            <a:cxnLst/>
            <a:rect l="l" t="t" r="r" b="b"/>
            <a:pathLst>
              <a:path w="1361213" h="1202818">
                <a:moveTo>
                  <a:pt x="0" y="0"/>
                </a:moveTo>
                <a:lnTo>
                  <a:pt x="1361214" y="0"/>
                </a:lnTo>
                <a:lnTo>
                  <a:pt x="1361214" y="1202818"/>
                </a:lnTo>
                <a:lnTo>
                  <a:pt x="0" y="1202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50352">
            <a:off x="13509223" y="2851872"/>
            <a:ext cx="1169820" cy="1033695"/>
          </a:xfrm>
          <a:custGeom>
            <a:avLst/>
            <a:gdLst/>
            <a:ahLst/>
            <a:cxnLst/>
            <a:rect l="l" t="t" r="r" b="b"/>
            <a:pathLst>
              <a:path w="1169820" h="1033695">
                <a:moveTo>
                  <a:pt x="0" y="0"/>
                </a:moveTo>
                <a:lnTo>
                  <a:pt x="1169820" y="0"/>
                </a:lnTo>
                <a:lnTo>
                  <a:pt x="1169820" y="1033695"/>
                </a:lnTo>
                <a:lnTo>
                  <a:pt x="0" y="103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1955" y="280656"/>
            <a:ext cx="4021464" cy="1407512"/>
          </a:xfrm>
          <a:custGeom>
            <a:avLst/>
            <a:gdLst/>
            <a:ahLst/>
            <a:cxnLst/>
            <a:rect l="l" t="t" r="r" b="b"/>
            <a:pathLst>
              <a:path w="4021464" h="1407512">
                <a:moveTo>
                  <a:pt x="0" y="0"/>
                </a:moveTo>
                <a:lnTo>
                  <a:pt x="4021464" y="0"/>
                </a:lnTo>
                <a:lnTo>
                  <a:pt x="4021464" y="1407512"/>
                </a:lnTo>
                <a:lnTo>
                  <a:pt x="0" y="1407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80363" y="2028184"/>
            <a:ext cx="11502644" cy="67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3"/>
              </a:lnSpc>
            </a:pPr>
            <a:r>
              <a:rPr lang="en-US" sz="3873" dirty="0">
                <a:solidFill>
                  <a:srgbClr val="000000"/>
                </a:solidFill>
                <a:latin typeface="Glacial Indifference"/>
              </a:rPr>
              <a:t>Focus sur le </a:t>
            </a:r>
            <a:r>
              <a:rPr lang="en-US" sz="3873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3873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4325560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Ressources</a:t>
            </a:r>
          </a:p>
        </p:txBody>
      </p:sp>
      <p:sp>
        <p:nvSpPr>
          <p:cNvPr id="4" name="Freeform 4"/>
          <p:cNvSpPr/>
          <p:nvPr/>
        </p:nvSpPr>
        <p:spPr>
          <a:xfrm>
            <a:off x="8683162" y="1217492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4" y="0"/>
                </a:lnTo>
                <a:lnTo>
                  <a:pt x="3840644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053281" y="1502804"/>
            <a:ext cx="3100405" cy="3204179"/>
            <a:chOff x="0" y="0"/>
            <a:chExt cx="6362700" cy="657566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11911036" y="3137814"/>
            <a:ext cx="4497541" cy="4497541"/>
          </a:xfrm>
          <a:custGeom>
            <a:avLst/>
            <a:gdLst/>
            <a:ahLst/>
            <a:cxnLst/>
            <a:rect l="l" t="t" r="r" b="b"/>
            <a:pathLst>
              <a:path w="4497541" h="4497541">
                <a:moveTo>
                  <a:pt x="0" y="0"/>
                </a:moveTo>
                <a:lnTo>
                  <a:pt x="4497541" y="0"/>
                </a:lnTo>
                <a:lnTo>
                  <a:pt x="4497541" y="4497541"/>
                </a:lnTo>
                <a:lnTo>
                  <a:pt x="0" y="449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936652" y="7561696"/>
            <a:ext cx="3630693" cy="3752216"/>
            <a:chOff x="0" y="0"/>
            <a:chExt cx="6362700" cy="6575666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10603484" y="7144568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3" y="0"/>
                </a:lnTo>
                <a:lnTo>
                  <a:pt x="3840643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850157">
            <a:off x="12374688" y="8005381"/>
            <a:ext cx="3100405" cy="3204179"/>
            <a:chOff x="0" y="0"/>
            <a:chExt cx="6362700" cy="657566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 rot="-842120">
            <a:off x="15620175" y="6176486"/>
            <a:ext cx="2411411" cy="24114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23679" y="257715"/>
            <a:ext cx="4022801" cy="1407981"/>
          </a:xfrm>
          <a:custGeom>
            <a:avLst/>
            <a:gdLst/>
            <a:ahLst/>
            <a:cxnLst/>
            <a:rect l="l" t="t" r="r" b="b"/>
            <a:pathLst>
              <a:path w="4022801" h="1407981">
                <a:moveTo>
                  <a:pt x="0" y="0"/>
                </a:moveTo>
                <a:lnTo>
                  <a:pt x="4022802" y="0"/>
                </a:lnTo>
                <a:lnTo>
                  <a:pt x="4022802" y="1407981"/>
                </a:lnTo>
                <a:lnTo>
                  <a:pt x="0" y="1407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10100" y="2957094"/>
            <a:ext cx="1184571" cy="844569"/>
          </a:xfrm>
          <a:custGeom>
            <a:avLst/>
            <a:gdLst/>
            <a:ahLst/>
            <a:cxnLst/>
            <a:rect l="l" t="t" r="r" b="b"/>
            <a:pathLst>
              <a:path w="1184571" h="844569">
                <a:moveTo>
                  <a:pt x="0" y="0"/>
                </a:moveTo>
                <a:lnTo>
                  <a:pt x="1184571" y="0"/>
                </a:lnTo>
                <a:lnTo>
                  <a:pt x="1184571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763532" y="1541871"/>
            <a:ext cx="11396636" cy="10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Amélioration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de la </a:t>
            </a:r>
            <a:r>
              <a:rPr lang="en-US" sz="6173">
                <a:solidFill>
                  <a:srgbClr val="000000"/>
                </a:solidFill>
                <a:latin typeface="Glacial Indifference Bold"/>
              </a:rPr>
              <a:t>tarification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204670" y="3051777"/>
            <a:ext cx="15828228" cy="628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fr-FR" sz="3600" b="1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Politique tarifaire de la Formation Tout au Long de la Vie (FLTV)</a:t>
            </a:r>
            <a:endParaRPr lang="en-US" sz="36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02385" y="3217723"/>
            <a:ext cx="1660657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fr-FR" sz="1600" dirty="0"/>
            </a:br>
            <a:endParaRPr lang="fr-FR" sz="1600" dirty="0"/>
          </a:p>
          <a:p>
            <a:br>
              <a:rPr lang="fr-FR" sz="2800" dirty="0"/>
            </a:br>
            <a:r>
              <a:rPr lang="fr-FR" sz="2800" dirty="0"/>
              <a:t>Pour favoriser l’accès des personnels de l’Université de Lorraine aux formations qui sont réalisées au sein de l’établissement dans le cadre d’un projet personnel d’évolution professionnelle, le </a:t>
            </a:r>
            <a:r>
              <a:rPr lang="fr-FR" sz="2800" b="1" dirty="0"/>
              <a:t>Conseil d’Administration du 12 mars 2024</a:t>
            </a:r>
            <a:r>
              <a:rPr lang="fr-FR" sz="2800" dirty="0"/>
              <a:t> a validé une réduction tarifaire de </a:t>
            </a:r>
            <a:r>
              <a:rPr lang="fr-FR" sz="2800" b="1" i="1" dirty="0"/>
              <a:t>30%,</a:t>
            </a:r>
            <a:r>
              <a:rPr lang="fr-FR" sz="2800" dirty="0"/>
              <a:t> pour ces personnels.</a:t>
            </a:r>
          </a:p>
          <a:p>
            <a:endParaRPr lang="fr-FR" sz="2800" dirty="0"/>
          </a:p>
          <a:p>
            <a:r>
              <a:rPr lang="fr-FR" sz="2800" dirty="0"/>
              <a:t>En effet la politique tarifaire FLTV fixe un cadre aux tarifs appliqués au sein de l’Université de Lorraine en matière de formation professionnelle /continue. </a:t>
            </a:r>
          </a:p>
          <a:p>
            <a:endParaRPr lang="fr-FR" sz="2800" dirty="0"/>
          </a:p>
          <a:p>
            <a:r>
              <a:rPr lang="fr-FR" sz="2800" dirty="0"/>
              <a:t>Ce cadrage permet de définir des tarifs cohérents avec les coûts de formation, tout en laissant des marges d’adaptation aux composantes de formation et aux </a:t>
            </a:r>
            <a:r>
              <a:rPr lang="fr-FR" sz="2800" dirty="0" err="1"/>
              <a:t>collegiums</a:t>
            </a:r>
            <a:r>
              <a:rPr lang="fr-FR" sz="2800" dirty="0"/>
              <a:t>.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010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1219801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509836" y="1439822"/>
            <a:ext cx="16437077" cy="215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>
                <a:solidFill>
                  <a:srgbClr val="000000"/>
                </a:solidFill>
                <a:latin typeface="Glacial Indifference Bold"/>
              </a:rPr>
              <a:t>Articulation CPF + Congé de formation professionnelle</a:t>
            </a:r>
          </a:p>
        </p:txBody>
      </p:sp>
      <p:sp>
        <p:nvSpPr>
          <p:cNvPr id="4" name="Freeform 4"/>
          <p:cNvSpPr/>
          <p:nvPr/>
        </p:nvSpPr>
        <p:spPr>
          <a:xfrm>
            <a:off x="276915" y="150489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06126" y="5590434"/>
            <a:ext cx="3780033" cy="37800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0530" y="3810225"/>
            <a:ext cx="15915688" cy="107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7"/>
              </a:lnSpc>
            </a:pPr>
            <a:r>
              <a:rPr lang="en-US" sz="3661">
                <a:solidFill>
                  <a:srgbClr val="000000"/>
                </a:solidFill>
                <a:latin typeface="Glacial Indifference"/>
              </a:rPr>
              <a:t>Les jours de Compte Personnel de Formation mobilisés peuvent être insuffisants pour suivre la totalité de la formation demandée 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96638" y="6795212"/>
            <a:ext cx="2419930" cy="110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189" dirty="0">
                <a:solidFill>
                  <a:srgbClr val="000000"/>
                </a:solidFill>
                <a:latin typeface="Open Sans"/>
              </a:rPr>
              <a:t>Sur temps personnel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07341" y="5695171"/>
            <a:ext cx="3780033" cy="37800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>
                <a:alpha val="5372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188331" y="6747302"/>
            <a:ext cx="3080087" cy="164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5"/>
              </a:lnSpc>
            </a:pPr>
            <a:r>
              <a:rPr lang="en-US" sz="3146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314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46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3146" dirty="0">
                <a:solidFill>
                  <a:srgbClr val="000000"/>
                </a:solidFill>
                <a:latin typeface="Open Sans"/>
              </a:rPr>
              <a:t> de Formation </a:t>
            </a:r>
            <a:r>
              <a:rPr lang="en-US" sz="3146" dirty="0" err="1">
                <a:solidFill>
                  <a:srgbClr val="000000"/>
                </a:solidFill>
                <a:latin typeface="Open Sans"/>
              </a:rPr>
              <a:t>Professionnel</a:t>
            </a:r>
            <a:endParaRPr lang="en-US" sz="3146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396" y="6871998"/>
            <a:ext cx="3510687" cy="1572766"/>
            <a:chOff x="0" y="0"/>
            <a:chExt cx="1975018" cy="8847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84796"/>
            </a:xfrm>
            <a:custGeom>
              <a:avLst/>
              <a:gdLst/>
              <a:ahLst/>
              <a:cxnLst/>
              <a:rect l="l" t="t" r="r" b="b"/>
              <a:pathLst>
                <a:path w="1975018" h="884796">
                  <a:moveTo>
                    <a:pt x="987509" y="0"/>
                  </a:moveTo>
                  <a:cubicBezTo>
                    <a:pt x="442123" y="0"/>
                    <a:pt x="0" y="198068"/>
                    <a:pt x="0" y="442398"/>
                  </a:cubicBezTo>
                  <a:cubicBezTo>
                    <a:pt x="0" y="686728"/>
                    <a:pt x="442123" y="884796"/>
                    <a:pt x="987509" y="884796"/>
                  </a:cubicBezTo>
                  <a:cubicBezTo>
                    <a:pt x="1532895" y="884796"/>
                    <a:pt x="1975018" y="686728"/>
                    <a:pt x="1975018" y="442398"/>
                  </a:cubicBezTo>
                  <a:cubicBezTo>
                    <a:pt x="1975018" y="198068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44850"/>
              <a:ext cx="1604702" cy="756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0064" y="5200717"/>
            <a:ext cx="3478920" cy="1444790"/>
            <a:chOff x="0" y="0"/>
            <a:chExt cx="195714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147" cy="812800"/>
            </a:xfrm>
            <a:custGeom>
              <a:avLst/>
              <a:gdLst/>
              <a:ahLst/>
              <a:cxnLst/>
              <a:rect l="l" t="t" r="r" b="b"/>
              <a:pathLst>
                <a:path w="1957147" h="812800">
                  <a:moveTo>
                    <a:pt x="978574" y="0"/>
                  </a:moveTo>
                  <a:cubicBezTo>
                    <a:pt x="438122" y="0"/>
                    <a:pt x="0" y="181951"/>
                    <a:pt x="0" y="406400"/>
                  </a:cubicBezTo>
                  <a:cubicBezTo>
                    <a:pt x="0" y="630849"/>
                    <a:pt x="438122" y="812800"/>
                    <a:pt x="978574" y="812800"/>
                  </a:cubicBezTo>
                  <a:cubicBezTo>
                    <a:pt x="1519025" y="812800"/>
                    <a:pt x="1957147" y="630849"/>
                    <a:pt x="1957147" y="406400"/>
                  </a:cubicBezTo>
                  <a:cubicBezTo>
                    <a:pt x="1957147" y="181951"/>
                    <a:pt x="1519025" y="0"/>
                    <a:pt x="978574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83483" y="38100"/>
              <a:ext cx="159018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8467" y="3540502"/>
            <a:ext cx="3456616" cy="1444790"/>
            <a:chOff x="0" y="0"/>
            <a:chExt cx="1944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4600" cy="812800"/>
            </a:xfrm>
            <a:custGeom>
              <a:avLst/>
              <a:gdLst/>
              <a:ahLst/>
              <a:cxnLst/>
              <a:rect l="l" t="t" r="r" b="b"/>
              <a:pathLst>
                <a:path w="1944600" h="812800">
                  <a:moveTo>
                    <a:pt x="972300" y="0"/>
                  </a:moveTo>
                  <a:cubicBezTo>
                    <a:pt x="435313" y="0"/>
                    <a:pt x="0" y="181951"/>
                    <a:pt x="0" y="406400"/>
                  </a:cubicBezTo>
                  <a:cubicBezTo>
                    <a:pt x="0" y="630849"/>
                    <a:pt x="435313" y="812800"/>
                    <a:pt x="972300" y="812800"/>
                  </a:cubicBezTo>
                  <a:cubicBezTo>
                    <a:pt x="1509286" y="812800"/>
                    <a:pt x="1944600" y="630849"/>
                    <a:pt x="1944600" y="406400"/>
                  </a:cubicBezTo>
                  <a:cubicBezTo>
                    <a:pt x="1944600" y="181951"/>
                    <a:pt x="1509286" y="0"/>
                    <a:pt x="9723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2306" y="38100"/>
              <a:ext cx="157998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396" y="8553031"/>
            <a:ext cx="3644996" cy="1444790"/>
            <a:chOff x="0" y="0"/>
            <a:chExt cx="2050577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0577" cy="812800"/>
            </a:xfrm>
            <a:custGeom>
              <a:avLst/>
              <a:gdLst/>
              <a:ahLst/>
              <a:cxnLst/>
              <a:rect l="l" t="t" r="r" b="b"/>
              <a:pathLst>
                <a:path w="2050577" h="812800">
                  <a:moveTo>
                    <a:pt x="1025289" y="0"/>
                  </a:moveTo>
                  <a:cubicBezTo>
                    <a:pt x="459037" y="0"/>
                    <a:pt x="0" y="181951"/>
                    <a:pt x="0" y="406400"/>
                  </a:cubicBezTo>
                  <a:cubicBezTo>
                    <a:pt x="0" y="630849"/>
                    <a:pt x="459037" y="812800"/>
                    <a:pt x="1025289" y="812800"/>
                  </a:cubicBezTo>
                  <a:cubicBezTo>
                    <a:pt x="1591540" y="812800"/>
                    <a:pt x="2050577" y="630849"/>
                    <a:pt x="2050577" y="406400"/>
                  </a:cubicBezTo>
                  <a:cubicBezTo>
                    <a:pt x="2050577" y="181951"/>
                    <a:pt x="1591540" y="0"/>
                    <a:pt x="102528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2242" y="38100"/>
              <a:ext cx="166609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77511" y="3576552"/>
            <a:ext cx="12414823" cy="1408740"/>
            <a:chOff x="0" y="0"/>
            <a:chExt cx="3269748" cy="3710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06087" y="5268442"/>
            <a:ext cx="12414823" cy="1408740"/>
            <a:chOff x="0" y="0"/>
            <a:chExt cx="3269748" cy="3710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77512" y="6954011"/>
            <a:ext cx="12414823" cy="1408740"/>
            <a:chOff x="0" y="0"/>
            <a:chExt cx="3269748" cy="37102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777512" y="8560715"/>
            <a:ext cx="12414823" cy="1408740"/>
            <a:chOff x="0" y="0"/>
            <a:chExt cx="3269748" cy="3710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309895" y="-380354"/>
            <a:ext cx="13822609" cy="219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Congé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Formation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Professionnelle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317625" lvl="1"/>
            <a:endParaRPr lang="en-US" sz="20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92524" y="3998221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Objet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38315" y="5690702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Pré-requis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46610" y="6919177"/>
            <a:ext cx="2885828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Formation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professionnelle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22503" y="8960344"/>
            <a:ext cx="270386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charge 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48948" y="3945785"/>
            <a:ext cx="12271948" cy="7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Permettre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aux agents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suivre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une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formation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professionnelle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personnelle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leur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choix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afin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changer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d’activité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accéder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à un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niveau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supérieur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qualification,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parfaire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ses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24511" y="5492279"/>
            <a:ext cx="1177482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Titulaire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: 3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années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d’ancienneté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Contractuel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: 3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ans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services publics à temps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plein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dont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au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moins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1 an à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l’UL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61067" y="7225903"/>
            <a:ext cx="9242519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Position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d’activité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Sur temps de travail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24511" y="8729315"/>
            <a:ext cx="11026125" cy="109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Pas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charge des formations (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intérêt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mobiliser son CPF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amont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85% du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traitement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brut pour les 12 premiers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mois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/ hors primes et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plafonné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à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l’indice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brut 650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8615B50-4C0B-4821-848D-94A9C197575E}"/>
              </a:ext>
            </a:extLst>
          </p:cNvPr>
          <p:cNvSpPr txBox="1"/>
          <p:nvPr/>
        </p:nvSpPr>
        <p:spPr>
          <a:xfrm>
            <a:off x="3451612" y="1771166"/>
            <a:ext cx="12661428" cy="195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7625" lvl="1" indent="-1317625">
              <a:tabLst>
                <a:tab pos="0" algn="l"/>
              </a:tabLst>
            </a:pP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3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années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pour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toute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la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carrière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  <a:sym typeface="Wingdings" panose="05000000000000000000" pitchFamily="2" charset="2"/>
              </a:rPr>
              <a:t> 8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5% du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traitement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brut pendant 12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mois</a:t>
            </a:r>
            <a:endParaRPr lang="en-US" sz="2273" dirty="0">
              <a:solidFill>
                <a:srgbClr val="000000"/>
              </a:solidFill>
              <a:latin typeface="Glacial Indifference Bold Italics"/>
            </a:endParaRPr>
          </a:p>
          <a:p>
            <a:pPr>
              <a:lnSpc>
                <a:spcPts val="3183"/>
              </a:lnSpc>
            </a:pPr>
            <a:endParaRPr lang="en-US" sz="2273" dirty="0">
              <a:solidFill>
                <a:srgbClr val="FF3131"/>
              </a:solidFill>
              <a:latin typeface="Glacial Indifference Bold Italics"/>
              <a:ea typeface="Glacial Indifference Bold Italics"/>
            </a:endParaRPr>
          </a:p>
          <a:p>
            <a:pPr>
              <a:lnSpc>
                <a:spcPts val="3183"/>
              </a:lnSpc>
            </a:pPr>
            <a:r>
              <a:rPr lang="en-US" sz="2273" dirty="0" err="1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Décret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 n°2022-1043 du 22 </a:t>
            </a:r>
            <a:r>
              <a:rPr lang="en-US" sz="2273" dirty="0" err="1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juillet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 2022 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  <a:sym typeface="Wingdings" panose="05000000000000000000" pitchFamily="2" charset="2"/>
              </a:rPr>
              <a:t> 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5 </a:t>
            </a:r>
            <a:r>
              <a:rPr lang="en-US" sz="2273" dirty="0" err="1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ans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(CAT C non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titulaires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du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baccalauréat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, handicap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bénéficiaire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de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l’obligation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d’emploi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,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risque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d’usure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professionnelle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après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avis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du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médecin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du travail)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1563303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951928" y="2468939"/>
            <a:ext cx="4786171" cy="4046161"/>
            <a:chOff x="0" y="0"/>
            <a:chExt cx="1066978" cy="13871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6978" cy="1387130"/>
            </a:xfrm>
            <a:custGeom>
              <a:avLst/>
              <a:gdLst/>
              <a:ahLst/>
              <a:cxnLst/>
              <a:rect l="l" t="t" r="r" b="b"/>
              <a:pathLst>
                <a:path w="1066978" h="1387130">
                  <a:moveTo>
                    <a:pt x="97462" y="0"/>
                  </a:moveTo>
                  <a:lnTo>
                    <a:pt x="969515" y="0"/>
                  </a:lnTo>
                  <a:cubicBezTo>
                    <a:pt x="1023342" y="0"/>
                    <a:pt x="1066978" y="43635"/>
                    <a:pt x="1066978" y="97462"/>
                  </a:cubicBezTo>
                  <a:lnTo>
                    <a:pt x="1066978" y="1289667"/>
                  </a:lnTo>
                  <a:cubicBezTo>
                    <a:pt x="1066978" y="1343494"/>
                    <a:pt x="1023342" y="1387130"/>
                    <a:pt x="969515" y="1387130"/>
                  </a:cubicBezTo>
                  <a:lnTo>
                    <a:pt x="97462" y="1387130"/>
                  </a:lnTo>
                  <a:cubicBezTo>
                    <a:pt x="43635" y="1387130"/>
                    <a:pt x="0" y="1343494"/>
                    <a:pt x="0" y="1289667"/>
                  </a:cubicBezTo>
                  <a:lnTo>
                    <a:pt x="0" y="97462"/>
                  </a:lnTo>
                  <a:cubicBezTo>
                    <a:pt x="0" y="43635"/>
                    <a:pt x="43635" y="0"/>
                    <a:pt x="97462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66978" cy="1425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7260" y="6910895"/>
            <a:ext cx="6888957" cy="2430717"/>
            <a:chOff x="0" y="0"/>
            <a:chExt cx="1526330" cy="5385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6330" cy="538554"/>
            </a:xfrm>
            <a:custGeom>
              <a:avLst/>
              <a:gdLst/>
              <a:ahLst/>
              <a:cxnLst/>
              <a:rect l="l" t="t" r="r" b="b"/>
              <a:pathLst>
                <a:path w="1526330" h="538554">
                  <a:moveTo>
                    <a:pt x="763165" y="0"/>
                  </a:moveTo>
                  <a:cubicBezTo>
                    <a:pt x="341681" y="0"/>
                    <a:pt x="0" y="120559"/>
                    <a:pt x="0" y="269277"/>
                  </a:cubicBezTo>
                  <a:cubicBezTo>
                    <a:pt x="0" y="417995"/>
                    <a:pt x="341681" y="538554"/>
                    <a:pt x="763165" y="538554"/>
                  </a:cubicBezTo>
                  <a:cubicBezTo>
                    <a:pt x="1184649" y="538554"/>
                    <a:pt x="1526330" y="417995"/>
                    <a:pt x="1526330" y="269277"/>
                  </a:cubicBezTo>
                  <a:cubicBezTo>
                    <a:pt x="1526330" y="120559"/>
                    <a:pt x="1184649" y="0"/>
                    <a:pt x="763165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43093" y="12389"/>
              <a:ext cx="1240143" cy="47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842120">
            <a:off x="15259832" y="3286606"/>
            <a:ext cx="2090555" cy="209055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17723">
            <a:off x="16101598" y="425078"/>
            <a:ext cx="1361213" cy="1202818"/>
          </a:xfrm>
          <a:custGeom>
            <a:avLst/>
            <a:gdLst/>
            <a:ahLst/>
            <a:cxnLst/>
            <a:rect l="l" t="t" r="r" b="b"/>
            <a:pathLst>
              <a:path w="1361213" h="1202818">
                <a:moveTo>
                  <a:pt x="0" y="0"/>
                </a:moveTo>
                <a:lnTo>
                  <a:pt x="1361213" y="0"/>
                </a:lnTo>
                <a:lnTo>
                  <a:pt x="1361213" y="1202817"/>
                </a:lnTo>
                <a:lnTo>
                  <a:pt x="0" y="120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62007">
            <a:off x="7705555" y="1110384"/>
            <a:ext cx="1572398" cy="1389428"/>
          </a:xfrm>
          <a:custGeom>
            <a:avLst/>
            <a:gdLst/>
            <a:ahLst/>
            <a:cxnLst/>
            <a:rect l="l" t="t" r="r" b="b"/>
            <a:pathLst>
              <a:path w="1572398" h="1389428">
                <a:moveTo>
                  <a:pt x="0" y="0"/>
                </a:moveTo>
                <a:lnTo>
                  <a:pt x="1572398" y="0"/>
                </a:lnTo>
                <a:lnTo>
                  <a:pt x="1572398" y="1389427"/>
                </a:lnTo>
                <a:lnTo>
                  <a:pt x="0" y="1389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50352">
            <a:off x="16750104" y="8035179"/>
            <a:ext cx="1169820" cy="1033695"/>
          </a:xfrm>
          <a:custGeom>
            <a:avLst/>
            <a:gdLst/>
            <a:ahLst/>
            <a:cxnLst/>
            <a:rect l="l" t="t" r="r" b="b"/>
            <a:pathLst>
              <a:path w="1169820" h="1033695">
                <a:moveTo>
                  <a:pt x="0" y="0"/>
                </a:moveTo>
                <a:lnTo>
                  <a:pt x="1169820" y="0"/>
                </a:lnTo>
                <a:lnTo>
                  <a:pt x="1169820" y="1033695"/>
                </a:lnTo>
                <a:lnTo>
                  <a:pt x="0" y="10336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00100" y="348271"/>
            <a:ext cx="3418404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Le marché</a:t>
            </a:r>
          </a:p>
        </p:txBody>
      </p:sp>
      <p:sp>
        <p:nvSpPr>
          <p:cNvPr id="16" name="Freeform 16"/>
          <p:cNvSpPr/>
          <p:nvPr/>
        </p:nvSpPr>
        <p:spPr>
          <a:xfrm>
            <a:off x="679058" y="349175"/>
            <a:ext cx="4019217" cy="1406726"/>
          </a:xfrm>
          <a:custGeom>
            <a:avLst/>
            <a:gdLst/>
            <a:ahLst/>
            <a:cxnLst/>
            <a:rect l="l" t="t" r="r" b="b"/>
            <a:pathLst>
              <a:path w="4019217" h="1406726">
                <a:moveTo>
                  <a:pt x="0" y="0"/>
                </a:moveTo>
                <a:lnTo>
                  <a:pt x="4019217" y="0"/>
                </a:lnTo>
                <a:lnTo>
                  <a:pt x="4019217" y="1406726"/>
                </a:lnTo>
                <a:lnTo>
                  <a:pt x="0" y="14067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975769" y="2913506"/>
            <a:ext cx="8199419" cy="10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Diffusion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407216" y="2348334"/>
            <a:ext cx="6509180" cy="7290965"/>
            <a:chOff x="0" y="0"/>
            <a:chExt cx="1066978" cy="13871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6978" cy="1387130"/>
            </a:xfrm>
            <a:custGeom>
              <a:avLst/>
              <a:gdLst/>
              <a:ahLst/>
              <a:cxnLst/>
              <a:rect l="l" t="t" r="r" b="b"/>
              <a:pathLst>
                <a:path w="1066978" h="1387130">
                  <a:moveTo>
                    <a:pt x="97462" y="0"/>
                  </a:moveTo>
                  <a:lnTo>
                    <a:pt x="969515" y="0"/>
                  </a:lnTo>
                  <a:cubicBezTo>
                    <a:pt x="1023342" y="0"/>
                    <a:pt x="1066978" y="43635"/>
                    <a:pt x="1066978" y="97462"/>
                  </a:cubicBezTo>
                  <a:lnTo>
                    <a:pt x="1066978" y="1289667"/>
                  </a:lnTo>
                  <a:cubicBezTo>
                    <a:pt x="1066978" y="1343494"/>
                    <a:pt x="1023342" y="1387130"/>
                    <a:pt x="969515" y="1387130"/>
                  </a:cubicBezTo>
                  <a:lnTo>
                    <a:pt x="97462" y="1387130"/>
                  </a:lnTo>
                  <a:cubicBezTo>
                    <a:pt x="43635" y="1387130"/>
                    <a:pt x="0" y="1343494"/>
                    <a:pt x="0" y="1289667"/>
                  </a:cubicBezTo>
                  <a:lnTo>
                    <a:pt x="0" y="97462"/>
                  </a:lnTo>
                  <a:cubicBezTo>
                    <a:pt x="0" y="43635"/>
                    <a:pt x="43635" y="0"/>
                    <a:pt x="97462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66978" cy="1425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177619" y="2926321"/>
            <a:ext cx="4473564" cy="421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u="sng" dirty="0" err="1">
                <a:solidFill>
                  <a:srgbClr val="000000"/>
                </a:solidFill>
                <a:latin typeface="Open Sans Bold"/>
              </a:rPr>
              <a:t>Calendrier</a:t>
            </a:r>
            <a:r>
              <a:rPr lang="en-US" sz="3399" u="sng" dirty="0">
                <a:solidFill>
                  <a:srgbClr val="000000"/>
                </a:solidFill>
                <a:latin typeface="Open Sans Bold"/>
              </a:rPr>
              <a:t> :</a:t>
            </a:r>
          </a:p>
          <a:p>
            <a:pPr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Bold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Open Sans"/>
              </a:rPr>
              <a:t>Diffusion à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tous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personnels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             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endParaRPr lang="en-US" sz="2700" dirty="0">
              <a:solidFill>
                <a:srgbClr val="000000"/>
              </a:solidFill>
              <a:latin typeface="Open Sans"/>
            </a:endParaRPr>
          </a:p>
          <a:p>
            <a:pPr marL="291466" lvl="1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Open Sans Bold"/>
              </a:rPr>
              <a:t>du 02</a:t>
            </a:r>
            <a:r>
              <a:rPr lang="en-US" sz="2700" dirty="0">
                <a:latin typeface="Open Sans Bold"/>
              </a:rPr>
              <a:t> au 27 </a:t>
            </a:r>
            <a:r>
              <a:rPr lang="en-US" sz="2700" dirty="0" err="1">
                <a:latin typeface="Open Sans Bold"/>
              </a:rPr>
              <a:t>février</a:t>
            </a:r>
            <a:r>
              <a:rPr lang="en-US" sz="2700" dirty="0">
                <a:latin typeface="Open Sans Bold"/>
              </a:rPr>
              <a:t> 2026</a:t>
            </a:r>
          </a:p>
          <a:p>
            <a:pPr marL="291466" lvl="1">
              <a:lnSpc>
                <a:spcPts val="3780"/>
              </a:lnSpc>
            </a:pPr>
            <a:endParaRPr lang="en-US" sz="2700" dirty="0">
              <a:latin typeface="Open Sans Bold"/>
            </a:endParaRPr>
          </a:p>
          <a:p>
            <a:pPr>
              <a:lnSpc>
                <a:spcPts val="4759"/>
              </a:lnSpc>
            </a:pPr>
            <a:endParaRPr lang="en-US" sz="2700" dirty="0">
              <a:solidFill>
                <a:srgbClr val="FEFFFF"/>
              </a:solidFill>
              <a:latin typeface="Open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645521" y="2449303"/>
            <a:ext cx="6145830" cy="7758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u="sng" dirty="0" err="1">
                <a:solidFill>
                  <a:srgbClr val="000000"/>
                </a:solidFill>
                <a:latin typeface="Open Sans Bold"/>
              </a:rPr>
              <a:t>Formulaire</a:t>
            </a:r>
            <a:r>
              <a:rPr lang="en-US" sz="3399" u="sng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399" u="sng" dirty="0" err="1">
                <a:solidFill>
                  <a:srgbClr val="000000"/>
                </a:solidFill>
                <a:latin typeface="Open Sans Bold"/>
              </a:rPr>
              <a:t>dématérialisé</a:t>
            </a:r>
            <a:r>
              <a:rPr lang="en-US" sz="3399" u="sng" dirty="0">
                <a:solidFill>
                  <a:srgbClr val="000000"/>
                </a:solidFill>
                <a:latin typeface="Open Sans Bold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Open Sans Bold"/>
                <a:hlinkClick r:id="rId10"/>
              </a:rPr>
              <a:t>Lien </a:t>
            </a:r>
            <a:r>
              <a:rPr lang="en-US" sz="3399" u="sng" dirty="0" err="1">
                <a:solidFill>
                  <a:srgbClr val="000000"/>
                </a:solidFill>
                <a:latin typeface="Open Sans Bold"/>
                <a:hlinkClick r:id="rId10"/>
              </a:rPr>
              <a:t>ici</a:t>
            </a:r>
            <a:endParaRPr lang="en-US" sz="3399" u="sng" dirty="0">
              <a:solidFill>
                <a:srgbClr val="000000"/>
              </a:solidFill>
              <a:latin typeface="Open Sans Bold"/>
            </a:endParaRPr>
          </a:p>
          <a:p>
            <a:pPr algn="ctr"/>
            <a:endParaRPr lang="en-US" sz="3399" u="sng" dirty="0">
              <a:solidFill>
                <a:srgbClr val="000000"/>
              </a:solidFill>
              <a:latin typeface="Open Sans Bold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Rubriques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pour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définir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le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projet</a:t>
            </a:r>
            <a:endParaRPr lang="en-US" sz="2700" dirty="0">
              <a:solidFill>
                <a:srgbClr val="000000"/>
              </a:solidFill>
              <a:latin typeface="Open Sans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Open Sans"/>
              </a:rPr>
              <a:t>Choix du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dispositifs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conseil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individualisé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+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calcul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des droits)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Calendrier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/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devis</a:t>
            </a:r>
            <a:endParaRPr lang="en-US" sz="2700" dirty="0">
              <a:solidFill>
                <a:srgbClr val="000000"/>
              </a:solidFill>
              <a:latin typeface="Open Sans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Réflexion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temps de travail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Open Sans"/>
              </a:rPr>
              <a:t>Validations des N+1 et N+2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b="1" dirty="0" err="1">
                <a:latin typeface="Open Sans"/>
              </a:rPr>
              <a:t>Lettre</a:t>
            </a:r>
            <a:r>
              <a:rPr lang="en-US" sz="2700" b="1" dirty="0">
                <a:latin typeface="Open Sans"/>
              </a:rPr>
              <a:t> de motivation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endParaRPr lang="en-US" sz="2700" b="1" dirty="0">
              <a:latin typeface="Open Sans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b="1" dirty="0">
                <a:latin typeface="Open Sans"/>
              </a:rPr>
              <a:t>ATTENTION </a:t>
            </a:r>
            <a:r>
              <a:rPr lang="en-US" sz="2700" b="1" dirty="0">
                <a:latin typeface="Open Sans"/>
                <a:sym typeface="Wingdings" panose="05000000000000000000" pitchFamily="2" charset="2"/>
              </a:rPr>
              <a:t> </a:t>
            </a:r>
            <a:r>
              <a:rPr lang="en-US" sz="2700" b="1" dirty="0" err="1">
                <a:latin typeface="Open Sans"/>
                <a:sym typeface="Wingdings" panose="05000000000000000000" pitchFamily="2" charset="2"/>
              </a:rPr>
              <a:t>Période</a:t>
            </a:r>
            <a:r>
              <a:rPr lang="en-US" sz="2700" b="1" dirty="0">
                <a:latin typeface="Open Sans"/>
                <a:sym typeface="Wingdings" panose="05000000000000000000" pitchFamily="2" charset="2"/>
              </a:rPr>
              <a:t> de formation</a:t>
            </a:r>
            <a:endParaRPr lang="en-US" sz="2700" b="1" dirty="0">
              <a:latin typeface="Open Sans"/>
            </a:endParaRPr>
          </a:p>
          <a:p>
            <a:pPr>
              <a:lnSpc>
                <a:spcPts val="4759"/>
              </a:lnSpc>
            </a:pPr>
            <a:endParaRPr lang="en-US" sz="2700" dirty="0">
              <a:solidFill>
                <a:srgbClr val="FF3131"/>
              </a:solidFill>
              <a:latin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642488" y="7276077"/>
            <a:ext cx="6274973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Campagne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communication : </a:t>
            </a:r>
          </a:p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plus du message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adressé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par mail aux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personnels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Factuel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, site RH, site formation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0C983240-61A6-415F-8A80-3D6B0A83C658}"/>
              </a:ext>
            </a:extLst>
          </p:cNvPr>
          <p:cNvSpPr txBox="1"/>
          <p:nvPr/>
        </p:nvSpPr>
        <p:spPr>
          <a:xfrm>
            <a:off x="1388158" y="1713653"/>
            <a:ext cx="13150615" cy="629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1325" lvl="1"/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b="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272234" y="2316115"/>
            <a:ext cx="8947619" cy="9247106"/>
            <a:chOff x="0" y="0"/>
            <a:chExt cx="6362700" cy="6575666"/>
          </a:xfrm>
        </p:grpSpPr>
        <p:sp>
          <p:nvSpPr>
            <p:cNvPr id="5" name="Freeform 5"/>
            <p:cNvSpPr/>
            <p:nvPr/>
          </p:nvSpPr>
          <p:spPr>
            <a:xfrm flipH="1"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13" y="5480583"/>
                  </a:moveTo>
                  <a:cubicBezTo>
                    <a:pt x="13" y="6078372"/>
                    <a:pt x="484594" y="6562979"/>
                    <a:pt x="1082396" y="6562979"/>
                  </a:cubicBezTo>
                  <a:lnTo>
                    <a:pt x="5267630" y="6562979"/>
                  </a:lnTo>
                  <a:cubicBezTo>
                    <a:pt x="5865419" y="6562979"/>
                    <a:pt x="6350013" y="6078385"/>
                    <a:pt x="6350013" y="5480583"/>
                  </a:cubicBezTo>
                  <a:lnTo>
                    <a:pt x="6350013" y="1082383"/>
                  </a:lnTo>
                  <a:cubicBezTo>
                    <a:pt x="6350013" y="484594"/>
                    <a:pt x="5865432" y="0"/>
                    <a:pt x="5267630" y="0"/>
                  </a:cubicBezTo>
                  <a:lnTo>
                    <a:pt x="1082383" y="0"/>
                  </a:lnTo>
                  <a:cubicBezTo>
                    <a:pt x="484594" y="0"/>
                    <a:pt x="0" y="484594"/>
                    <a:pt x="0" y="1082383"/>
                  </a:cubicBezTo>
                  <a:lnTo>
                    <a:pt x="0" y="5480583"/>
                  </a:lnTo>
                  <a:close/>
                </a:path>
              </a:pathLst>
            </a:custGeom>
            <a:blipFill>
              <a:blip r:embed="rId3"/>
              <a:stretch>
                <a:fillRect l="-27563" r="-2756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22231" y="571500"/>
            <a:ext cx="11083912" cy="11083912"/>
          </a:xfrm>
          <a:custGeom>
            <a:avLst/>
            <a:gdLst/>
            <a:ahLst/>
            <a:cxnLst/>
            <a:rect l="l" t="t" r="r" b="b"/>
            <a:pathLst>
              <a:path w="11083912" h="11083912">
                <a:moveTo>
                  <a:pt x="0" y="0"/>
                </a:moveTo>
                <a:lnTo>
                  <a:pt x="11083912" y="0"/>
                </a:lnTo>
                <a:lnTo>
                  <a:pt x="11083912" y="11083912"/>
                </a:lnTo>
                <a:lnTo>
                  <a:pt x="0" y="11083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999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24000" y="2679214"/>
            <a:ext cx="13938958" cy="686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03"/>
              </a:lnSpc>
            </a:pP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La Commission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d’Arbitrage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se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réunira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le 30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avril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2026.</a:t>
            </a:r>
          </a:p>
          <a:p>
            <a:pPr>
              <a:lnSpc>
                <a:spcPts val="4703"/>
              </a:lnSpc>
            </a:pPr>
            <a:endParaRPr lang="en-US" sz="4437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4703"/>
              </a:lnSpc>
            </a:pP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L’avis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portera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sur :</a:t>
            </a:r>
          </a:p>
          <a:p>
            <a:pPr>
              <a:lnSpc>
                <a:spcPts val="4173"/>
              </a:lnSpc>
            </a:pPr>
            <a:endParaRPr lang="en-US" sz="4437" dirty="0">
              <a:solidFill>
                <a:srgbClr val="000000"/>
              </a:solidFill>
              <a:latin typeface="Glacial Indifference Bold"/>
            </a:endParaRPr>
          </a:p>
          <a:p>
            <a:pPr marL="957976" lvl="1" indent="-478988">
              <a:lnSpc>
                <a:spcPts val="6211"/>
              </a:lnSpc>
              <a:buFont typeface="Arial"/>
              <a:buChar char="•"/>
            </a:pP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dispositif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choisi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au regard du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tel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qu’il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est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défini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par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l’agent</a:t>
            </a:r>
            <a:endParaRPr lang="en-US" sz="4437" dirty="0">
              <a:solidFill>
                <a:srgbClr val="000000"/>
              </a:solidFill>
              <a:latin typeface="Glacial Indifference"/>
            </a:endParaRPr>
          </a:p>
          <a:p>
            <a:pPr marL="957976" lvl="1" indent="-478988">
              <a:lnSpc>
                <a:spcPts val="6211"/>
              </a:lnSpc>
              <a:buFont typeface="Arial"/>
              <a:buChar char="•"/>
            </a:pP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La suite à donner à la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demande</a:t>
            </a:r>
            <a:endParaRPr lang="en-US" sz="4437" dirty="0">
              <a:solidFill>
                <a:srgbClr val="000000"/>
              </a:solidFill>
              <a:latin typeface="Glacial Indifference"/>
            </a:endParaRPr>
          </a:p>
          <a:p>
            <a:pPr marL="957976" lvl="1" indent="-478988">
              <a:lnSpc>
                <a:spcPts val="6211"/>
              </a:lnSpc>
              <a:buFont typeface="Arial"/>
              <a:buChar char="•"/>
            </a:pP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La subvention du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coût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pédagogique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du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dispositif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sollicité</a:t>
            </a:r>
            <a:endParaRPr lang="en-US" sz="443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4980" y="1605688"/>
            <a:ext cx="13150615" cy="629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1325" lvl="1"/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03994" y="152400"/>
            <a:ext cx="4025934" cy="1409077"/>
          </a:xfrm>
          <a:custGeom>
            <a:avLst/>
            <a:gdLst/>
            <a:ahLst/>
            <a:cxnLst/>
            <a:rect l="l" t="t" r="r" b="b"/>
            <a:pathLst>
              <a:path w="4025934" h="1409077">
                <a:moveTo>
                  <a:pt x="0" y="0"/>
                </a:moveTo>
                <a:lnTo>
                  <a:pt x="4025935" y="0"/>
                </a:lnTo>
                <a:lnTo>
                  <a:pt x="4025935" y="1409077"/>
                </a:lnTo>
                <a:lnTo>
                  <a:pt x="0" y="1409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7204088" y="1492719"/>
            <a:ext cx="11083912" cy="11083912"/>
          </a:xfrm>
          <a:custGeom>
            <a:avLst/>
            <a:gdLst/>
            <a:ahLst/>
            <a:cxnLst/>
            <a:rect l="l" t="t" r="r" b="b"/>
            <a:pathLst>
              <a:path w="11083912" h="11083912">
                <a:moveTo>
                  <a:pt x="0" y="0"/>
                </a:moveTo>
                <a:lnTo>
                  <a:pt x="11083912" y="0"/>
                </a:lnTo>
                <a:lnTo>
                  <a:pt x="11083912" y="11083912"/>
                </a:lnTo>
                <a:lnTo>
                  <a:pt x="0" y="1108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340381" y="1943033"/>
            <a:ext cx="8947619" cy="9247106"/>
            <a:chOff x="0" y="0"/>
            <a:chExt cx="6362700" cy="6575666"/>
          </a:xfrm>
        </p:grpSpPr>
        <p:sp>
          <p:nvSpPr>
            <p:cNvPr id="5" name="Freeform 5"/>
            <p:cNvSpPr/>
            <p:nvPr/>
          </p:nvSpPr>
          <p:spPr>
            <a:xfrm flipH="1"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13" y="5480583"/>
                  </a:moveTo>
                  <a:cubicBezTo>
                    <a:pt x="13" y="6078372"/>
                    <a:pt x="484594" y="6562979"/>
                    <a:pt x="1082396" y="6562979"/>
                  </a:cubicBezTo>
                  <a:lnTo>
                    <a:pt x="5267630" y="6562979"/>
                  </a:lnTo>
                  <a:cubicBezTo>
                    <a:pt x="5865419" y="6562979"/>
                    <a:pt x="6350013" y="6078385"/>
                    <a:pt x="6350013" y="5480583"/>
                  </a:cubicBezTo>
                  <a:lnTo>
                    <a:pt x="6350013" y="1082383"/>
                  </a:lnTo>
                  <a:cubicBezTo>
                    <a:pt x="6350013" y="484594"/>
                    <a:pt x="5865432" y="0"/>
                    <a:pt x="5267630" y="0"/>
                  </a:cubicBezTo>
                  <a:lnTo>
                    <a:pt x="1082383" y="0"/>
                  </a:lnTo>
                  <a:cubicBezTo>
                    <a:pt x="484594" y="0"/>
                    <a:pt x="0" y="484594"/>
                    <a:pt x="0" y="1082383"/>
                  </a:cubicBezTo>
                  <a:lnTo>
                    <a:pt x="0" y="5480583"/>
                  </a:lnTo>
                  <a:close/>
                </a:path>
              </a:pathLst>
            </a:custGeom>
            <a:blipFill>
              <a:blip r:embed="rId4"/>
              <a:stretch>
                <a:fillRect l="-27563" r="-2756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92330" y="1560696"/>
            <a:ext cx="12172647" cy="62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1325" lvl="1"/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682" y="79561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83520" y="3252929"/>
            <a:ext cx="11586360" cy="5104968"/>
          </a:xfrm>
          <a:custGeom>
            <a:avLst/>
            <a:gdLst/>
            <a:ahLst/>
            <a:cxnLst/>
            <a:rect l="l" t="t" r="r" b="b"/>
            <a:pathLst>
              <a:path w="11586360" h="5104968">
                <a:moveTo>
                  <a:pt x="0" y="0"/>
                </a:moveTo>
                <a:lnTo>
                  <a:pt x="11586360" y="0"/>
                </a:lnTo>
                <a:lnTo>
                  <a:pt x="11586360" y="5104968"/>
                </a:lnTo>
                <a:lnTo>
                  <a:pt x="0" y="5104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4325560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Ressources</a:t>
            </a:r>
          </a:p>
        </p:txBody>
      </p:sp>
      <p:sp>
        <p:nvSpPr>
          <p:cNvPr id="4" name="Freeform 4"/>
          <p:cNvSpPr/>
          <p:nvPr/>
        </p:nvSpPr>
        <p:spPr>
          <a:xfrm>
            <a:off x="8683162" y="1217492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4" y="0"/>
                </a:lnTo>
                <a:lnTo>
                  <a:pt x="3840644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053281" y="1502804"/>
            <a:ext cx="3100405" cy="3204179"/>
            <a:chOff x="0" y="0"/>
            <a:chExt cx="6362700" cy="657566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11911036" y="3137814"/>
            <a:ext cx="4497541" cy="4497541"/>
          </a:xfrm>
          <a:custGeom>
            <a:avLst/>
            <a:gdLst/>
            <a:ahLst/>
            <a:cxnLst/>
            <a:rect l="l" t="t" r="r" b="b"/>
            <a:pathLst>
              <a:path w="4497541" h="4497541">
                <a:moveTo>
                  <a:pt x="0" y="0"/>
                </a:moveTo>
                <a:lnTo>
                  <a:pt x="4497541" y="0"/>
                </a:lnTo>
                <a:lnTo>
                  <a:pt x="4497541" y="4497541"/>
                </a:lnTo>
                <a:lnTo>
                  <a:pt x="0" y="449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936652" y="7561696"/>
            <a:ext cx="3630693" cy="3752216"/>
            <a:chOff x="0" y="0"/>
            <a:chExt cx="6362700" cy="6575666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10603484" y="7144568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3" y="0"/>
                </a:lnTo>
                <a:lnTo>
                  <a:pt x="3840643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850157">
            <a:off x="12374688" y="8005381"/>
            <a:ext cx="3100405" cy="3204179"/>
            <a:chOff x="0" y="0"/>
            <a:chExt cx="6362700" cy="657566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 rot="-842120">
            <a:off x="15620175" y="6176486"/>
            <a:ext cx="2411411" cy="24114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23679" y="257715"/>
            <a:ext cx="4022801" cy="1407981"/>
          </a:xfrm>
          <a:custGeom>
            <a:avLst/>
            <a:gdLst/>
            <a:ahLst/>
            <a:cxnLst/>
            <a:rect l="l" t="t" r="r" b="b"/>
            <a:pathLst>
              <a:path w="4022801" h="1407981">
                <a:moveTo>
                  <a:pt x="0" y="0"/>
                </a:moveTo>
                <a:lnTo>
                  <a:pt x="4022802" y="0"/>
                </a:lnTo>
                <a:lnTo>
                  <a:pt x="4022802" y="1407981"/>
                </a:lnTo>
                <a:lnTo>
                  <a:pt x="0" y="1407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65630" y="2329310"/>
            <a:ext cx="1184571" cy="844569"/>
          </a:xfrm>
          <a:custGeom>
            <a:avLst/>
            <a:gdLst/>
            <a:ahLst/>
            <a:cxnLst/>
            <a:rect l="l" t="t" r="r" b="b"/>
            <a:pathLst>
              <a:path w="1184571" h="844569">
                <a:moveTo>
                  <a:pt x="0" y="0"/>
                </a:moveTo>
                <a:lnTo>
                  <a:pt x="1184571" y="0"/>
                </a:lnTo>
                <a:lnTo>
                  <a:pt x="1184571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094671" y="2422725"/>
            <a:ext cx="11066304" cy="65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 dirty="0">
                <a:solidFill>
                  <a:srgbClr val="000000"/>
                </a:solidFill>
                <a:latin typeface="Open Sans Bold"/>
              </a:rPr>
              <a:t>Temps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d’échange</a:t>
            </a:r>
            <a:r>
              <a:rPr lang="en-US" sz="3809" dirty="0">
                <a:solidFill>
                  <a:srgbClr val="000000"/>
                </a:solidFill>
                <a:latin typeface="Open Sans Bold"/>
              </a:rPr>
              <a:t> et questions /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réponses</a:t>
            </a:r>
            <a:endParaRPr lang="en-US" sz="380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926517" y="3880160"/>
            <a:ext cx="1184571" cy="844569"/>
          </a:xfrm>
          <a:custGeom>
            <a:avLst/>
            <a:gdLst/>
            <a:ahLst/>
            <a:cxnLst/>
            <a:rect l="l" t="t" r="r" b="b"/>
            <a:pathLst>
              <a:path w="1184571" h="844569">
                <a:moveTo>
                  <a:pt x="0" y="0"/>
                </a:moveTo>
                <a:lnTo>
                  <a:pt x="1184571" y="0"/>
                </a:lnTo>
                <a:lnTo>
                  <a:pt x="1184571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33514" y="3962085"/>
            <a:ext cx="13530262" cy="63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 dirty="0">
                <a:solidFill>
                  <a:srgbClr val="000000"/>
                </a:solidFill>
                <a:latin typeface="Open Sans Bold"/>
              </a:rPr>
              <a:t>Proposition pour un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accompagnement</a:t>
            </a:r>
            <a:r>
              <a:rPr lang="en-US" sz="380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individuel</a:t>
            </a:r>
            <a:endParaRPr lang="en-US" sz="380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C616E51-2F57-4BBC-A94C-0967A97AEA8F}"/>
              </a:ext>
            </a:extLst>
          </p:cNvPr>
          <p:cNvSpPr txBox="1"/>
          <p:nvPr/>
        </p:nvSpPr>
        <p:spPr>
          <a:xfrm>
            <a:off x="2476360" y="5478466"/>
            <a:ext cx="13160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Contacts – Pôle Formation Continue des Personnels : </a:t>
            </a:r>
          </a:p>
          <a:p>
            <a:r>
              <a:rPr lang="fr-FR" sz="3200" b="1" dirty="0"/>
              <a:t>dadrh-formation-continue-pers@univ-lorraine.fr </a:t>
            </a:r>
          </a:p>
          <a:p>
            <a:endParaRPr lang="fr-FR" sz="3200" b="1" dirty="0"/>
          </a:p>
          <a:p>
            <a:r>
              <a:rPr lang="fr-FR" sz="3200" b="1" dirty="0" err="1"/>
              <a:t>Stessie</a:t>
            </a:r>
            <a:r>
              <a:rPr lang="fr-FR" sz="3200" b="1" dirty="0"/>
              <a:t> </a:t>
            </a:r>
            <a:r>
              <a:rPr lang="fr-FR" sz="3200" b="1" dirty="0" err="1"/>
              <a:t>Schuddinck</a:t>
            </a:r>
            <a:r>
              <a:rPr lang="fr-FR" sz="3200" b="1" dirty="0"/>
              <a:t> : 03 72 74 02 65</a:t>
            </a:r>
          </a:p>
          <a:p>
            <a:r>
              <a:rPr lang="fr-FR" sz="3200" b="1" dirty="0"/>
              <a:t>Justine Girard : 03 72 74 14 01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3220BB-30E7-4958-965A-546594DE86CA}"/>
              </a:ext>
            </a:extLst>
          </p:cNvPr>
          <p:cNvSpPr txBox="1"/>
          <p:nvPr/>
        </p:nvSpPr>
        <p:spPr>
          <a:xfrm>
            <a:off x="1588517" y="877400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hlinkClick r:id="rId7"/>
              </a:rPr>
              <a:t>https://formationdespersonnels.univ-lorraine.fr/</a:t>
            </a:r>
            <a:endParaRPr lang="fr-FR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9364" y="1585749"/>
            <a:ext cx="2116338" cy="211633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2120">
            <a:off x="10049315" y="5200987"/>
            <a:ext cx="3863408" cy="3863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02712" y="4353563"/>
            <a:ext cx="10395344" cy="27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94"/>
              </a:lnSpc>
            </a:pPr>
            <a:r>
              <a:rPr lang="en-US" sz="16210">
                <a:solidFill>
                  <a:srgbClr val="000000"/>
                </a:solidFill>
                <a:latin typeface="Glacial Indifference Bold"/>
              </a:rPr>
              <a:t>Attention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0100" y="2810839"/>
            <a:ext cx="15642692" cy="27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694"/>
              </a:lnSpc>
            </a:pPr>
            <a:r>
              <a:rPr lang="en-US" sz="16210">
                <a:solidFill>
                  <a:srgbClr val="000000"/>
                </a:solidFill>
                <a:latin typeface="Glacial Indifference"/>
              </a:rPr>
              <a:t>Merci pour votre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83672" y="-870895"/>
            <a:ext cx="11633137" cy="11633137"/>
            <a:chOff x="0" y="0"/>
            <a:chExt cx="15510849" cy="15510849"/>
          </a:xfrm>
        </p:grpSpPr>
        <p:sp>
          <p:nvSpPr>
            <p:cNvPr id="11" name="Freeform 11"/>
            <p:cNvSpPr/>
            <p:nvPr/>
          </p:nvSpPr>
          <p:spPr>
            <a:xfrm>
              <a:off x="1814648" y="1646236"/>
              <a:ext cx="12745915" cy="12745915"/>
            </a:xfrm>
            <a:custGeom>
              <a:avLst/>
              <a:gdLst/>
              <a:ahLst/>
              <a:cxnLst/>
              <a:rect l="l" t="t" r="r" b="b"/>
              <a:pathLst>
                <a:path w="12745915" h="12745915">
                  <a:moveTo>
                    <a:pt x="0" y="0"/>
                  </a:moveTo>
                  <a:lnTo>
                    <a:pt x="12745915" y="0"/>
                  </a:lnTo>
                  <a:lnTo>
                    <a:pt x="12745915" y="12745915"/>
                  </a:lnTo>
                  <a:lnTo>
                    <a:pt x="0" y="12745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916288" y="2532794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6"/>
                  </a:lnTo>
                  <a:lnTo>
                    <a:pt x="0" y="1138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9030271">
              <a:off x="2064411" y="2064411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7"/>
                  </a:lnTo>
                  <a:lnTo>
                    <a:pt x="0" y="11382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280082" y="231961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1509647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8738910" y="8535740"/>
            <a:ext cx="2974510" cy="29745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6214022" y="2124745"/>
            <a:ext cx="2090555" cy="209055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17723">
            <a:off x="11959248" y="4102523"/>
            <a:ext cx="1361213" cy="1202818"/>
          </a:xfrm>
          <a:custGeom>
            <a:avLst/>
            <a:gdLst/>
            <a:ahLst/>
            <a:cxnLst/>
            <a:rect l="l" t="t" r="r" b="b"/>
            <a:pathLst>
              <a:path w="1361213" h="1202818">
                <a:moveTo>
                  <a:pt x="0" y="0"/>
                </a:moveTo>
                <a:lnTo>
                  <a:pt x="1361213" y="0"/>
                </a:lnTo>
                <a:lnTo>
                  <a:pt x="1361213" y="1202817"/>
                </a:lnTo>
                <a:lnTo>
                  <a:pt x="0" y="120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62007">
            <a:off x="13785213" y="4761777"/>
            <a:ext cx="1572398" cy="1389428"/>
          </a:xfrm>
          <a:custGeom>
            <a:avLst/>
            <a:gdLst/>
            <a:ahLst/>
            <a:cxnLst/>
            <a:rect l="l" t="t" r="r" b="b"/>
            <a:pathLst>
              <a:path w="1572398" h="1389428">
                <a:moveTo>
                  <a:pt x="0" y="0"/>
                </a:moveTo>
                <a:lnTo>
                  <a:pt x="1572398" y="0"/>
                </a:lnTo>
                <a:lnTo>
                  <a:pt x="1572398" y="1389428"/>
                </a:lnTo>
                <a:lnTo>
                  <a:pt x="0" y="13894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50352">
            <a:off x="13509223" y="2851872"/>
            <a:ext cx="1169820" cy="1033695"/>
          </a:xfrm>
          <a:custGeom>
            <a:avLst/>
            <a:gdLst/>
            <a:ahLst/>
            <a:cxnLst/>
            <a:rect l="l" t="t" r="r" b="b"/>
            <a:pathLst>
              <a:path w="1169820" h="1033695">
                <a:moveTo>
                  <a:pt x="0" y="0"/>
                </a:moveTo>
                <a:lnTo>
                  <a:pt x="1169820" y="0"/>
                </a:lnTo>
                <a:lnTo>
                  <a:pt x="1169820" y="1033695"/>
                </a:lnTo>
                <a:lnTo>
                  <a:pt x="0" y="10336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0100" y="348271"/>
            <a:ext cx="3418404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Le marché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24488" y="1764106"/>
            <a:ext cx="13929568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Déroulé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de la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réunion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d’information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53229" y="2778312"/>
            <a:ext cx="12491368" cy="6926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3608" lvl="1" indent="-441804">
              <a:lnSpc>
                <a:spcPct val="200000"/>
              </a:lnSpc>
              <a:buAutoNum type="arabicPeriod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campagne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ses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modalités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715963" lvl="1" indent="-441325" defTabSz="715963">
              <a:lnSpc>
                <a:spcPct val="200000"/>
              </a:lnSpc>
              <a:buAutoNum type="arabicPeriod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Bilan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compétences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VAE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Congé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Formation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Professionnel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317625" lvl="1"/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441325" lvl="1"/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317625" lvl="1"/>
            <a:endParaRPr lang="en-US" sz="4092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79058" y="349175"/>
            <a:ext cx="4019217" cy="1406726"/>
          </a:xfrm>
          <a:custGeom>
            <a:avLst/>
            <a:gdLst/>
            <a:ahLst/>
            <a:cxnLst/>
            <a:rect l="l" t="t" r="r" b="b"/>
            <a:pathLst>
              <a:path w="4019217" h="1406726">
                <a:moveTo>
                  <a:pt x="0" y="0"/>
                </a:moveTo>
                <a:lnTo>
                  <a:pt x="4019217" y="0"/>
                </a:lnTo>
                <a:lnTo>
                  <a:pt x="4019217" y="1406726"/>
                </a:lnTo>
                <a:lnTo>
                  <a:pt x="0" y="14067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2003158"/>
            <a:ext cx="0" cy="70617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3025711" y="675513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4424" y="96856"/>
            <a:ext cx="4016993" cy="1405948"/>
          </a:xfrm>
          <a:custGeom>
            <a:avLst/>
            <a:gdLst/>
            <a:ahLst/>
            <a:cxnLst/>
            <a:rect l="l" t="t" r="r" b="b"/>
            <a:pathLst>
              <a:path w="4016993" h="1405948">
                <a:moveTo>
                  <a:pt x="0" y="0"/>
                </a:moveTo>
                <a:lnTo>
                  <a:pt x="4016993" y="0"/>
                </a:lnTo>
                <a:lnTo>
                  <a:pt x="4016993" y="1405948"/>
                </a:lnTo>
                <a:lnTo>
                  <a:pt x="0" y="1405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21022" y="3088568"/>
            <a:ext cx="14233375" cy="1676865"/>
            <a:chOff x="0" y="0"/>
            <a:chExt cx="1216997" cy="441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8158" y="1409981"/>
            <a:ext cx="14690041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1. La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campagne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et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ses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modalités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32241" y="3615105"/>
            <a:ext cx="111252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Être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poste à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l’Université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de Lorraine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6C6A1A25-AD5E-4791-86BE-2CB3D1AB6D97}"/>
              </a:ext>
            </a:extLst>
          </p:cNvPr>
          <p:cNvGrpSpPr/>
          <p:nvPr/>
        </p:nvGrpSpPr>
        <p:grpSpPr>
          <a:xfrm>
            <a:off x="1934337" y="5374647"/>
            <a:ext cx="14220057" cy="1676865"/>
            <a:chOff x="0" y="0"/>
            <a:chExt cx="1216997" cy="441643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69659FFA-A153-4AB3-88EE-357B4348A4F9}"/>
                </a:ext>
              </a:extLst>
            </p:cNvPr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7684B484-0C19-4C9E-8C90-BA3DE76BD08E}"/>
                </a:ext>
              </a:extLst>
            </p:cNvPr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4F83D61A-6136-407C-8B2B-17BB4802F3A4}"/>
              </a:ext>
            </a:extLst>
          </p:cNvPr>
          <p:cNvGrpSpPr/>
          <p:nvPr/>
        </p:nvGrpSpPr>
        <p:grpSpPr>
          <a:xfrm>
            <a:off x="1921022" y="7516065"/>
            <a:ext cx="14233365" cy="1676865"/>
            <a:chOff x="0" y="0"/>
            <a:chExt cx="1216997" cy="441643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257301A4-94FC-487E-A03E-94E530F7A367}"/>
                </a:ext>
              </a:extLst>
            </p:cNvPr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1FDC7405-7584-47A8-9BFB-B00F236D88FE}"/>
                </a:ext>
              </a:extLst>
            </p:cNvPr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21">
            <a:extLst>
              <a:ext uri="{FF2B5EF4-FFF2-40B4-BE49-F238E27FC236}">
                <a16:creationId xmlns:a16="http://schemas.microsoft.com/office/drawing/2014/main" id="{53CB69CE-7432-46A5-89A1-DB8CF3E9465E}"/>
              </a:ext>
            </a:extLst>
          </p:cNvPr>
          <p:cNvSpPr txBox="1"/>
          <p:nvPr/>
        </p:nvSpPr>
        <p:spPr>
          <a:xfrm>
            <a:off x="571207" y="5891365"/>
            <a:ext cx="111252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Être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titulaire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ou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contractuel</a:t>
            </a:r>
            <a:endParaRPr lang="en-US" sz="396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4CA11928-D8D8-4C37-84FF-A0B64FDC0116}"/>
              </a:ext>
            </a:extLst>
          </p:cNvPr>
          <p:cNvSpPr txBox="1"/>
          <p:nvPr/>
        </p:nvSpPr>
        <p:spPr>
          <a:xfrm>
            <a:off x="1824707" y="7892700"/>
            <a:ext cx="13816941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Réponse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à un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personnel, non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lié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à son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activité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professionnelle</a:t>
            </a:r>
            <a:endParaRPr lang="en-US" sz="396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2003158"/>
            <a:ext cx="0" cy="70617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3025711" y="690409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4424" y="96856"/>
            <a:ext cx="4016993" cy="1405948"/>
          </a:xfrm>
          <a:custGeom>
            <a:avLst/>
            <a:gdLst/>
            <a:ahLst/>
            <a:cxnLst/>
            <a:rect l="l" t="t" r="r" b="b"/>
            <a:pathLst>
              <a:path w="4016993" h="1405948">
                <a:moveTo>
                  <a:pt x="0" y="0"/>
                </a:moveTo>
                <a:lnTo>
                  <a:pt x="4016993" y="0"/>
                </a:lnTo>
                <a:lnTo>
                  <a:pt x="4016993" y="1405948"/>
                </a:lnTo>
                <a:lnTo>
                  <a:pt x="0" y="1405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6106491" y="6183886"/>
            <a:ext cx="274563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7185846" y="4070504"/>
            <a:ext cx="166627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9144000" y="3213022"/>
            <a:ext cx="4620786" cy="1676865"/>
            <a:chOff x="0" y="0"/>
            <a:chExt cx="1216997" cy="441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8158" y="1409981"/>
            <a:ext cx="13089839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1. La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campagne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et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ses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modalités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43703" y="5400561"/>
            <a:ext cx="4620786" cy="1676865"/>
            <a:chOff x="0" y="0"/>
            <a:chExt cx="1216997" cy="4416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88158" y="5653585"/>
            <a:ext cx="3896783" cy="107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</a:pP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d’évolution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professionnelle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88215" y="3536799"/>
            <a:ext cx="3961354" cy="117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Préparation d’une future mobilité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144000" y="5286910"/>
            <a:ext cx="4682963" cy="1793952"/>
            <a:chOff x="0" y="0"/>
            <a:chExt cx="1233373" cy="47248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33373" cy="472481"/>
            </a:xfrm>
            <a:custGeom>
              <a:avLst/>
              <a:gdLst/>
              <a:ahLst/>
              <a:cxnLst/>
              <a:rect l="l" t="t" r="r" b="b"/>
              <a:pathLst>
                <a:path w="1233373" h="472481">
                  <a:moveTo>
                    <a:pt x="1030173" y="0"/>
                  </a:moveTo>
                  <a:cubicBezTo>
                    <a:pt x="1142397" y="0"/>
                    <a:pt x="1233373" y="105769"/>
                    <a:pt x="1233373" y="236241"/>
                  </a:cubicBezTo>
                  <a:cubicBezTo>
                    <a:pt x="1233373" y="366713"/>
                    <a:pt x="1142397" y="472481"/>
                    <a:pt x="1030173" y="472481"/>
                  </a:cubicBezTo>
                  <a:lnTo>
                    <a:pt x="203200" y="472481"/>
                  </a:lnTo>
                  <a:cubicBezTo>
                    <a:pt x="90976" y="472481"/>
                    <a:pt x="0" y="366713"/>
                    <a:pt x="0" y="236241"/>
                  </a:cubicBezTo>
                  <a:cubicBezTo>
                    <a:pt x="0" y="10576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233373" cy="510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40624" y="5327188"/>
            <a:ext cx="3827539" cy="175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Promotion, accès à de nouvelles responsabilités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144000" y="7746152"/>
            <a:ext cx="4682963" cy="1676865"/>
            <a:chOff x="0" y="0"/>
            <a:chExt cx="1233373" cy="4416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33373" cy="441643"/>
            </a:xfrm>
            <a:custGeom>
              <a:avLst/>
              <a:gdLst/>
              <a:ahLst/>
              <a:cxnLst/>
              <a:rect l="l" t="t" r="r" b="b"/>
              <a:pathLst>
                <a:path w="1233373" h="441643">
                  <a:moveTo>
                    <a:pt x="1030173" y="0"/>
                  </a:moveTo>
                  <a:cubicBezTo>
                    <a:pt x="1142397" y="0"/>
                    <a:pt x="1233373" y="98865"/>
                    <a:pt x="1233373" y="220822"/>
                  </a:cubicBezTo>
                  <a:cubicBezTo>
                    <a:pt x="1233373" y="342778"/>
                    <a:pt x="1142397" y="441643"/>
                    <a:pt x="1030173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233373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473716" y="8003023"/>
            <a:ext cx="3961354" cy="117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Reconversion professionnelle</a:t>
            </a:r>
          </a:p>
        </p:txBody>
      </p:sp>
      <p:sp>
        <p:nvSpPr>
          <p:cNvPr id="30" name="AutoShape 30"/>
          <p:cNvSpPr/>
          <p:nvPr/>
        </p:nvSpPr>
        <p:spPr>
          <a:xfrm>
            <a:off x="7185846" y="8584585"/>
            <a:ext cx="1666279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V="1">
            <a:off x="7185846" y="4070504"/>
            <a:ext cx="0" cy="45140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310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-11223" y="24769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44582" y="6691052"/>
            <a:ext cx="3510687" cy="1444790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0466" y="5199687"/>
            <a:ext cx="3478920" cy="1444790"/>
            <a:chOff x="0" y="0"/>
            <a:chExt cx="195714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147" cy="812800"/>
            </a:xfrm>
            <a:custGeom>
              <a:avLst/>
              <a:gdLst/>
              <a:ahLst/>
              <a:cxnLst/>
              <a:rect l="l" t="t" r="r" b="b"/>
              <a:pathLst>
                <a:path w="1957147" h="812800">
                  <a:moveTo>
                    <a:pt x="978574" y="0"/>
                  </a:moveTo>
                  <a:cubicBezTo>
                    <a:pt x="438122" y="0"/>
                    <a:pt x="0" y="181951"/>
                    <a:pt x="0" y="406400"/>
                  </a:cubicBezTo>
                  <a:cubicBezTo>
                    <a:pt x="0" y="630849"/>
                    <a:pt x="438122" y="812800"/>
                    <a:pt x="978574" y="812800"/>
                  </a:cubicBezTo>
                  <a:cubicBezTo>
                    <a:pt x="1519025" y="812800"/>
                    <a:pt x="1957147" y="630849"/>
                    <a:pt x="1957147" y="406400"/>
                  </a:cubicBezTo>
                  <a:cubicBezTo>
                    <a:pt x="1957147" y="181951"/>
                    <a:pt x="1519025" y="0"/>
                    <a:pt x="978574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83483" y="38100"/>
              <a:ext cx="159018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2770" y="3698710"/>
            <a:ext cx="3456616" cy="1444790"/>
            <a:chOff x="0" y="0"/>
            <a:chExt cx="1944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4600" cy="812800"/>
            </a:xfrm>
            <a:custGeom>
              <a:avLst/>
              <a:gdLst/>
              <a:ahLst/>
              <a:cxnLst/>
              <a:rect l="l" t="t" r="r" b="b"/>
              <a:pathLst>
                <a:path w="1944600" h="812800">
                  <a:moveTo>
                    <a:pt x="972300" y="0"/>
                  </a:moveTo>
                  <a:cubicBezTo>
                    <a:pt x="435313" y="0"/>
                    <a:pt x="0" y="181951"/>
                    <a:pt x="0" y="406400"/>
                  </a:cubicBezTo>
                  <a:cubicBezTo>
                    <a:pt x="0" y="630849"/>
                    <a:pt x="435313" y="812800"/>
                    <a:pt x="972300" y="812800"/>
                  </a:cubicBezTo>
                  <a:cubicBezTo>
                    <a:pt x="1509286" y="812800"/>
                    <a:pt x="1944600" y="630849"/>
                    <a:pt x="1944600" y="406400"/>
                  </a:cubicBezTo>
                  <a:cubicBezTo>
                    <a:pt x="1944600" y="181951"/>
                    <a:pt x="1509286" y="0"/>
                    <a:pt x="9723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2306" y="38100"/>
              <a:ext cx="157998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8203566"/>
            <a:ext cx="3510687" cy="1444790"/>
            <a:chOff x="0" y="0"/>
            <a:chExt cx="1975018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48937" y="3600450"/>
            <a:ext cx="12414823" cy="1408740"/>
            <a:chOff x="0" y="0"/>
            <a:chExt cx="3269748" cy="3710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88264" y="1139928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Bilan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compétences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6827" y="4091338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Objet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6884" y="5653830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Pré-requis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1604" y="6927087"/>
            <a:ext cx="288582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Bilan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827" y="8582795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charge 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91812" y="3776764"/>
            <a:ext cx="12271948" cy="10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Le Bilan de Compétences est une prestation qui permet d’analyser ses compétences professionnelles ou personnelles ainsi que ses aptitudes, intérêts et motivations, dans le but d’aider l’agent à  élaborer et à mettre en œuvre un projet d’évolution professionnelle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806087" y="5136595"/>
            <a:ext cx="12414823" cy="1408740"/>
            <a:chOff x="0" y="0"/>
            <a:chExt cx="3269748" cy="3710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77512" y="6644477"/>
            <a:ext cx="12414823" cy="1408740"/>
            <a:chOff x="0" y="0"/>
            <a:chExt cx="3269748" cy="3710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734649" y="8146912"/>
            <a:ext cx="12414823" cy="1408740"/>
            <a:chOff x="0" y="0"/>
            <a:chExt cx="3269748" cy="3710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806087" y="5638679"/>
            <a:ext cx="12271948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Un agent peut prétendre à un autre bilan de compétences, au moins 5 ans après le précédent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85913" y="6886812"/>
            <a:ext cx="9242519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Sur temps de travail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hors temps de travail</a:t>
            </a: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24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heures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dans un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organisme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bilan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compétences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989177" y="8619120"/>
            <a:ext cx="4154823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100 %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82234" y="6571766"/>
            <a:ext cx="3510687" cy="1444790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5957" y="4665165"/>
            <a:ext cx="3478920" cy="1444790"/>
            <a:chOff x="0" y="0"/>
            <a:chExt cx="195714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147" cy="812800"/>
            </a:xfrm>
            <a:custGeom>
              <a:avLst/>
              <a:gdLst/>
              <a:ahLst/>
              <a:cxnLst/>
              <a:rect l="l" t="t" r="r" b="b"/>
              <a:pathLst>
                <a:path w="1957147" h="812800">
                  <a:moveTo>
                    <a:pt x="978574" y="0"/>
                  </a:moveTo>
                  <a:cubicBezTo>
                    <a:pt x="438122" y="0"/>
                    <a:pt x="0" y="181951"/>
                    <a:pt x="0" y="406400"/>
                  </a:cubicBezTo>
                  <a:cubicBezTo>
                    <a:pt x="0" y="630849"/>
                    <a:pt x="438122" y="812800"/>
                    <a:pt x="978574" y="812800"/>
                  </a:cubicBezTo>
                  <a:cubicBezTo>
                    <a:pt x="1519025" y="812800"/>
                    <a:pt x="1957147" y="630849"/>
                    <a:pt x="1957147" y="406400"/>
                  </a:cubicBezTo>
                  <a:cubicBezTo>
                    <a:pt x="1957147" y="181951"/>
                    <a:pt x="1519025" y="0"/>
                    <a:pt x="978574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83483" y="38100"/>
              <a:ext cx="159018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2927" y="2899602"/>
            <a:ext cx="3456616" cy="1444790"/>
            <a:chOff x="0" y="0"/>
            <a:chExt cx="1944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4600" cy="812800"/>
            </a:xfrm>
            <a:custGeom>
              <a:avLst/>
              <a:gdLst/>
              <a:ahLst/>
              <a:cxnLst/>
              <a:rect l="l" t="t" r="r" b="b"/>
              <a:pathLst>
                <a:path w="1944600" h="812800">
                  <a:moveTo>
                    <a:pt x="972300" y="0"/>
                  </a:moveTo>
                  <a:cubicBezTo>
                    <a:pt x="435313" y="0"/>
                    <a:pt x="0" y="181951"/>
                    <a:pt x="0" y="406400"/>
                  </a:cubicBezTo>
                  <a:cubicBezTo>
                    <a:pt x="0" y="630849"/>
                    <a:pt x="435313" y="812800"/>
                    <a:pt x="972300" y="812800"/>
                  </a:cubicBezTo>
                  <a:cubicBezTo>
                    <a:pt x="1509286" y="812800"/>
                    <a:pt x="1944600" y="630849"/>
                    <a:pt x="1944600" y="406400"/>
                  </a:cubicBezTo>
                  <a:cubicBezTo>
                    <a:pt x="1944600" y="181951"/>
                    <a:pt x="1509286" y="0"/>
                    <a:pt x="9723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2306" y="38100"/>
              <a:ext cx="157998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7732" y="8210755"/>
            <a:ext cx="3644996" cy="1444790"/>
            <a:chOff x="0" y="0"/>
            <a:chExt cx="2050577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0577" cy="812800"/>
            </a:xfrm>
            <a:custGeom>
              <a:avLst/>
              <a:gdLst/>
              <a:ahLst/>
              <a:cxnLst/>
              <a:rect l="l" t="t" r="r" b="b"/>
              <a:pathLst>
                <a:path w="2050577" h="812800">
                  <a:moveTo>
                    <a:pt x="1025289" y="0"/>
                  </a:moveTo>
                  <a:cubicBezTo>
                    <a:pt x="459037" y="0"/>
                    <a:pt x="0" y="181951"/>
                    <a:pt x="0" y="406400"/>
                  </a:cubicBezTo>
                  <a:cubicBezTo>
                    <a:pt x="0" y="630849"/>
                    <a:pt x="459037" y="812800"/>
                    <a:pt x="1025289" y="812800"/>
                  </a:cubicBezTo>
                  <a:cubicBezTo>
                    <a:pt x="1591540" y="812800"/>
                    <a:pt x="2050577" y="630849"/>
                    <a:pt x="2050577" y="406400"/>
                  </a:cubicBezTo>
                  <a:cubicBezTo>
                    <a:pt x="2050577" y="181951"/>
                    <a:pt x="1591540" y="0"/>
                    <a:pt x="102528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2242" y="38100"/>
              <a:ext cx="166609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65970" y="2998652"/>
            <a:ext cx="12414823" cy="1408740"/>
            <a:chOff x="0" y="0"/>
            <a:chExt cx="3269748" cy="371026"/>
          </a:xfrm>
          <a:solidFill>
            <a:srgbClr val="FFF6B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grpFill/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38528" y="998847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VAE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5316" y="3298938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Objet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99272" y="5109855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Pré-requis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1850" y="6978192"/>
            <a:ext cx="288582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VAE: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22636" y="8666878"/>
            <a:ext cx="270386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charge 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43525" y="3224280"/>
            <a:ext cx="12271948" cy="7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La VAE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permet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d’acquérir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tout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partie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d’une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certification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reconnue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grâce aux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acquises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dans le cadre de son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activité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professionnelle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4777512" y="4567001"/>
            <a:ext cx="12414823" cy="1408740"/>
            <a:chOff x="0" y="0"/>
            <a:chExt cx="3269748" cy="3710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77512" y="6366542"/>
            <a:ext cx="12414823" cy="1408740"/>
            <a:chOff x="0" y="0"/>
            <a:chExt cx="3269748" cy="3710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777512" y="8042970"/>
            <a:ext cx="12414823" cy="1408740"/>
            <a:chOff x="0" y="0"/>
            <a:chExt cx="3269748" cy="3710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5280453" y="4990682"/>
            <a:ext cx="7421878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Justifier d’au moins une année d’ancienneté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80453" y="6499616"/>
            <a:ext cx="9242519" cy="110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Sur temps de travail </a:t>
            </a: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24 heures d’accompagnement pour constituer le dossier de recevabilité puis le dossier d’évaluation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541383" y="8550173"/>
            <a:ext cx="428079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Selon le tableau ci-après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138528" y="998847"/>
            <a:ext cx="17299736" cy="251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VAE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endParaRPr lang="en-US" sz="4092" dirty="0">
              <a:solidFill>
                <a:srgbClr val="000000"/>
              </a:solidFill>
              <a:latin typeface="Glacial Indifference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666FBAC-6D6F-43C4-9617-627C440A6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0081"/>
              </p:ext>
            </p:extLst>
          </p:nvPr>
        </p:nvGraphicFramePr>
        <p:xfrm>
          <a:off x="1371600" y="3175805"/>
          <a:ext cx="15240000" cy="60824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37104">
                  <a:extLst>
                    <a:ext uri="{9D8B030D-6E8A-4147-A177-3AD203B41FA5}">
                      <a16:colId xmlns:a16="http://schemas.microsoft.com/office/drawing/2014/main" val="1786087863"/>
                    </a:ext>
                  </a:extLst>
                </a:gridCol>
                <a:gridCol w="3037104">
                  <a:extLst>
                    <a:ext uri="{9D8B030D-6E8A-4147-A177-3AD203B41FA5}">
                      <a16:colId xmlns:a16="http://schemas.microsoft.com/office/drawing/2014/main" val="1916246203"/>
                    </a:ext>
                  </a:extLst>
                </a:gridCol>
                <a:gridCol w="2205881">
                  <a:extLst>
                    <a:ext uri="{9D8B030D-6E8A-4147-A177-3AD203B41FA5}">
                      <a16:colId xmlns:a16="http://schemas.microsoft.com/office/drawing/2014/main" val="2905669513"/>
                    </a:ext>
                  </a:extLst>
                </a:gridCol>
                <a:gridCol w="2344185">
                  <a:extLst>
                    <a:ext uri="{9D8B030D-6E8A-4147-A177-3AD203B41FA5}">
                      <a16:colId xmlns:a16="http://schemas.microsoft.com/office/drawing/2014/main" val="3727169317"/>
                    </a:ext>
                  </a:extLst>
                </a:gridCol>
                <a:gridCol w="2344185">
                  <a:extLst>
                    <a:ext uri="{9D8B030D-6E8A-4147-A177-3AD203B41FA5}">
                      <a16:colId xmlns:a16="http://schemas.microsoft.com/office/drawing/2014/main" val="729063116"/>
                    </a:ext>
                  </a:extLst>
                </a:gridCol>
                <a:gridCol w="2271541">
                  <a:extLst>
                    <a:ext uri="{9D8B030D-6E8A-4147-A177-3AD203B41FA5}">
                      <a16:colId xmlns:a16="http://schemas.microsoft.com/office/drawing/2014/main" val="223640488"/>
                    </a:ext>
                  </a:extLst>
                </a:gridCol>
              </a:tblGrid>
              <a:tr h="30798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Participation de l’Etablissement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302518"/>
                  </a:ext>
                </a:extLst>
              </a:tr>
              <a:tr h="635202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Agents de l’Université de Lorraine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Droits Universitaires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Diplômes de l’enseignement supérieur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Autres diplômes relevant de différents ministères</a:t>
                      </a:r>
                      <a:r>
                        <a:rPr lang="fr-FR" sz="1800" baseline="30000">
                          <a:effectLst/>
                        </a:rPr>
                        <a:t> (*)</a:t>
                      </a:r>
                      <a:endParaRPr lang="fr-FR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Diplômes de l’enseignement secondaire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88363"/>
                  </a:ext>
                </a:extLst>
              </a:tr>
              <a:tr h="13088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Diplômes de l’Université de Lorraine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Diplômes externes à l’Université de Lorraine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53387"/>
                  </a:ext>
                </a:extLst>
              </a:tr>
              <a:tr h="6352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Exonération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25% (plafonné à 420€)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Sans frais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Sans frais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366398"/>
                  </a:ext>
                </a:extLst>
              </a:tr>
              <a:tr h="307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Coût de l’accompagnement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0106"/>
                  </a:ext>
                </a:extLst>
              </a:tr>
              <a:tr h="9624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Catégorie A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(plafonné à 1008€)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50% (plafonné à 840€)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50% (plafonné à 840€)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70 %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285794"/>
                  </a:ext>
                </a:extLst>
              </a:tr>
              <a:tr h="9624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Catégorie B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(plafonné à 1008€)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50% (plafonné à 840€)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50% (plafonné à 840€)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70 %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573195"/>
                  </a:ext>
                </a:extLst>
              </a:tr>
              <a:tr h="9624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Catégorie C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(plafonné à 1176€)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50% (plafonné à 840€)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50% (plafonné à 840€)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36582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F414242-F8B7-4A4D-8B60-CA48D050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283" y="3176217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8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953000" y="348271"/>
            <a:ext cx="4248151" cy="3141034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72311" y="938100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</p:txBody>
      </p:sp>
      <p:grpSp>
        <p:nvGrpSpPr>
          <p:cNvPr id="40" name="Group 7">
            <a:extLst>
              <a:ext uri="{FF2B5EF4-FFF2-40B4-BE49-F238E27FC236}">
                <a16:creationId xmlns:a16="http://schemas.microsoft.com/office/drawing/2014/main" id="{D71C14DA-F943-44CA-A4F4-E475C78C4064}"/>
              </a:ext>
            </a:extLst>
          </p:cNvPr>
          <p:cNvGrpSpPr/>
          <p:nvPr/>
        </p:nvGrpSpPr>
        <p:grpSpPr>
          <a:xfrm>
            <a:off x="14458739" y="-1185119"/>
            <a:ext cx="3029161" cy="2615434"/>
            <a:chOff x="0" y="0"/>
            <a:chExt cx="1975018" cy="812800"/>
          </a:xfrm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988847F-8CC1-4257-96E4-436F3A8D6CD8}"/>
                </a:ext>
              </a:extLst>
            </p:cNvPr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A511298A-A91B-4856-9E8E-51172FB21C6D}"/>
                </a:ext>
              </a:extLst>
            </p:cNvPr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B42A69B-C685-4B52-A831-4E75E8FA88EE}"/>
              </a:ext>
            </a:extLst>
          </p:cNvPr>
          <p:cNvSpPr txBox="1"/>
          <p:nvPr/>
        </p:nvSpPr>
        <p:spPr>
          <a:xfrm>
            <a:off x="1371600" y="3980849"/>
            <a:ext cx="15202675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247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Depuis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le 1er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janvier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2020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volume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plafonné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150h (25h/an),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soit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jours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(6h/j – 25j)</a:t>
            </a: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47"/>
              </a:lnSpc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Particularité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des agents de CAT C, sans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diplôme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de niveau3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volume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plafonné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à 400h</a:t>
            </a: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lnSpc>
                <a:spcPts val="4247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Prise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charge : 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15€/</a:t>
            </a:r>
            <a:r>
              <a:rPr lang="en-US" sz="4000" b="1" dirty="0" err="1">
                <a:solidFill>
                  <a:srgbClr val="000000"/>
                </a:solidFill>
                <a:latin typeface="Glacial Indifference"/>
              </a:rPr>
              <a:t>heure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Glacial Indifference"/>
              </a:rPr>
              <a:t>mobilisée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soit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au maximum 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2250 € </a:t>
            </a:r>
            <a:endParaRPr lang="fr-FR" sz="4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BAB62-23E1-4D2E-B556-9868217060EE}"/>
              </a:ext>
            </a:extLst>
          </p:cNvPr>
          <p:cNvSpPr txBox="1"/>
          <p:nvPr/>
        </p:nvSpPr>
        <p:spPr>
          <a:xfrm>
            <a:off x="1809751" y="8693092"/>
            <a:ext cx="147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Particularité E/C </a:t>
            </a:r>
            <a:r>
              <a:rPr lang="fr-FR" sz="3600" b="1" dirty="0">
                <a:sym typeface="Wingdings" panose="05000000000000000000" pitchFamily="2" charset="2"/>
              </a:rPr>
              <a:t> 1 HTD = 4,2 heures de travail effectif soit 36 HTD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12487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953000" y="348271"/>
            <a:ext cx="4248151" cy="3141034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72311" y="938100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</p:txBody>
      </p:sp>
      <p:grpSp>
        <p:nvGrpSpPr>
          <p:cNvPr id="40" name="Group 7">
            <a:extLst>
              <a:ext uri="{FF2B5EF4-FFF2-40B4-BE49-F238E27FC236}">
                <a16:creationId xmlns:a16="http://schemas.microsoft.com/office/drawing/2014/main" id="{D71C14DA-F943-44CA-A4F4-E475C78C4064}"/>
              </a:ext>
            </a:extLst>
          </p:cNvPr>
          <p:cNvGrpSpPr/>
          <p:nvPr/>
        </p:nvGrpSpPr>
        <p:grpSpPr>
          <a:xfrm>
            <a:off x="14458739" y="-1185119"/>
            <a:ext cx="3029161" cy="2615434"/>
            <a:chOff x="0" y="0"/>
            <a:chExt cx="1975018" cy="812800"/>
          </a:xfrm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988847F-8CC1-4257-96E4-436F3A8D6CD8}"/>
                </a:ext>
              </a:extLst>
            </p:cNvPr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A511298A-A91B-4856-9E8E-51172FB21C6D}"/>
                </a:ext>
              </a:extLst>
            </p:cNvPr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B42A69B-C685-4B52-A831-4E75E8FA88EE}"/>
              </a:ext>
            </a:extLst>
          </p:cNvPr>
          <p:cNvSpPr txBox="1"/>
          <p:nvPr/>
        </p:nvSpPr>
        <p:spPr>
          <a:xfrm>
            <a:off x="1172311" y="3029321"/>
            <a:ext cx="1550483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personnel qui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vous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suit tout au long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votre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carrière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privé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et public)</a:t>
            </a:r>
          </a:p>
          <a:p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hlinkClick r:id="rId6"/>
              </a:rPr>
              <a:t>Modalités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hlinkClick r:id="rId6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hlinkClick r:id="rId6"/>
              </a:rPr>
              <a:t>transfert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mobilisation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auprès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l’employeur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principal</a:t>
            </a:r>
          </a:p>
          <a:p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Consultation à tout moment et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sécurisation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de son interface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Retraite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 </a:t>
            </a:r>
            <a:r>
              <a:rPr lang="fr-FR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</a:t>
            </a:r>
            <a:r>
              <a:rPr lang="fr-FR" sz="32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Lorsque l’agent a fait valoir ses droits à la retraite, il ne peut solliciter l’utilisation des droits inscrits sur son compte personnel de formation auprès de son dernier employeur public. 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4E8C76-A269-45CF-A187-C0F5410C5086}"/>
              </a:ext>
            </a:extLst>
          </p:cNvPr>
          <p:cNvSpPr txBox="1"/>
          <p:nvPr/>
        </p:nvSpPr>
        <p:spPr>
          <a:xfrm>
            <a:off x="3048000" y="9258300"/>
            <a:ext cx="1685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hlinkClick r:id="rId7"/>
              </a:rPr>
              <a:t>https://www.moncompteformation.gouv.fr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63380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1171</Words>
  <Application>Microsoft Office PowerPoint</Application>
  <PresentationFormat>Personnalisé</PresentationFormat>
  <Paragraphs>196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Open Sans</vt:lpstr>
      <vt:lpstr>Times New Roman</vt:lpstr>
      <vt:lpstr>Glacial Indifference Bold</vt:lpstr>
      <vt:lpstr>Wingdings</vt:lpstr>
      <vt:lpstr>Glacial Indifference</vt:lpstr>
      <vt:lpstr>Glacial Indifference Bold Italics</vt:lpstr>
      <vt:lpstr>Calibri</vt:lpstr>
      <vt:lpstr>Arial</vt:lpstr>
      <vt:lpstr>Open Sans Bold</vt:lpstr>
      <vt:lpstr>Glacial Indifference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titre</dc:title>
  <dc:creator>Myriam Favier</dc:creator>
  <cp:lastModifiedBy>Stessie Schuddinck</cp:lastModifiedBy>
  <cp:revision>90</cp:revision>
  <dcterms:created xsi:type="dcterms:W3CDTF">2006-08-16T00:00:00Z</dcterms:created>
  <dcterms:modified xsi:type="dcterms:W3CDTF">2026-02-04T10:17:16Z</dcterms:modified>
  <dc:identifier>DAGBbpJ4KxU</dc:identifier>
</cp:coreProperties>
</file>