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1"/>
    <p:sldMasterId id="2147483713" r:id="rId2"/>
    <p:sldMasterId id="2147483717" r:id="rId3"/>
    <p:sldMasterId id="2147483721" r:id="rId4"/>
    <p:sldMasterId id="2147483725" r:id="rId5"/>
    <p:sldMasterId id="2147483729" r:id="rId6"/>
    <p:sldMasterId id="2147483733" r:id="rId7"/>
  </p:sldMasterIdLst>
  <p:notesMasterIdLst>
    <p:notesMasterId r:id="rId39"/>
  </p:notesMasterIdLst>
  <p:handoutMasterIdLst>
    <p:handoutMasterId r:id="rId40"/>
  </p:handoutMasterIdLst>
  <p:sldIdLst>
    <p:sldId id="256" r:id="rId8"/>
    <p:sldId id="297" r:id="rId9"/>
    <p:sldId id="343" r:id="rId10"/>
    <p:sldId id="344" r:id="rId11"/>
    <p:sldId id="345" r:id="rId12"/>
    <p:sldId id="257" r:id="rId13"/>
    <p:sldId id="319" r:id="rId14"/>
    <p:sldId id="347" r:id="rId15"/>
    <p:sldId id="320" r:id="rId16"/>
    <p:sldId id="314" r:id="rId17"/>
    <p:sldId id="346" r:id="rId18"/>
    <p:sldId id="327" r:id="rId19"/>
    <p:sldId id="328" r:id="rId20"/>
    <p:sldId id="329" r:id="rId21"/>
    <p:sldId id="330" r:id="rId22"/>
    <p:sldId id="331" r:id="rId23"/>
    <p:sldId id="315" r:id="rId24"/>
    <p:sldId id="332" r:id="rId25"/>
    <p:sldId id="333" r:id="rId26"/>
    <p:sldId id="337" r:id="rId27"/>
    <p:sldId id="334" r:id="rId28"/>
    <p:sldId id="338" r:id="rId29"/>
    <p:sldId id="335" r:id="rId30"/>
    <p:sldId id="336" r:id="rId31"/>
    <p:sldId id="316" r:id="rId32"/>
    <p:sldId id="340" r:id="rId33"/>
    <p:sldId id="341" r:id="rId34"/>
    <p:sldId id="317" r:id="rId35"/>
    <p:sldId id="339" r:id="rId36"/>
    <p:sldId id="318" r:id="rId37"/>
    <p:sldId id="342" r:id="rId3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8" userDrawn="1">
          <p15:clr>
            <a:srgbClr val="A4A3A4"/>
          </p15:clr>
        </p15:guide>
        <p15:guide id="2" pos="100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050"/>
    <a:srgbClr val="01627D"/>
    <a:srgbClr val="0098CE"/>
    <a:srgbClr val="1354B4"/>
    <a:srgbClr val="10B6E2"/>
    <a:srgbClr val="9FE2F3"/>
    <a:srgbClr val="4A98C9"/>
    <a:srgbClr val="557894"/>
    <a:srgbClr val="44546A"/>
    <a:srgbClr val="5872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75" autoAdjust="0"/>
    <p:restoredTop sz="94182" autoAdjust="0"/>
  </p:normalViewPr>
  <p:slideViewPr>
    <p:cSldViewPr snapToGrid="0" snapToObjects="1" showGuides="1">
      <p:cViewPr varScale="1">
        <p:scale>
          <a:sx n="108" d="100"/>
          <a:sy n="108" d="100"/>
        </p:scale>
        <p:origin x="462" y="78"/>
      </p:cViewPr>
      <p:guideLst>
        <p:guide orient="horz" pos="958"/>
        <p:guide pos="1005"/>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pers.ad.univ-lorraine.fr\dir_commun\dha\_IS_DAMP_DPI\05%20NEWSLETTER%20ACHAT\05%20-%20OCTOBRE%202022\DCDA%235%20-%20Infographie%20-%20LE\Classeur1%20VJ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4"/>
              </a:solidFill>
              <a:ln w="19050">
                <a:solidFill>
                  <a:schemeClr val="lt1"/>
                </a:solidFill>
              </a:ln>
              <a:effectLst/>
            </c:spPr>
            <c:extLst>
              <c:ext xmlns:c16="http://schemas.microsoft.com/office/drawing/2014/chart" uri="{C3380CC4-5D6E-409C-BE32-E72D297353CC}">
                <c16:uniqueId val="{00000001-217A-4D7B-BD76-EBAB59960D68}"/>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217A-4D7B-BD76-EBAB59960D68}"/>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217A-4D7B-BD76-EBAB59960D68}"/>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217A-4D7B-BD76-EBAB59960D68}"/>
              </c:ext>
            </c:extLst>
          </c:dPt>
          <c:dPt>
            <c:idx val="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9-217A-4D7B-BD76-EBAB59960D68}"/>
              </c:ext>
            </c:extLst>
          </c:dPt>
          <c:dLbls>
            <c:dLbl>
              <c:idx val="0"/>
              <c:layout>
                <c:manualLayout>
                  <c:x val="-0.2312428231627297"/>
                  <c:y val="0.1319582474714997"/>
                </c:manualLayout>
              </c:layout>
              <c:tx>
                <c:rich>
                  <a:bodyPr/>
                  <a:lstStyle/>
                  <a:p>
                    <a:fld id="{285874DB-11BF-4042-B183-C28AB347A49E}" type="CELLREF">
                      <a:rPr lang="en-US"/>
                      <a:pPr/>
                      <a:t>[REFCELL]</a:t>
                    </a:fld>
                    <a:endParaRPr lang="en-US" baseline="0"/>
                  </a:p>
                  <a:p>
                    <a:fld id="{DB44840E-F504-428A-B5C4-EC5A74B76D1A}" type="PERCENTAGE">
                      <a:rPr lang="en-US"/>
                      <a:pPr/>
                      <a:t>[POURCENTAGE]</a:t>
                    </a:fld>
                    <a:endParaRPr lang="fr-FR"/>
                  </a:p>
                </c:rich>
              </c:tx>
              <c:dLblPos val="bestFit"/>
              <c:showLegendKey val="0"/>
              <c:showVal val="1"/>
              <c:showCatName val="0"/>
              <c:showSerName val="0"/>
              <c:showPercent val="1"/>
              <c:showBubbleSize val="0"/>
              <c:separator>
</c:separator>
              <c:extLst>
                <c:ext xmlns:c15="http://schemas.microsoft.com/office/drawing/2012/chart" uri="{CE6537A1-D6FC-4f65-9D91-7224C49458BB}">
                  <c15:dlblFieldTable>
                    <c15:dlblFTEntry>
                      <c15:txfldGUID>{285874DB-11BF-4042-B183-C28AB347A49E}</c15:txfldGUID>
                      <c15:f>Feuil1!$B$1</c15:f>
                      <c15:dlblFieldTableCache>
                        <c:ptCount val="1"/>
                        <c:pt idx="0">
                          <c:v>38 955 107,00 €</c:v>
                        </c:pt>
                      </c15:dlblFieldTableCache>
                    </c15:dlblFTEntry>
                  </c15:dlblFieldTable>
                  <c15:showDataLabelsRange val="0"/>
                </c:ext>
                <c:ext xmlns:c16="http://schemas.microsoft.com/office/drawing/2014/chart" uri="{C3380CC4-5D6E-409C-BE32-E72D297353CC}">
                  <c16:uniqueId val="{00000001-217A-4D7B-BD76-EBAB59960D68}"/>
                </c:ext>
              </c:extLst>
            </c:dLbl>
            <c:dLbl>
              <c:idx val="1"/>
              <c:layout>
                <c:manualLayout>
                  <c:x val="0.10880597933070861"/>
                  <c:y val="-0.13119440457806114"/>
                </c:manualLayout>
              </c:layout>
              <c:tx>
                <c:rich>
                  <a:bodyPr/>
                  <a:lstStyle/>
                  <a:p>
                    <a:fld id="{254C05BA-A68D-4A64-9126-0B68DD25EA53}" type="CELLREF">
                      <a:rPr lang="en-US"/>
                      <a:pPr/>
                      <a:t>[REFCELL]</a:t>
                    </a:fld>
                    <a:endParaRPr lang="en-US" baseline="0"/>
                  </a:p>
                  <a:p>
                    <a:fld id="{5B037941-5DE1-4617-B395-71F44557B5CD}" type="PERCENTAGE">
                      <a:rPr lang="en-US"/>
                      <a:pPr/>
                      <a:t>[POURCENTAGE]</a:t>
                    </a:fld>
                    <a:endParaRPr lang="fr-FR"/>
                  </a:p>
                </c:rich>
              </c:tx>
              <c:dLblPos val="bestFit"/>
              <c:showLegendKey val="0"/>
              <c:showVal val="1"/>
              <c:showCatName val="0"/>
              <c:showSerName val="0"/>
              <c:showPercent val="1"/>
              <c:showBubbleSize val="0"/>
              <c:separator>
</c:separator>
              <c:extLst>
                <c:ext xmlns:c15="http://schemas.microsoft.com/office/drawing/2012/chart" uri="{CE6537A1-D6FC-4f65-9D91-7224C49458BB}">
                  <c15:dlblFieldTable>
                    <c15:dlblFTEntry>
                      <c15:txfldGUID>{254C05BA-A68D-4A64-9126-0B68DD25EA53}</c15:txfldGUID>
                      <c15:f>Feuil1!$B$2</c15:f>
                      <c15:dlblFieldTableCache>
                        <c:ptCount val="1"/>
                        <c:pt idx="0">
                          <c:v>17 926 914,00 €</c:v>
                        </c:pt>
                      </c15:dlblFieldTableCache>
                    </c15:dlblFTEntry>
                  </c15:dlblFieldTable>
                  <c15:showDataLabelsRange val="0"/>
                </c:ext>
                <c:ext xmlns:c16="http://schemas.microsoft.com/office/drawing/2014/chart" uri="{C3380CC4-5D6E-409C-BE32-E72D297353CC}">
                  <c16:uniqueId val="{00000003-217A-4D7B-BD76-EBAB59960D68}"/>
                </c:ext>
              </c:extLst>
            </c:dLbl>
            <c:dLbl>
              <c:idx val="2"/>
              <c:layout>
                <c:manualLayout>
                  <c:x val="6.5032193241469818E-2"/>
                  <c:y val="2.6843915321746018E-2"/>
                </c:manualLayout>
              </c:layout>
              <c:tx>
                <c:rich>
                  <a:bodyPr/>
                  <a:lstStyle/>
                  <a:p>
                    <a:fld id="{96759BF6-4453-4D75-A523-D6FA4977FF39}" type="CELLREF">
                      <a:rPr lang="en-US"/>
                      <a:pPr/>
                      <a:t>[REFCELL]</a:t>
                    </a:fld>
                    <a:endParaRPr lang="en-US" baseline="0"/>
                  </a:p>
                  <a:p>
                    <a:fld id="{1F1C1749-B78F-4940-9307-4430E6AEF5DF}" type="PERCENTAGE">
                      <a:rPr lang="en-US"/>
                      <a:pPr/>
                      <a:t>[POURCENTAGE]</a:t>
                    </a:fld>
                    <a:endParaRPr lang="fr-FR"/>
                  </a:p>
                </c:rich>
              </c:tx>
              <c:dLblPos val="bestFit"/>
              <c:showLegendKey val="0"/>
              <c:showVal val="1"/>
              <c:showCatName val="0"/>
              <c:showSerName val="0"/>
              <c:showPercent val="1"/>
              <c:showBubbleSize val="0"/>
              <c:separator>
</c:separator>
              <c:extLst>
                <c:ext xmlns:c15="http://schemas.microsoft.com/office/drawing/2012/chart" uri="{CE6537A1-D6FC-4f65-9D91-7224C49458BB}">
                  <c15:dlblFieldTable>
                    <c15:dlblFTEntry>
                      <c15:txfldGUID>{96759BF6-4453-4D75-A523-D6FA4977FF39}</c15:txfldGUID>
                      <c15:f>Feuil1!$B$3</c15:f>
                      <c15:dlblFieldTableCache>
                        <c:ptCount val="1"/>
                        <c:pt idx="0">
                          <c:v>12 571 006,00 €</c:v>
                        </c:pt>
                      </c15:dlblFieldTableCache>
                    </c15:dlblFTEntry>
                  </c15:dlblFieldTable>
                  <c15:showDataLabelsRange val="0"/>
                </c:ext>
                <c:ext xmlns:c16="http://schemas.microsoft.com/office/drawing/2014/chart" uri="{C3380CC4-5D6E-409C-BE32-E72D297353CC}">
                  <c16:uniqueId val="{00000005-217A-4D7B-BD76-EBAB59960D68}"/>
                </c:ext>
              </c:extLst>
            </c:dLbl>
            <c:dLbl>
              <c:idx val="3"/>
              <c:layout>
                <c:manualLayout>
                  <c:x val="0.10912801427165351"/>
                  <c:y val="0.18672962507188198"/>
                </c:manualLayout>
              </c:layout>
              <c:tx>
                <c:rich>
                  <a:bodyPr/>
                  <a:lstStyle/>
                  <a:p>
                    <a:fld id="{C1BC5711-A926-4B6D-97CE-ECA8C90593F9}" type="CELLREF">
                      <a:rPr lang="en-US"/>
                      <a:pPr/>
                      <a:t>[REFCELL]</a:t>
                    </a:fld>
                    <a:endParaRPr lang="en-US" baseline="0"/>
                  </a:p>
                  <a:p>
                    <a:fld id="{5190664C-FC5A-44DD-A193-EEF178F5DE64}" type="PERCENTAGE">
                      <a:rPr lang="en-US"/>
                      <a:pPr/>
                      <a:t>[POURCENTAGE]</a:t>
                    </a:fld>
                    <a:endParaRPr lang="fr-FR"/>
                  </a:p>
                </c:rich>
              </c:tx>
              <c:dLblPos val="bestFit"/>
              <c:showLegendKey val="0"/>
              <c:showVal val="1"/>
              <c:showCatName val="0"/>
              <c:showSerName val="0"/>
              <c:showPercent val="1"/>
              <c:showBubbleSize val="0"/>
              <c:separator>
</c:separator>
              <c:extLst>
                <c:ext xmlns:c15="http://schemas.microsoft.com/office/drawing/2012/chart" uri="{CE6537A1-D6FC-4f65-9D91-7224C49458BB}">
                  <c15:dlblFieldTable>
                    <c15:dlblFTEntry>
                      <c15:txfldGUID>{C1BC5711-A926-4B6D-97CE-ECA8C90593F9}</c15:txfldGUID>
                      <c15:f>Feuil1!$B$4</c15:f>
                      <c15:dlblFieldTableCache>
                        <c:ptCount val="1"/>
                        <c:pt idx="0">
                          <c:v>11 285 779,00 €</c:v>
                        </c:pt>
                      </c15:dlblFieldTableCache>
                    </c15:dlblFTEntry>
                  </c15:dlblFieldTable>
                  <c15:showDataLabelsRange val="0"/>
                </c:ext>
                <c:ext xmlns:c16="http://schemas.microsoft.com/office/drawing/2014/chart" uri="{C3380CC4-5D6E-409C-BE32-E72D297353CC}">
                  <c16:uniqueId val="{00000007-217A-4D7B-BD76-EBAB59960D68}"/>
                </c:ext>
              </c:extLst>
            </c:dLbl>
            <c:dLbl>
              <c:idx val="4"/>
              <c:layout>
                <c:manualLayout>
                  <c:x val="6.4556731733036651E-2"/>
                  <c:y val="7.7772838534223024E-2"/>
                </c:manualLayout>
              </c:layout>
              <c:tx>
                <c:rich>
                  <a:bodyPr/>
                  <a:lstStyle/>
                  <a:p>
                    <a:fld id="{269A314B-23A1-452A-9155-6D1E3274AFD1}" type="CELLREF">
                      <a:rPr lang="en-US"/>
                      <a:pPr/>
                      <a:t>[REFCELL]</a:t>
                    </a:fld>
                    <a:endParaRPr lang="en-US" baseline="0"/>
                  </a:p>
                  <a:p>
                    <a:fld id="{9247D065-2302-4E75-A564-D9C5DB533942}" type="PERCENTAGE">
                      <a:rPr lang="en-US"/>
                      <a:pPr/>
                      <a:t>[POURCENTAGE]</a:t>
                    </a:fld>
                    <a:endParaRPr lang="fr-FR"/>
                  </a:p>
                </c:rich>
              </c:tx>
              <c:dLblPos val="bestFit"/>
              <c:showLegendKey val="0"/>
              <c:showVal val="1"/>
              <c:showCatName val="0"/>
              <c:showSerName val="0"/>
              <c:showPercent val="1"/>
              <c:showBubbleSize val="0"/>
              <c:separator>
</c:separator>
              <c:extLst>
                <c:ext xmlns:c15="http://schemas.microsoft.com/office/drawing/2012/chart" uri="{CE6537A1-D6FC-4f65-9D91-7224C49458BB}">
                  <c15:dlblFieldTable>
                    <c15:dlblFTEntry>
                      <c15:txfldGUID>{269A314B-23A1-452A-9155-6D1E3274AFD1}</c15:txfldGUID>
                      <c15:f>Feuil1!$B$5</c15:f>
                      <c15:dlblFieldTableCache>
                        <c:ptCount val="1"/>
                        <c:pt idx="0">
                          <c:v>6 837 780,00 €</c:v>
                        </c:pt>
                      </c15:dlblFieldTableCache>
                    </c15:dlblFTEntry>
                  </c15:dlblFieldTable>
                  <c15:showDataLabelsRange val="0"/>
                </c:ext>
                <c:ext xmlns:c16="http://schemas.microsoft.com/office/drawing/2014/chart" uri="{C3380CC4-5D6E-409C-BE32-E72D297353CC}">
                  <c16:uniqueId val="{00000009-217A-4D7B-BD76-EBAB59960D68}"/>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Feuil1!$A$1:$A$5</c:f>
              <c:strCache>
                <c:ptCount val="5"/>
                <c:pt idx="0">
                  <c:v>Bâtiments -Infrastructures- Travaux- Espaces verts </c:v>
                </c:pt>
                <c:pt idx="1">
                  <c:v>Scientifique</c:v>
                </c:pt>
                <c:pt idx="2">
                  <c:v>Approvisionnements-Prestations et frais généraux</c:v>
                </c:pt>
                <c:pt idx="3">
                  <c:v>Informatique</c:v>
                </c:pt>
                <c:pt idx="4">
                  <c:v>Communication-Culture-Documentation</c:v>
                </c:pt>
              </c:strCache>
            </c:strRef>
          </c:cat>
          <c:val>
            <c:numRef>
              <c:f>Feuil1!$B$1:$B$5</c:f>
              <c:numCache>
                <c:formatCode>#,##0.00\ "€"</c:formatCode>
                <c:ptCount val="5"/>
                <c:pt idx="0">
                  <c:v>38955107</c:v>
                </c:pt>
                <c:pt idx="1">
                  <c:v>17926914</c:v>
                </c:pt>
                <c:pt idx="2">
                  <c:v>12571006</c:v>
                </c:pt>
                <c:pt idx="3">
                  <c:v>11285779</c:v>
                </c:pt>
                <c:pt idx="4">
                  <c:v>6837780</c:v>
                </c:pt>
              </c:numCache>
            </c:numRef>
          </c:val>
          <c:extLst>
            <c:ext xmlns:c16="http://schemas.microsoft.com/office/drawing/2014/chart" uri="{C3380CC4-5D6E-409C-BE32-E72D297353CC}">
              <c16:uniqueId val="{0000000A-217A-4D7B-BD76-EBAB59960D6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rawings/drawing1.xml><?xml version="1.0" encoding="utf-8"?>
<c:userShapes xmlns:c="http://schemas.openxmlformats.org/drawingml/2006/chart">
  <cdr:relSizeAnchor xmlns:cdr="http://schemas.openxmlformats.org/drawingml/2006/chartDrawing">
    <cdr:from>
      <cdr:x>0.41413</cdr:x>
      <cdr:y>0.31886</cdr:y>
    </cdr:from>
    <cdr:to>
      <cdr:x>0.53753</cdr:x>
      <cdr:y>0.50747</cdr:y>
    </cdr:to>
    <cdr:pic>
      <cdr:nvPicPr>
        <cdr:cNvPr id="4" name="Graphique 3" descr="Ville">
          <a:extLst xmlns:a="http://schemas.openxmlformats.org/drawingml/2006/main">
            <a:ext uri="{FF2B5EF4-FFF2-40B4-BE49-F238E27FC236}">
              <a16:creationId xmlns:a16="http://schemas.microsoft.com/office/drawing/2014/main" id="{40019DFF-179F-4A62-B68F-1CF2C483C23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4039285" y="2016662"/>
          <a:ext cx="1203529" cy="1192851"/>
        </a:xfrm>
        <a:prstGeom xmlns:a="http://schemas.openxmlformats.org/drawingml/2006/main" prst="rect">
          <a:avLst/>
        </a:prstGeom>
      </cdr:spPr>
    </cdr:pic>
  </cdr:relSizeAnchor>
  <cdr:relSizeAnchor xmlns:cdr="http://schemas.openxmlformats.org/drawingml/2006/chartDrawing">
    <cdr:from>
      <cdr:x>0.24179</cdr:x>
      <cdr:y>0.62956</cdr:y>
    </cdr:from>
    <cdr:to>
      <cdr:x>0.33554</cdr:x>
      <cdr:y>0.77414</cdr:y>
    </cdr:to>
    <cdr:pic>
      <cdr:nvPicPr>
        <cdr:cNvPr id="3" name="Graphique 13" descr="Microscope">
          <a:extLst xmlns:a="http://schemas.openxmlformats.org/drawingml/2006/main">
            <a:ext uri="{FF2B5EF4-FFF2-40B4-BE49-F238E27FC236}">
              <a16:creationId xmlns:a16="http://schemas.microsoft.com/office/drawing/2014/main" id="{9A00B796-BD9B-466C-95D0-5C070AE041A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xmlns:a="http://schemas.openxmlformats.org/drawingml/2006/main">
          <a:fillRect/>
        </a:stretch>
      </cdr:blipFill>
      <cdr:spPr>
        <a:xfrm xmlns:a="http://schemas.openxmlformats.org/drawingml/2006/main">
          <a:off x="2086571" y="3451341"/>
          <a:ext cx="809030" cy="792603"/>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BA7190D-925C-4D32-9EAB-37BBEFD364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78A2DF77-420E-4DDF-B514-6AD47C8D5F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037FC9-5451-45D5-A27F-5A16F87D3961}" type="datetimeFigureOut">
              <a:rPr lang="fr-FR" smtClean="0"/>
              <a:t>17/03/2025</a:t>
            </a:fld>
            <a:endParaRPr lang="fr-FR"/>
          </a:p>
        </p:txBody>
      </p:sp>
      <p:sp>
        <p:nvSpPr>
          <p:cNvPr id="4" name="Espace réservé du pied de page 3">
            <a:extLst>
              <a:ext uri="{FF2B5EF4-FFF2-40B4-BE49-F238E27FC236}">
                <a16:creationId xmlns:a16="http://schemas.microsoft.com/office/drawing/2014/main" id="{6FF90F93-B47D-4655-B149-4C77AEE8F9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AFE858C-0385-4014-8478-2CEF8E97F5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21FD32-A4B4-4AEC-8B50-D97242A3093B}" type="slidenum">
              <a:rPr lang="fr-FR" smtClean="0"/>
              <a:t>‹N°›</a:t>
            </a:fld>
            <a:endParaRPr lang="fr-FR"/>
          </a:p>
        </p:txBody>
      </p:sp>
    </p:spTree>
    <p:extLst>
      <p:ext uri="{BB962C8B-B14F-4D97-AF65-F5344CB8AC3E}">
        <p14:creationId xmlns:p14="http://schemas.microsoft.com/office/powerpoint/2010/main" val="95882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B152B2-9BF5-754C-ACE9-B3CC49854151}" type="datetimeFigureOut">
              <a:rPr lang="fr-FR" smtClean="0"/>
              <a:t>17/03/2025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64C9C9-B1A1-8042-B396-C5E4CF0779E1}" type="slidenum">
              <a:rPr lang="fr-FR" smtClean="0"/>
              <a:t>‹N°›</a:t>
            </a:fld>
            <a:endParaRPr lang="fr-FR"/>
          </a:p>
        </p:txBody>
      </p:sp>
    </p:spTree>
    <p:extLst>
      <p:ext uri="{BB962C8B-B14F-4D97-AF65-F5344CB8AC3E}">
        <p14:creationId xmlns:p14="http://schemas.microsoft.com/office/powerpoint/2010/main" val="1190043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 bleu">
    <p:spTree>
      <p:nvGrpSpPr>
        <p:cNvPr id="1" name=""/>
        <p:cNvGrpSpPr/>
        <p:nvPr/>
      </p:nvGrpSpPr>
      <p:grpSpPr>
        <a:xfrm>
          <a:off x="0" y="0"/>
          <a:ext cx="0" cy="0"/>
          <a:chOff x="0" y="0"/>
          <a:chExt cx="0" cy="0"/>
        </a:xfrm>
      </p:grpSpPr>
      <p:sp>
        <p:nvSpPr>
          <p:cNvPr id="34" name="Rectangle 33"/>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Arrondir un rectangle à un seul coin 23"/>
          <p:cNvSpPr/>
          <p:nvPr userDrawn="1"/>
        </p:nvSpPr>
        <p:spPr>
          <a:xfrm flipV="1">
            <a:off x="0" y="0"/>
            <a:ext cx="12192000" cy="6858000"/>
          </a:xfrm>
          <a:prstGeom prst="round1Rect">
            <a:avLst>
              <a:gd name="adj" fmla="val 26095"/>
            </a:avLst>
          </a:prstGeom>
          <a:solidFill>
            <a:srgbClr val="10B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6211673"/>
            <a:ext cx="11009593" cy="646327"/>
          </a:xfrm>
          <a:prstGeom prst="rect">
            <a:avLst/>
          </a:prstGeom>
        </p:spPr>
      </p:pic>
      <p:pic>
        <p:nvPicPr>
          <p:cNvPr id="9" name="Image 8"/>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172031" y="188734"/>
            <a:ext cx="831217" cy="831217"/>
          </a:xfrm>
          <a:prstGeom prst="rect">
            <a:avLst/>
          </a:prstGeom>
        </p:spPr>
      </p:pic>
      <p:sp>
        <p:nvSpPr>
          <p:cNvPr id="2" name="Titre 1"/>
          <p:cNvSpPr>
            <a:spLocks noGrp="1"/>
          </p:cNvSpPr>
          <p:nvPr>
            <p:ph type="title" hasCustomPrompt="1"/>
          </p:nvPr>
        </p:nvSpPr>
        <p:spPr>
          <a:xfrm>
            <a:off x="735651" y="2322824"/>
            <a:ext cx="10515600" cy="2212351"/>
          </a:xfrm>
          <a:prstGeom prst="rect">
            <a:avLst/>
          </a:prstGeom>
        </p:spPr>
        <p:txBody>
          <a:bodyPr/>
          <a:lstStyle>
            <a:lvl1pPr>
              <a:defRPr sz="7200" b="1">
                <a:solidFill>
                  <a:schemeClr val="bg1"/>
                </a:solidFill>
                <a:latin typeface="Fira Sans SemiBold" panose="020B0603050000020004" pitchFamily="34" charset="0"/>
              </a:defRPr>
            </a:lvl1pPr>
          </a:lstStyle>
          <a:p>
            <a:r>
              <a:rPr lang="fr-FR" dirty="0"/>
              <a:t>Titre de</a:t>
            </a:r>
            <a:br>
              <a:rPr lang="fr-FR" dirty="0"/>
            </a:br>
            <a:r>
              <a:rPr lang="fr-FR" dirty="0"/>
              <a:t>la présentation</a:t>
            </a:r>
          </a:p>
        </p:txBody>
      </p:sp>
      <p:sp>
        <p:nvSpPr>
          <p:cNvPr id="20" name="ZoneTexte 19"/>
          <p:cNvSpPr txBox="1"/>
          <p:nvPr userDrawn="1"/>
        </p:nvSpPr>
        <p:spPr>
          <a:xfrm>
            <a:off x="11296647" y="6395620"/>
            <a:ext cx="899746" cy="461665"/>
          </a:xfrm>
          <a:prstGeom prst="rect">
            <a:avLst/>
          </a:prstGeom>
          <a:noFill/>
        </p:spPr>
        <p:txBody>
          <a:bodyPr wrap="square" rtlCol="0">
            <a:spAutoFit/>
          </a:bodyPr>
          <a:lstStyle/>
          <a:p>
            <a:pPr algn="r"/>
            <a:fld id="{103F9529-15E7-479F-94DE-B300490E61FE}" type="slidenum">
              <a:rPr lang="fr-FR" sz="2400" smtClean="0">
                <a:solidFill>
                  <a:srgbClr val="10B6E2"/>
                </a:solidFill>
              </a:rPr>
              <a:pPr algn="r"/>
              <a:t>‹N°›</a:t>
            </a:fld>
            <a:endParaRPr lang="fr-FR" sz="2400" dirty="0">
              <a:solidFill>
                <a:srgbClr val="10B6E2"/>
              </a:solidFill>
            </a:endParaRPr>
          </a:p>
        </p:txBody>
      </p:sp>
    </p:spTree>
    <p:extLst>
      <p:ext uri="{BB962C8B-B14F-4D97-AF65-F5344CB8AC3E}">
        <p14:creationId xmlns:p14="http://schemas.microsoft.com/office/powerpoint/2010/main" val="3212386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e de Titre - vert">
    <p:spTree>
      <p:nvGrpSpPr>
        <p:cNvPr id="1" name=""/>
        <p:cNvGrpSpPr/>
        <p:nvPr/>
      </p:nvGrpSpPr>
      <p:grpSpPr>
        <a:xfrm>
          <a:off x="0" y="0"/>
          <a:ext cx="0" cy="0"/>
          <a:chOff x="0" y="0"/>
          <a:chExt cx="0" cy="0"/>
        </a:xfrm>
      </p:grpSpPr>
      <p:sp>
        <p:nvSpPr>
          <p:cNvPr id="34" name="Rectangle 33"/>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Arrondir un rectangle à un seul coin 23"/>
          <p:cNvSpPr/>
          <p:nvPr userDrawn="1"/>
        </p:nvSpPr>
        <p:spPr>
          <a:xfrm flipV="1">
            <a:off x="489096" y="1160388"/>
            <a:ext cx="11220893" cy="4730048"/>
          </a:xfrm>
          <a:prstGeom prst="round1Rect">
            <a:avLst>
              <a:gd name="adj" fmla="val 26095"/>
            </a:avLst>
          </a:prstGeom>
          <a:solidFill>
            <a:srgbClr val="8E4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31039" y="5229595"/>
            <a:ext cx="11009593" cy="646327"/>
          </a:xfrm>
          <a:prstGeom prst="rect">
            <a:avLst/>
          </a:prstGeom>
        </p:spPr>
      </p:pic>
      <p:pic>
        <p:nvPicPr>
          <p:cNvPr id="9" name="Image 8"/>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55566" y="4049580"/>
            <a:ext cx="1585066" cy="1585066"/>
          </a:xfrm>
          <a:prstGeom prst="rect">
            <a:avLst/>
          </a:prstGeom>
        </p:spPr>
      </p:pic>
      <p:sp>
        <p:nvSpPr>
          <p:cNvPr id="2" name="Titre 1"/>
          <p:cNvSpPr>
            <a:spLocks noGrp="1"/>
          </p:cNvSpPr>
          <p:nvPr>
            <p:ph type="title" hasCustomPrompt="1"/>
          </p:nvPr>
        </p:nvSpPr>
        <p:spPr>
          <a:xfrm>
            <a:off x="735651" y="1689309"/>
            <a:ext cx="10515600" cy="2212351"/>
          </a:xfrm>
          <a:prstGeom prst="rect">
            <a:avLst/>
          </a:prstGeom>
        </p:spPr>
        <p:txBody>
          <a:bodyPr/>
          <a:lstStyle>
            <a:lvl1pPr>
              <a:defRPr sz="7200" b="1">
                <a:solidFill>
                  <a:schemeClr val="bg1"/>
                </a:solidFill>
                <a:latin typeface="Fira Sans SemiBold" panose="020B0603050000020004" pitchFamily="34" charset="0"/>
              </a:defRPr>
            </a:lvl1pPr>
          </a:lstStyle>
          <a:p>
            <a:r>
              <a:rPr lang="fr-FR" dirty="0"/>
              <a:t>Titre de</a:t>
            </a:r>
            <a:br>
              <a:rPr lang="fr-FR" dirty="0"/>
            </a:br>
            <a:r>
              <a:rPr lang="fr-FR" dirty="0"/>
              <a:t>la présentation</a:t>
            </a:r>
          </a:p>
        </p:txBody>
      </p:sp>
      <p:sp>
        <p:nvSpPr>
          <p:cNvPr id="20" name="ZoneTexte 19"/>
          <p:cNvSpPr txBox="1"/>
          <p:nvPr userDrawn="1"/>
        </p:nvSpPr>
        <p:spPr>
          <a:xfrm>
            <a:off x="11691815" y="1008193"/>
            <a:ext cx="593969" cy="830997"/>
          </a:xfrm>
          <a:prstGeom prst="rect">
            <a:avLst/>
          </a:prstGeom>
          <a:noFill/>
        </p:spPr>
        <p:txBody>
          <a:bodyPr wrap="square" rtlCol="0">
            <a:spAutoFit/>
          </a:bodyPr>
          <a:lstStyle/>
          <a:p>
            <a:fld id="{103F9529-15E7-479F-94DE-B300490E61FE}" type="slidenum">
              <a:rPr lang="fr-FR" sz="2400" smtClean="0">
                <a:solidFill>
                  <a:srgbClr val="A5B1C2"/>
                </a:solidFill>
              </a:rPr>
              <a:t>‹N°›</a:t>
            </a:fld>
            <a:endParaRPr lang="fr-FR" sz="2400" dirty="0">
              <a:solidFill>
                <a:srgbClr val="A5B1C2"/>
              </a:solidFill>
            </a:endParaRPr>
          </a:p>
        </p:txBody>
      </p:sp>
      <p:cxnSp>
        <p:nvCxnSpPr>
          <p:cNvPr id="21" name="Connecteur droit 20"/>
          <p:cNvCxnSpPr/>
          <p:nvPr userDrawn="1"/>
        </p:nvCxnSpPr>
        <p:spPr>
          <a:xfrm>
            <a:off x="11746520" y="1430783"/>
            <a:ext cx="548625" cy="0"/>
          </a:xfrm>
          <a:prstGeom prst="line">
            <a:avLst/>
          </a:prstGeom>
          <a:ln w="12700">
            <a:solidFill>
              <a:srgbClr val="3AD025"/>
            </a:solidFill>
          </a:ln>
        </p:spPr>
        <p:style>
          <a:lnRef idx="1">
            <a:schemeClr val="accent1"/>
          </a:lnRef>
          <a:fillRef idx="0">
            <a:schemeClr val="accent1"/>
          </a:fillRef>
          <a:effectRef idx="0">
            <a:schemeClr val="accent1"/>
          </a:effectRef>
          <a:fontRef idx="minor">
            <a:schemeClr val="tx1"/>
          </a:fontRef>
        </p:style>
      </p:cxnSp>
      <p:sp>
        <p:nvSpPr>
          <p:cNvPr id="27" name="Espace réservé du texte 26"/>
          <p:cNvSpPr>
            <a:spLocks noGrp="1"/>
          </p:cNvSpPr>
          <p:nvPr>
            <p:ph type="body" sz="quarter" idx="15" hasCustomPrompt="1"/>
          </p:nvPr>
        </p:nvSpPr>
        <p:spPr>
          <a:xfrm>
            <a:off x="382399" y="6038356"/>
            <a:ext cx="4572000" cy="646113"/>
          </a:xfrm>
          <a:prstGeom prst="rect">
            <a:avLst/>
          </a:prstGeom>
        </p:spPr>
        <p:txBody>
          <a:bodyPr>
            <a:normAutofit/>
          </a:bodyPr>
          <a:lstStyle>
            <a:lvl1pPr marL="0" indent="0">
              <a:buNone/>
              <a:defRPr sz="1800" baseline="0">
                <a:latin typeface="Fira Sans Book" panose="020B0503050000020004" pitchFamily="34" charset="0"/>
              </a:defRPr>
            </a:lvl1pPr>
          </a:lstStyle>
          <a:p>
            <a:pPr lvl="0"/>
            <a:r>
              <a:rPr lang="fr-FR" dirty="0"/>
              <a:t>Texte complémentaire texte complémentaire</a:t>
            </a:r>
          </a:p>
        </p:txBody>
      </p:sp>
      <p:pic>
        <p:nvPicPr>
          <p:cNvPr id="28" name="Image 27"/>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32385" y="226823"/>
            <a:ext cx="2374610" cy="826364"/>
          </a:xfrm>
          <a:prstGeom prst="rect">
            <a:avLst/>
          </a:prstGeom>
        </p:spPr>
      </p:pic>
      <p:sp>
        <p:nvSpPr>
          <p:cNvPr id="29" name="Espace réservé du texte 13"/>
          <p:cNvSpPr>
            <a:spLocks noGrp="1"/>
          </p:cNvSpPr>
          <p:nvPr>
            <p:ph type="body" sz="quarter" idx="13" hasCustomPrompt="1"/>
          </p:nvPr>
        </p:nvSpPr>
        <p:spPr>
          <a:xfrm>
            <a:off x="7207704" y="227045"/>
            <a:ext cx="4502285" cy="467276"/>
          </a:xfrm>
          <a:prstGeom prst="rect">
            <a:avLst/>
          </a:prstGeom>
        </p:spPr>
        <p:txBody>
          <a:bodyPr>
            <a:noAutofit/>
          </a:bodyPr>
          <a:lstStyle>
            <a:lvl1pPr marL="0" indent="0" algn="r">
              <a:buNone/>
              <a:defRPr sz="3000">
                <a:solidFill>
                  <a:srgbClr val="8E44AD"/>
                </a:solidFill>
                <a:latin typeface="Fira Sans Medium" panose="020B0603050000020004" pitchFamily="34" charset="0"/>
              </a:defRPr>
            </a:lvl1pPr>
          </a:lstStyle>
          <a:p>
            <a:pPr lvl="0"/>
            <a:r>
              <a:rPr lang="fr-FR" dirty="0"/>
              <a:t>Date de la présentation</a:t>
            </a:r>
          </a:p>
        </p:txBody>
      </p:sp>
      <p:sp>
        <p:nvSpPr>
          <p:cNvPr id="30" name="Espace réservé du texte 18"/>
          <p:cNvSpPr>
            <a:spLocks noGrp="1"/>
          </p:cNvSpPr>
          <p:nvPr>
            <p:ph type="body" sz="quarter" idx="14" hasCustomPrompt="1"/>
          </p:nvPr>
        </p:nvSpPr>
        <p:spPr>
          <a:xfrm>
            <a:off x="7207704" y="727130"/>
            <a:ext cx="4502285" cy="357052"/>
          </a:xfrm>
          <a:prstGeom prst="rect">
            <a:avLst/>
          </a:prstGeom>
        </p:spPr>
        <p:txBody>
          <a:bodyPr>
            <a:normAutofit/>
          </a:bodyPr>
          <a:lstStyle>
            <a:lvl1pPr marL="0" indent="0" algn="r">
              <a:buNone/>
              <a:defRPr sz="1600" baseline="0">
                <a:latin typeface="Fira Sans" panose="020B0503050000020004" pitchFamily="34" charset="0"/>
              </a:defRPr>
            </a:lvl1pPr>
          </a:lstStyle>
          <a:p>
            <a:pPr lvl="0"/>
            <a:r>
              <a:rPr lang="fr-FR" dirty="0"/>
              <a:t>Lieu de la présentation</a:t>
            </a:r>
          </a:p>
        </p:txBody>
      </p:sp>
    </p:spTree>
    <p:extLst>
      <p:ext uri="{BB962C8B-B14F-4D97-AF65-F5344CB8AC3E}">
        <p14:creationId xmlns:p14="http://schemas.microsoft.com/office/powerpoint/2010/main" val="1108048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de sous-titre - vert">
    <p:spTree>
      <p:nvGrpSpPr>
        <p:cNvPr id="1" name=""/>
        <p:cNvGrpSpPr/>
        <p:nvPr/>
      </p:nvGrpSpPr>
      <p:grpSpPr>
        <a:xfrm>
          <a:off x="0" y="0"/>
          <a:ext cx="0" cy="0"/>
          <a:chOff x="0" y="0"/>
          <a:chExt cx="0" cy="0"/>
        </a:xfrm>
      </p:grpSpPr>
      <p:sp>
        <p:nvSpPr>
          <p:cNvPr id="23" name="Rectangle 2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Arrondir un rectangle à un seul coin 23"/>
          <p:cNvSpPr/>
          <p:nvPr userDrawn="1"/>
        </p:nvSpPr>
        <p:spPr>
          <a:xfrm flipV="1">
            <a:off x="489096" y="1160388"/>
            <a:ext cx="11220893" cy="4730048"/>
          </a:xfrm>
          <a:prstGeom prst="round1Rect">
            <a:avLst>
              <a:gd name="adj" fmla="val 26095"/>
            </a:avLst>
          </a:prstGeom>
          <a:solidFill>
            <a:srgbClr val="8E44A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31039" y="5229595"/>
            <a:ext cx="11009593" cy="646327"/>
          </a:xfrm>
          <a:prstGeom prst="rect">
            <a:avLst/>
          </a:prstGeom>
        </p:spPr>
      </p:pic>
      <p:pic>
        <p:nvPicPr>
          <p:cNvPr id="9" name="Image 8"/>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55566" y="4049580"/>
            <a:ext cx="1585066" cy="1585066"/>
          </a:xfrm>
          <a:prstGeom prst="rect">
            <a:avLst/>
          </a:prstGeom>
        </p:spPr>
      </p:pic>
      <p:sp>
        <p:nvSpPr>
          <p:cNvPr id="14" name="Espace réservé du texte 13"/>
          <p:cNvSpPr>
            <a:spLocks noGrp="1"/>
          </p:cNvSpPr>
          <p:nvPr>
            <p:ph type="body" sz="quarter" idx="13" hasCustomPrompt="1"/>
          </p:nvPr>
        </p:nvSpPr>
        <p:spPr>
          <a:xfrm>
            <a:off x="7207704" y="227045"/>
            <a:ext cx="4502285" cy="467276"/>
          </a:xfrm>
          <a:prstGeom prst="rect">
            <a:avLst/>
          </a:prstGeom>
        </p:spPr>
        <p:txBody>
          <a:bodyPr>
            <a:noAutofit/>
          </a:bodyPr>
          <a:lstStyle>
            <a:lvl1pPr marL="0" indent="0" algn="r">
              <a:buNone/>
              <a:defRPr sz="3000">
                <a:solidFill>
                  <a:srgbClr val="8E44AD"/>
                </a:solidFill>
                <a:latin typeface="Fira Sans Medium" panose="020B0603050000020004" pitchFamily="34" charset="0"/>
              </a:defRPr>
            </a:lvl1pPr>
          </a:lstStyle>
          <a:p>
            <a:pPr lvl="0"/>
            <a:r>
              <a:rPr lang="fr-FR" dirty="0"/>
              <a:t>Date de la présentation</a:t>
            </a:r>
          </a:p>
        </p:txBody>
      </p:sp>
      <p:sp>
        <p:nvSpPr>
          <p:cNvPr id="19" name="Espace réservé du texte 18"/>
          <p:cNvSpPr>
            <a:spLocks noGrp="1"/>
          </p:cNvSpPr>
          <p:nvPr>
            <p:ph type="body" sz="quarter" idx="14" hasCustomPrompt="1"/>
          </p:nvPr>
        </p:nvSpPr>
        <p:spPr>
          <a:xfrm>
            <a:off x="7207704" y="727130"/>
            <a:ext cx="4502285" cy="357052"/>
          </a:xfrm>
          <a:prstGeom prst="rect">
            <a:avLst/>
          </a:prstGeom>
        </p:spPr>
        <p:txBody>
          <a:bodyPr>
            <a:normAutofit/>
          </a:bodyPr>
          <a:lstStyle>
            <a:lvl1pPr marL="0" indent="0" algn="r">
              <a:buNone/>
              <a:defRPr sz="1600" baseline="0">
                <a:latin typeface="Fira Sans" panose="020B0503050000020004" pitchFamily="34" charset="0"/>
              </a:defRPr>
            </a:lvl1pPr>
          </a:lstStyle>
          <a:p>
            <a:pPr lvl="0"/>
            <a:r>
              <a:rPr lang="fr-FR" dirty="0"/>
              <a:t>Lieu de la présentation</a:t>
            </a:r>
          </a:p>
        </p:txBody>
      </p:sp>
      <p:sp>
        <p:nvSpPr>
          <p:cNvPr id="20" name="ZoneTexte 19"/>
          <p:cNvSpPr txBox="1"/>
          <p:nvPr userDrawn="1"/>
        </p:nvSpPr>
        <p:spPr>
          <a:xfrm>
            <a:off x="11691815" y="1008193"/>
            <a:ext cx="593969" cy="830997"/>
          </a:xfrm>
          <a:prstGeom prst="rect">
            <a:avLst/>
          </a:prstGeom>
          <a:noFill/>
        </p:spPr>
        <p:txBody>
          <a:bodyPr wrap="square" rtlCol="0">
            <a:spAutoFit/>
          </a:bodyPr>
          <a:lstStyle/>
          <a:p>
            <a:fld id="{103F9529-15E7-479F-94DE-B300490E61FE}" type="slidenum">
              <a:rPr lang="fr-FR" sz="2400" smtClean="0">
                <a:solidFill>
                  <a:srgbClr val="A5B1C2"/>
                </a:solidFill>
              </a:rPr>
              <a:t>‹N°›</a:t>
            </a:fld>
            <a:endParaRPr lang="fr-FR" sz="2400" dirty="0">
              <a:solidFill>
                <a:srgbClr val="A5B1C2"/>
              </a:solidFill>
            </a:endParaRPr>
          </a:p>
        </p:txBody>
      </p:sp>
      <p:cxnSp>
        <p:nvCxnSpPr>
          <p:cNvPr id="21" name="Connecteur droit 20"/>
          <p:cNvCxnSpPr/>
          <p:nvPr userDrawn="1"/>
        </p:nvCxnSpPr>
        <p:spPr>
          <a:xfrm>
            <a:off x="11746520" y="1430783"/>
            <a:ext cx="548625" cy="0"/>
          </a:xfrm>
          <a:prstGeom prst="line">
            <a:avLst/>
          </a:prstGeom>
          <a:ln w="12700">
            <a:solidFill>
              <a:srgbClr val="3AD025"/>
            </a:solidFill>
          </a:ln>
        </p:spPr>
        <p:style>
          <a:lnRef idx="1">
            <a:schemeClr val="accent1"/>
          </a:lnRef>
          <a:fillRef idx="0">
            <a:schemeClr val="accent1"/>
          </a:fillRef>
          <a:effectRef idx="0">
            <a:schemeClr val="accent1"/>
          </a:effectRef>
          <a:fontRef idx="minor">
            <a:schemeClr val="tx1"/>
          </a:fontRef>
        </p:style>
      </p:cxnSp>
      <p:sp>
        <p:nvSpPr>
          <p:cNvPr id="27" name="Espace réservé du texte 26"/>
          <p:cNvSpPr>
            <a:spLocks noGrp="1"/>
          </p:cNvSpPr>
          <p:nvPr>
            <p:ph type="body" sz="quarter" idx="15" hasCustomPrompt="1"/>
          </p:nvPr>
        </p:nvSpPr>
        <p:spPr>
          <a:xfrm>
            <a:off x="382399" y="6038356"/>
            <a:ext cx="4572000" cy="646113"/>
          </a:xfrm>
          <a:prstGeom prst="rect">
            <a:avLst/>
          </a:prstGeom>
        </p:spPr>
        <p:txBody>
          <a:bodyPr>
            <a:normAutofit/>
          </a:bodyPr>
          <a:lstStyle>
            <a:lvl1pPr marL="0" indent="0">
              <a:buNone/>
              <a:defRPr sz="1800" baseline="0">
                <a:latin typeface="Fira Sans Book" panose="020B0503050000020004" pitchFamily="34" charset="0"/>
              </a:defRPr>
            </a:lvl1pPr>
          </a:lstStyle>
          <a:p>
            <a:pPr lvl="0"/>
            <a:r>
              <a:rPr lang="fr-FR" dirty="0"/>
              <a:t>Texte complémentaire texte complémentaire</a:t>
            </a:r>
          </a:p>
        </p:txBody>
      </p:sp>
      <p:pic>
        <p:nvPicPr>
          <p:cNvPr id="13" name="Image 12"/>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32385" y="226823"/>
            <a:ext cx="2374610" cy="826364"/>
          </a:xfrm>
          <a:prstGeom prst="rect">
            <a:avLst/>
          </a:prstGeom>
        </p:spPr>
      </p:pic>
      <p:sp>
        <p:nvSpPr>
          <p:cNvPr id="18" name="Espace réservé du texte 5"/>
          <p:cNvSpPr>
            <a:spLocks noGrp="1"/>
          </p:cNvSpPr>
          <p:nvPr>
            <p:ph type="body" sz="quarter" idx="16" hasCustomPrompt="1"/>
          </p:nvPr>
        </p:nvSpPr>
        <p:spPr>
          <a:xfrm>
            <a:off x="699810" y="1690113"/>
            <a:ext cx="10740822" cy="1954212"/>
          </a:xfrm>
          <a:prstGeom prst="rect">
            <a:avLst/>
          </a:prstGeom>
        </p:spPr>
        <p:txBody>
          <a:bodyPr>
            <a:noAutofit/>
          </a:bodyPr>
          <a:lstStyle>
            <a:lvl1pPr marL="0" indent="0">
              <a:lnSpc>
                <a:spcPts val="7200"/>
              </a:lnSpc>
              <a:spcBef>
                <a:spcPts val="0"/>
              </a:spcBef>
              <a:buNone/>
              <a:defRPr sz="7200">
                <a:solidFill>
                  <a:schemeClr val="bg1"/>
                </a:solidFill>
                <a:latin typeface="Fira Sans SemiBold" panose="020B0603050000020004" pitchFamily="34" charset="0"/>
              </a:defRPr>
            </a:lvl1pPr>
          </a:lstStyle>
          <a:p>
            <a:pPr lvl="0"/>
            <a:r>
              <a:rPr lang="fr-FR" dirty="0"/>
              <a:t>Sous-titre</a:t>
            </a:r>
          </a:p>
          <a:p>
            <a:pPr lvl="0"/>
            <a:r>
              <a:rPr lang="fr-FR" dirty="0"/>
              <a:t>partie 1</a:t>
            </a:r>
          </a:p>
        </p:txBody>
      </p:sp>
      <p:sp>
        <p:nvSpPr>
          <p:cNvPr id="15" name="Espace réservé du texte 14"/>
          <p:cNvSpPr>
            <a:spLocks noGrp="1"/>
          </p:cNvSpPr>
          <p:nvPr>
            <p:ph type="body" sz="quarter" idx="17" hasCustomPrompt="1"/>
          </p:nvPr>
        </p:nvSpPr>
        <p:spPr>
          <a:xfrm>
            <a:off x="1301533" y="3689102"/>
            <a:ext cx="7813283" cy="1295400"/>
          </a:xfrm>
          <a:prstGeom prst="rect">
            <a:avLst/>
          </a:prstGeom>
        </p:spPr>
        <p:txBody>
          <a:bodyPr>
            <a:normAutofit/>
          </a:bodyPr>
          <a:lstStyle>
            <a:lvl1pPr marL="447675" indent="-177800">
              <a:lnSpc>
                <a:spcPct val="150000"/>
              </a:lnSpc>
              <a:spcBef>
                <a:spcPts val="0"/>
              </a:spcBef>
              <a:defRPr sz="1800" baseline="0">
                <a:latin typeface="Fira Sans Medium" panose="020B0603050000020004" pitchFamily="34" charset="0"/>
              </a:defRPr>
            </a:lvl1pPr>
          </a:lstStyle>
          <a:p>
            <a:pPr lvl="0"/>
            <a:r>
              <a:rPr lang="fr-FR" dirty="0"/>
              <a:t>Index 1</a:t>
            </a:r>
          </a:p>
          <a:p>
            <a:pPr lvl="0"/>
            <a:r>
              <a:rPr lang="fr-FR" dirty="0"/>
              <a:t>Index 2</a:t>
            </a:r>
          </a:p>
          <a:p>
            <a:pPr lvl="0"/>
            <a:r>
              <a:rPr lang="fr-FR" dirty="0"/>
              <a:t>Index 3</a:t>
            </a:r>
          </a:p>
        </p:txBody>
      </p:sp>
    </p:spTree>
    <p:extLst>
      <p:ext uri="{BB962C8B-B14F-4D97-AF65-F5344CB8AC3E}">
        <p14:creationId xmlns:p14="http://schemas.microsoft.com/office/powerpoint/2010/main" val="1026729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exte - vert">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Arrondir un rectangle à un seul coin 7"/>
          <p:cNvSpPr/>
          <p:nvPr userDrawn="1"/>
        </p:nvSpPr>
        <p:spPr>
          <a:xfrm flipV="1">
            <a:off x="470922" y="1034041"/>
            <a:ext cx="11220893" cy="5334862"/>
          </a:xfrm>
          <a:prstGeom prst="round1Rect">
            <a:avLst>
              <a:gd name="adj" fmla="val 22179"/>
            </a:avLst>
          </a:prstGeom>
          <a:solidFill>
            <a:srgbClr val="8E44A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31039" y="5708567"/>
            <a:ext cx="11009593" cy="646327"/>
          </a:xfrm>
          <a:prstGeom prst="rect">
            <a:avLst/>
          </a:prstGeom>
        </p:spPr>
      </p:pic>
      <p:pic>
        <p:nvPicPr>
          <p:cNvPr id="23" name="Image 22"/>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55566" y="4521293"/>
            <a:ext cx="1585066" cy="1585066"/>
          </a:xfrm>
          <a:prstGeom prst="rect">
            <a:avLst/>
          </a:prstGeom>
        </p:spPr>
      </p:pic>
      <p:sp>
        <p:nvSpPr>
          <p:cNvPr id="20" name="ZoneTexte 19"/>
          <p:cNvSpPr txBox="1"/>
          <p:nvPr userDrawn="1"/>
        </p:nvSpPr>
        <p:spPr>
          <a:xfrm>
            <a:off x="11691815" y="1008193"/>
            <a:ext cx="593969" cy="830997"/>
          </a:xfrm>
          <a:prstGeom prst="rect">
            <a:avLst/>
          </a:prstGeom>
          <a:noFill/>
        </p:spPr>
        <p:txBody>
          <a:bodyPr wrap="square" rtlCol="0">
            <a:spAutoFit/>
          </a:bodyPr>
          <a:lstStyle/>
          <a:p>
            <a:fld id="{103F9529-15E7-479F-94DE-B300490E61FE}" type="slidenum">
              <a:rPr lang="fr-FR" sz="2400" smtClean="0">
                <a:solidFill>
                  <a:srgbClr val="A5B1C2"/>
                </a:solidFill>
              </a:rPr>
              <a:t>‹N°›</a:t>
            </a:fld>
            <a:endParaRPr lang="fr-FR" sz="2400" dirty="0">
              <a:solidFill>
                <a:srgbClr val="A5B1C2"/>
              </a:solidFill>
            </a:endParaRPr>
          </a:p>
        </p:txBody>
      </p:sp>
      <p:cxnSp>
        <p:nvCxnSpPr>
          <p:cNvPr id="21" name="Connecteur droit 20"/>
          <p:cNvCxnSpPr/>
          <p:nvPr userDrawn="1"/>
        </p:nvCxnSpPr>
        <p:spPr>
          <a:xfrm>
            <a:off x="11746520" y="1430783"/>
            <a:ext cx="548625" cy="0"/>
          </a:xfrm>
          <a:prstGeom prst="line">
            <a:avLst/>
          </a:prstGeom>
          <a:ln w="12700">
            <a:solidFill>
              <a:srgbClr val="3AD025"/>
            </a:solidFill>
          </a:ln>
        </p:spPr>
        <p:style>
          <a:lnRef idx="1">
            <a:schemeClr val="accent1"/>
          </a:lnRef>
          <a:fillRef idx="0">
            <a:schemeClr val="accent1"/>
          </a:fillRef>
          <a:effectRef idx="0">
            <a:schemeClr val="accent1"/>
          </a:effectRef>
          <a:fontRef idx="minor">
            <a:schemeClr val="tx1"/>
          </a:fontRef>
        </p:style>
      </p:cxnSp>
      <p:pic>
        <p:nvPicPr>
          <p:cNvPr id="24" name="Image 23"/>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32385" y="329375"/>
            <a:ext cx="1820517" cy="633540"/>
          </a:xfrm>
          <a:prstGeom prst="rect">
            <a:avLst/>
          </a:prstGeom>
        </p:spPr>
      </p:pic>
      <p:sp>
        <p:nvSpPr>
          <p:cNvPr id="3" name="Espace réservé du texte 2"/>
          <p:cNvSpPr>
            <a:spLocks noGrp="1"/>
          </p:cNvSpPr>
          <p:nvPr>
            <p:ph type="body" sz="quarter" idx="10" hasCustomPrompt="1"/>
          </p:nvPr>
        </p:nvSpPr>
        <p:spPr>
          <a:xfrm>
            <a:off x="1475969" y="1517886"/>
            <a:ext cx="8128414" cy="3880966"/>
          </a:xfrm>
          <a:prstGeom prst="rect">
            <a:avLst/>
          </a:prstGeom>
        </p:spPr>
        <p:txBody>
          <a:bodyPr/>
          <a:lstStyle>
            <a:lvl1pPr>
              <a:lnSpc>
                <a:spcPct val="200000"/>
              </a:lnSpc>
              <a:spcBef>
                <a:spcPts val="0"/>
              </a:spcBef>
              <a:defRPr baseline="0">
                <a:latin typeface="Fira Sans Book" panose="020B0503050000020004" pitchFamily="34" charset="0"/>
              </a:defRPr>
            </a:lvl1pPr>
            <a:lvl2pPr>
              <a:defRPr>
                <a:latin typeface="Fira Sans Book" panose="020B0503050000020004" pitchFamily="34" charset="0"/>
              </a:defRPr>
            </a:lvl2pPr>
            <a:lvl3pPr>
              <a:defRPr baseline="0">
                <a:latin typeface="Fira Sans Book" panose="020B0503050000020004" pitchFamily="34" charset="0"/>
              </a:defRPr>
            </a:lvl3pPr>
            <a:lvl4pPr marL="1371600" indent="0">
              <a:buNone/>
              <a:defRPr sz="1600" baseline="0">
                <a:latin typeface="Fira Sans Book" panose="020B0503050000020004" pitchFamily="34" charset="0"/>
              </a:defRPr>
            </a:lvl4pPr>
          </a:lstStyle>
          <a:p>
            <a:pPr lvl="0"/>
            <a:r>
              <a:rPr lang="fr-FR" dirty="0"/>
              <a:t>Item niveau 1</a:t>
            </a:r>
          </a:p>
          <a:p>
            <a:pPr lvl="1"/>
            <a:r>
              <a:rPr lang="fr-FR" dirty="0"/>
              <a:t>Item niveau 2</a:t>
            </a:r>
          </a:p>
          <a:p>
            <a:pPr lvl="2"/>
            <a:r>
              <a:rPr lang="fr-FR" dirty="0"/>
              <a:t>Item niveau 3</a:t>
            </a:r>
          </a:p>
          <a:p>
            <a:pPr lvl="3"/>
            <a:r>
              <a:rPr lang="fr-FR" dirty="0"/>
              <a:t>Item niveau 4</a:t>
            </a:r>
          </a:p>
          <a:p>
            <a:pPr lvl="3"/>
            <a:r>
              <a:rPr lang="fr-FR" dirty="0"/>
              <a:t>	Item niveau 5</a:t>
            </a:r>
          </a:p>
          <a:p>
            <a:pPr lvl="1"/>
            <a:endParaRPr lang="fr-FR" dirty="0"/>
          </a:p>
        </p:txBody>
      </p:sp>
      <p:sp>
        <p:nvSpPr>
          <p:cNvPr id="5" name="Espace réservé du texte 4"/>
          <p:cNvSpPr>
            <a:spLocks noGrp="1"/>
          </p:cNvSpPr>
          <p:nvPr>
            <p:ph type="body" sz="quarter" idx="11" hasCustomPrompt="1"/>
          </p:nvPr>
        </p:nvSpPr>
        <p:spPr>
          <a:xfrm>
            <a:off x="3948066" y="487892"/>
            <a:ext cx="7864475" cy="382588"/>
          </a:xfrm>
          <a:prstGeom prst="rect">
            <a:avLst/>
          </a:prstGeom>
        </p:spPr>
        <p:txBody>
          <a:bodyPr>
            <a:normAutofit/>
          </a:bodyPr>
          <a:lstStyle>
            <a:lvl1pPr marL="0" indent="0" algn="r">
              <a:lnSpc>
                <a:spcPct val="100000"/>
              </a:lnSpc>
              <a:spcBef>
                <a:spcPts val="0"/>
              </a:spcBef>
              <a:buNone/>
              <a:defRPr sz="2000" b="0">
                <a:solidFill>
                  <a:srgbClr val="A5B1C2"/>
                </a:solidFill>
                <a:latin typeface="Fira Sans Medium" panose="020B0603050000020004" pitchFamily="34" charset="0"/>
              </a:defRPr>
            </a:lvl1pPr>
          </a:lstStyle>
          <a:p>
            <a:pPr lvl="0"/>
            <a:r>
              <a:rPr lang="fr-FR" dirty="0"/>
              <a:t>Rappel du titre de la présentation</a:t>
            </a:r>
          </a:p>
        </p:txBody>
      </p:sp>
    </p:spTree>
    <p:extLst>
      <p:ext uri="{BB962C8B-B14F-4D97-AF65-F5344CB8AC3E}">
        <p14:creationId xmlns:p14="http://schemas.microsoft.com/office/powerpoint/2010/main" val="394766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 rose">
    <p:spTree>
      <p:nvGrpSpPr>
        <p:cNvPr id="1" name=""/>
        <p:cNvGrpSpPr/>
        <p:nvPr/>
      </p:nvGrpSpPr>
      <p:grpSpPr>
        <a:xfrm>
          <a:off x="0" y="0"/>
          <a:ext cx="0" cy="0"/>
          <a:chOff x="0" y="0"/>
          <a:chExt cx="0" cy="0"/>
        </a:xfrm>
      </p:grpSpPr>
      <p:sp>
        <p:nvSpPr>
          <p:cNvPr id="34" name="Rectangle 33"/>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Arrondir un rectangle à un seul coin 23"/>
          <p:cNvSpPr/>
          <p:nvPr userDrawn="1"/>
        </p:nvSpPr>
        <p:spPr>
          <a:xfrm flipV="1">
            <a:off x="489096" y="1160388"/>
            <a:ext cx="11220893" cy="4730048"/>
          </a:xfrm>
          <a:prstGeom prst="round1Rect">
            <a:avLst>
              <a:gd name="adj" fmla="val 26095"/>
            </a:avLst>
          </a:prstGeom>
          <a:solidFill>
            <a:srgbClr val="FF6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31039" y="5229595"/>
            <a:ext cx="11009593" cy="646327"/>
          </a:xfrm>
          <a:prstGeom prst="rect">
            <a:avLst/>
          </a:prstGeom>
        </p:spPr>
      </p:pic>
      <p:pic>
        <p:nvPicPr>
          <p:cNvPr id="9" name="Image 8"/>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55566" y="4049580"/>
            <a:ext cx="1585066" cy="1585066"/>
          </a:xfrm>
          <a:prstGeom prst="rect">
            <a:avLst/>
          </a:prstGeom>
        </p:spPr>
      </p:pic>
      <p:sp>
        <p:nvSpPr>
          <p:cNvPr id="2" name="Titre 1"/>
          <p:cNvSpPr>
            <a:spLocks noGrp="1"/>
          </p:cNvSpPr>
          <p:nvPr>
            <p:ph type="title" hasCustomPrompt="1"/>
          </p:nvPr>
        </p:nvSpPr>
        <p:spPr>
          <a:xfrm>
            <a:off x="735651" y="1689309"/>
            <a:ext cx="10515600" cy="2212351"/>
          </a:xfrm>
          <a:prstGeom prst="rect">
            <a:avLst/>
          </a:prstGeom>
        </p:spPr>
        <p:txBody>
          <a:bodyPr/>
          <a:lstStyle>
            <a:lvl1pPr>
              <a:defRPr sz="7200" b="1">
                <a:solidFill>
                  <a:schemeClr val="bg1"/>
                </a:solidFill>
                <a:latin typeface="Fira Sans SemiBold" panose="020B0603050000020004" pitchFamily="34" charset="0"/>
              </a:defRPr>
            </a:lvl1pPr>
          </a:lstStyle>
          <a:p>
            <a:r>
              <a:rPr lang="fr-FR" dirty="0"/>
              <a:t>Titre de</a:t>
            </a:r>
            <a:br>
              <a:rPr lang="fr-FR" dirty="0"/>
            </a:br>
            <a:r>
              <a:rPr lang="fr-FR" dirty="0"/>
              <a:t>la présentation</a:t>
            </a:r>
          </a:p>
        </p:txBody>
      </p:sp>
      <p:sp>
        <p:nvSpPr>
          <p:cNvPr id="20" name="ZoneTexte 19"/>
          <p:cNvSpPr txBox="1"/>
          <p:nvPr userDrawn="1"/>
        </p:nvSpPr>
        <p:spPr>
          <a:xfrm>
            <a:off x="11691815" y="1008193"/>
            <a:ext cx="593969" cy="830997"/>
          </a:xfrm>
          <a:prstGeom prst="rect">
            <a:avLst/>
          </a:prstGeom>
          <a:noFill/>
        </p:spPr>
        <p:txBody>
          <a:bodyPr wrap="square" rtlCol="0">
            <a:spAutoFit/>
          </a:bodyPr>
          <a:lstStyle/>
          <a:p>
            <a:fld id="{103F9529-15E7-479F-94DE-B300490E61FE}" type="slidenum">
              <a:rPr lang="fr-FR" sz="2400" smtClean="0">
                <a:solidFill>
                  <a:srgbClr val="A5B1C2"/>
                </a:solidFill>
              </a:rPr>
              <a:t>‹N°›</a:t>
            </a:fld>
            <a:endParaRPr lang="fr-FR" sz="2400" dirty="0">
              <a:solidFill>
                <a:srgbClr val="A5B1C2"/>
              </a:solidFill>
            </a:endParaRPr>
          </a:p>
        </p:txBody>
      </p:sp>
      <p:cxnSp>
        <p:nvCxnSpPr>
          <p:cNvPr id="21" name="Connecteur droit 20"/>
          <p:cNvCxnSpPr/>
          <p:nvPr userDrawn="1"/>
        </p:nvCxnSpPr>
        <p:spPr>
          <a:xfrm>
            <a:off x="11746520" y="1430783"/>
            <a:ext cx="548625" cy="0"/>
          </a:xfrm>
          <a:prstGeom prst="line">
            <a:avLst/>
          </a:prstGeom>
          <a:ln w="12700">
            <a:solidFill>
              <a:srgbClr val="3AD025"/>
            </a:solidFill>
          </a:ln>
        </p:spPr>
        <p:style>
          <a:lnRef idx="1">
            <a:schemeClr val="accent1"/>
          </a:lnRef>
          <a:fillRef idx="0">
            <a:schemeClr val="accent1"/>
          </a:fillRef>
          <a:effectRef idx="0">
            <a:schemeClr val="accent1"/>
          </a:effectRef>
          <a:fontRef idx="minor">
            <a:schemeClr val="tx1"/>
          </a:fontRef>
        </p:style>
      </p:cxnSp>
      <p:sp>
        <p:nvSpPr>
          <p:cNvPr id="27" name="Espace réservé du texte 26"/>
          <p:cNvSpPr>
            <a:spLocks noGrp="1"/>
          </p:cNvSpPr>
          <p:nvPr>
            <p:ph type="body" sz="quarter" idx="15" hasCustomPrompt="1"/>
          </p:nvPr>
        </p:nvSpPr>
        <p:spPr>
          <a:xfrm>
            <a:off x="382399" y="6038356"/>
            <a:ext cx="4572000" cy="646113"/>
          </a:xfrm>
          <a:prstGeom prst="rect">
            <a:avLst/>
          </a:prstGeom>
        </p:spPr>
        <p:txBody>
          <a:bodyPr>
            <a:normAutofit/>
          </a:bodyPr>
          <a:lstStyle>
            <a:lvl1pPr marL="0" indent="0">
              <a:buNone/>
              <a:defRPr sz="1800" baseline="0">
                <a:latin typeface="Fira Sans Book" panose="020B0503050000020004" pitchFamily="34" charset="0"/>
              </a:defRPr>
            </a:lvl1pPr>
          </a:lstStyle>
          <a:p>
            <a:pPr lvl="0"/>
            <a:r>
              <a:rPr lang="fr-FR" dirty="0"/>
              <a:t>Texte complémentaire texte complémentaire</a:t>
            </a:r>
          </a:p>
        </p:txBody>
      </p:sp>
      <p:pic>
        <p:nvPicPr>
          <p:cNvPr id="28" name="Image 27"/>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32385" y="226823"/>
            <a:ext cx="2374610" cy="826364"/>
          </a:xfrm>
          <a:prstGeom prst="rect">
            <a:avLst/>
          </a:prstGeom>
        </p:spPr>
      </p:pic>
      <p:sp>
        <p:nvSpPr>
          <p:cNvPr id="29" name="Espace réservé du texte 13"/>
          <p:cNvSpPr>
            <a:spLocks noGrp="1"/>
          </p:cNvSpPr>
          <p:nvPr>
            <p:ph type="body" sz="quarter" idx="13" hasCustomPrompt="1"/>
          </p:nvPr>
        </p:nvSpPr>
        <p:spPr>
          <a:xfrm>
            <a:off x="7207704" y="227045"/>
            <a:ext cx="4502285" cy="467276"/>
          </a:xfrm>
          <a:prstGeom prst="rect">
            <a:avLst/>
          </a:prstGeom>
        </p:spPr>
        <p:txBody>
          <a:bodyPr>
            <a:noAutofit/>
          </a:bodyPr>
          <a:lstStyle>
            <a:lvl1pPr marL="0" indent="0" algn="r">
              <a:buNone/>
              <a:defRPr sz="3000">
                <a:solidFill>
                  <a:srgbClr val="FF6485"/>
                </a:solidFill>
                <a:latin typeface="Fira Sans Medium" panose="020B0603050000020004" pitchFamily="34" charset="0"/>
              </a:defRPr>
            </a:lvl1pPr>
          </a:lstStyle>
          <a:p>
            <a:pPr lvl="0"/>
            <a:r>
              <a:rPr lang="fr-FR" dirty="0"/>
              <a:t>Date de la présentation</a:t>
            </a:r>
          </a:p>
        </p:txBody>
      </p:sp>
      <p:sp>
        <p:nvSpPr>
          <p:cNvPr id="30" name="Espace réservé du texte 18"/>
          <p:cNvSpPr>
            <a:spLocks noGrp="1"/>
          </p:cNvSpPr>
          <p:nvPr>
            <p:ph type="body" sz="quarter" idx="14" hasCustomPrompt="1"/>
          </p:nvPr>
        </p:nvSpPr>
        <p:spPr>
          <a:xfrm>
            <a:off x="7207704" y="727130"/>
            <a:ext cx="4502285" cy="357052"/>
          </a:xfrm>
          <a:prstGeom prst="rect">
            <a:avLst/>
          </a:prstGeom>
        </p:spPr>
        <p:txBody>
          <a:bodyPr>
            <a:normAutofit/>
          </a:bodyPr>
          <a:lstStyle>
            <a:lvl1pPr marL="0" indent="0" algn="r">
              <a:buNone/>
              <a:defRPr sz="1600" baseline="0">
                <a:latin typeface="Fira Sans" panose="020B0503050000020004" pitchFamily="34" charset="0"/>
              </a:defRPr>
            </a:lvl1pPr>
          </a:lstStyle>
          <a:p>
            <a:pPr lvl="0"/>
            <a:r>
              <a:rPr lang="fr-FR" dirty="0"/>
              <a:t>Lieu de la présentation</a:t>
            </a:r>
          </a:p>
        </p:txBody>
      </p:sp>
    </p:spTree>
    <p:extLst>
      <p:ext uri="{BB962C8B-B14F-4D97-AF65-F5344CB8AC3E}">
        <p14:creationId xmlns:p14="http://schemas.microsoft.com/office/powerpoint/2010/main" val="3234884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e de sous-titre - rose">
    <p:spTree>
      <p:nvGrpSpPr>
        <p:cNvPr id="1" name=""/>
        <p:cNvGrpSpPr/>
        <p:nvPr/>
      </p:nvGrpSpPr>
      <p:grpSpPr>
        <a:xfrm>
          <a:off x="0" y="0"/>
          <a:ext cx="0" cy="0"/>
          <a:chOff x="0" y="0"/>
          <a:chExt cx="0" cy="0"/>
        </a:xfrm>
      </p:grpSpPr>
      <p:sp>
        <p:nvSpPr>
          <p:cNvPr id="23" name="Rectangle 2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Arrondir un rectangle à un seul coin 23"/>
          <p:cNvSpPr/>
          <p:nvPr userDrawn="1"/>
        </p:nvSpPr>
        <p:spPr>
          <a:xfrm flipV="1">
            <a:off x="489096" y="1160388"/>
            <a:ext cx="11220893" cy="4730048"/>
          </a:xfrm>
          <a:prstGeom prst="round1Rect">
            <a:avLst>
              <a:gd name="adj" fmla="val 26095"/>
            </a:avLst>
          </a:prstGeom>
          <a:solidFill>
            <a:srgbClr val="FF648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31039" y="5229595"/>
            <a:ext cx="11009593" cy="646327"/>
          </a:xfrm>
          <a:prstGeom prst="rect">
            <a:avLst/>
          </a:prstGeom>
        </p:spPr>
      </p:pic>
      <p:pic>
        <p:nvPicPr>
          <p:cNvPr id="9" name="Image 8"/>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55566" y="4049580"/>
            <a:ext cx="1585066" cy="1585066"/>
          </a:xfrm>
          <a:prstGeom prst="rect">
            <a:avLst/>
          </a:prstGeom>
        </p:spPr>
      </p:pic>
      <p:sp>
        <p:nvSpPr>
          <p:cNvPr id="14" name="Espace réservé du texte 13"/>
          <p:cNvSpPr>
            <a:spLocks noGrp="1"/>
          </p:cNvSpPr>
          <p:nvPr>
            <p:ph type="body" sz="quarter" idx="13" hasCustomPrompt="1"/>
          </p:nvPr>
        </p:nvSpPr>
        <p:spPr>
          <a:xfrm>
            <a:off x="7207704" y="227045"/>
            <a:ext cx="4502285" cy="467276"/>
          </a:xfrm>
          <a:prstGeom prst="rect">
            <a:avLst/>
          </a:prstGeom>
        </p:spPr>
        <p:txBody>
          <a:bodyPr>
            <a:noAutofit/>
          </a:bodyPr>
          <a:lstStyle>
            <a:lvl1pPr marL="0" indent="0" algn="r">
              <a:buNone/>
              <a:defRPr sz="3000">
                <a:solidFill>
                  <a:srgbClr val="FF6485"/>
                </a:solidFill>
                <a:latin typeface="Fira Sans Medium" panose="020B0603050000020004" pitchFamily="34" charset="0"/>
              </a:defRPr>
            </a:lvl1pPr>
          </a:lstStyle>
          <a:p>
            <a:pPr lvl="0"/>
            <a:r>
              <a:rPr lang="fr-FR" dirty="0"/>
              <a:t>Date de la présentation</a:t>
            </a:r>
          </a:p>
        </p:txBody>
      </p:sp>
      <p:sp>
        <p:nvSpPr>
          <p:cNvPr id="19" name="Espace réservé du texte 18"/>
          <p:cNvSpPr>
            <a:spLocks noGrp="1"/>
          </p:cNvSpPr>
          <p:nvPr>
            <p:ph type="body" sz="quarter" idx="14" hasCustomPrompt="1"/>
          </p:nvPr>
        </p:nvSpPr>
        <p:spPr>
          <a:xfrm>
            <a:off x="7207704" y="727130"/>
            <a:ext cx="4502285" cy="357052"/>
          </a:xfrm>
          <a:prstGeom prst="rect">
            <a:avLst/>
          </a:prstGeom>
        </p:spPr>
        <p:txBody>
          <a:bodyPr>
            <a:normAutofit/>
          </a:bodyPr>
          <a:lstStyle>
            <a:lvl1pPr marL="0" indent="0" algn="r">
              <a:buNone/>
              <a:defRPr sz="1600" baseline="0">
                <a:latin typeface="Fira Sans" panose="020B0503050000020004" pitchFamily="34" charset="0"/>
              </a:defRPr>
            </a:lvl1pPr>
          </a:lstStyle>
          <a:p>
            <a:pPr lvl="0"/>
            <a:r>
              <a:rPr lang="fr-FR" dirty="0"/>
              <a:t>Lieu de la présentation</a:t>
            </a:r>
          </a:p>
        </p:txBody>
      </p:sp>
      <p:sp>
        <p:nvSpPr>
          <p:cNvPr id="20" name="ZoneTexte 19"/>
          <p:cNvSpPr txBox="1"/>
          <p:nvPr userDrawn="1"/>
        </p:nvSpPr>
        <p:spPr>
          <a:xfrm>
            <a:off x="11691815" y="1008193"/>
            <a:ext cx="593969" cy="830997"/>
          </a:xfrm>
          <a:prstGeom prst="rect">
            <a:avLst/>
          </a:prstGeom>
          <a:noFill/>
        </p:spPr>
        <p:txBody>
          <a:bodyPr wrap="square" rtlCol="0">
            <a:spAutoFit/>
          </a:bodyPr>
          <a:lstStyle/>
          <a:p>
            <a:fld id="{103F9529-15E7-479F-94DE-B300490E61FE}" type="slidenum">
              <a:rPr lang="fr-FR" sz="2400" smtClean="0">
                <a:solidFill>
                  <a:srgbClr val="A5B1C2"/>
                </a:solidFill>
              </a:rPr>
              <a:t>‹N°›</a:t>
            </a:fld>
            <a:endParaRPr lang="fr-FR" sz="2400" dirty="0">
              <a:solidFill>
                <a:srgbClr val="A5B1C2"/>
              </a:solidFill>
            </a:endParaRPr>
          </a:p>
        </p:txBody>
      </p:sp>
      <p:cxnSp>
        <p:nvCxnSpPr>
          <p:cNvPr id="21" name="Connecteur droit 20"/>
          <p:cNvCxnSpPr/>
          <p:nvPr userDrawn="1"/>
        </p:nvCxnSpPr>
        <p:spPr>
          <a:xfrm>
            <a:off x="11746520" y="1430783"/>
            <a:ext cx="548625" cy="0"/>
          </a:xfrm>
          <a:prstGeom prst="line">
            <a:avLst/>
          </a:prstGeom>
          <a:ln w="12700">
            <a:solidFill>
              <a:srgbClr val="3AD025"/>
            </a:solidFill>
          </a:ln>
        </p:spPr>
        <p:style>
          <a:lnRef idx="1">
            <a:schemeClr val="accent1"/>
          </a:lnRef>
          <a:fillRef idx="0">
            <a:schemeClr val="accent1"/>
          </a:fillRef>
          <a:effectRef idx="0">
            <a:schemeClr val="accent1"/>
          </a:effectRef>
          <a:fontRef idx="minor">
            <a:schemeClr val="tx1"/>
          </a:fontRef>
        </p:style>
      </p:cxnSp>
      <p:sp>
        <p:nvSpPr>
          <p:cNvPr id="27" name="Espace réservé du texte 26"/>
          <p:cNvSpPr>
            <a:spLocks noGrp="1"/>
          </p:cNvSpPr>
          <p:nvPr>
            <p:ph type="body" sz="quarter" idx="15" hasCustomPrompt="1"/>
          </p:nvPr>
        </p:nvSpPr>
        <p:spPr>
          <a:xfrm>
            <a:off x="382399" y="6038356"/>
            <a:ext cx="4572000" cy="646113"/>
          </a:xfrm>
          <a:prstGeom prst="rect">
            <a:avLst/>
          </a:prstGeom>
        </p:spPr>
        <p:txBody>
          <a:bodyPr>
            <a:normAutofit/>
          </a:bodyPr>
          <a:lstStyle>
            <a:lvl1pPr marL="0" indent="0">
              <a:buNone/>
              <a:defRPr sz="1800" baseline="0">
                <a:latin typeface="Fira Sans Book" panose="020B0503050000020004" pitchFamily="34" charset="0"/>
              </a:defRPr>
            </a:lvl1pPr>
          </a:lstStyle>
          <a:p>
            <a:pPr lvl="0"/>
            <a:r>
              <a:rPr lang="fr-FR" dirty="0"/>
              <a:t>Texte complémentaire texte complémentaire</a:t>
            </a:r>
          </a:p>
        </p:txBody>
      </p:sp>
      <p:pic>
        <p:nvPicPr>
          <p:cNvPr id="13" name="Image 12"/>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32385" y="226823"/>
            <a:ext cx="2374610" cy="826364"/>
          </a:xfrm>
          <a:prstGeom prst="rect">
            <a:avLst/>
          </a:prstGeom>
        </p:spPr>
      </p:pic>
      <p:sp>
        <p:nvSpPr>
          <p:cNvPr id="18" name="Espace réservé du texte 5"/>
          <p:cNvSpPr>
            <a:spLocks noGrp="1"/>
          </p:cNvSpPr>
          <p:nvPr>
            <p:ph type="body" sz="quarter" idx="16" hasCustomPrompt="1"/>
          </p:nvPr>
        </p:nvSpPr>
        <p:spPr>
          <a:xfrm>
            <a:off x="699810" y="1690113"/>
            <a:ext cx="10740822" cy="1954212"/>
          </a:xfrm>
          <a:prstGeom prst="rect">
            <a:avLst/>
          </a:prstGeom>
        </p:spPr>
        <p:txBody>
          <a:bodyPr>
            <a:noAutofit/>
          </a:bodyPr>
          <a:lstStyle>
            <a:lvl1pPr marL="0" indent="0">
              <a:lnSpc>
                <a:spcPts val="7200"/>
              </a:lnSpc>
              <a:spcBef>
                <a:spcPts val="0"/>
              </a:spcBef>
              <a:buNone/>
              <a:defRPr sz="7200">
                <a:solidFill>
                  <a:schemeClr val="bg1"/>
                </a:solidFill>
                <a:latin typeface="Fira Sans SemiBold" panose="020B0603050000020004" pitchFamily="34" charset="0"/>
              </a:defRPr>
            </a:lvl1pPr>
          </a:lstStyle>
          <a:p>
            <a:pPr lvl="0"/>
            <a:r>
              <a:rPr lang="fr-FR" dirty="0"/>
              <a:t>Sous-titre</a:t>
            </a:r>
          </a:p>
          <a:p>
            <a:pPr lvl="0"/>
            <a:r>
              <a:rPr lang="fr-FR" dirty="0"/>
              <a:t>partie 1</a:t>
            </a:r>
          </a:p>
        </p:txBody>
      </p:sp>
      <p:sp>
        <p:nvSpPr>
          <p:cNvPr id="15" name="Espace réservé du texte 14"/>
          <p:cNvSpPr>
            <a:spLocks noGrp="1"/>
          </p:cNvSpPr>
          <p:nvPr>
            <p:ph type="body" sz="quarter" idx="17" hasCustomPrompt="1"/>
          </p:nvPr>
        </p:nvSpPr>
        <p:spPr>
          <a:xfrm>
            <a:off x="1301533" y="3689102"/>
            <a:ext cx="7813283" cy="1295400"/>
          </a:xfrm>
          <a:prstGeom prst="rect">
            <a:avLst/>
          </a:prstGeom>
        </p:spPr>
        <p:txBody>
          <a:bodyPr>
            <a:normAutofit/>
          </a:bodyPr>
          <a:lstStyle>
            <a:lvl1pPr marL="447675" indent="-177800">
              <a:lnSpc>
                <a:spcPct val="150000"/>
              </a:lnSpc>
              <a:spcBef>
                <a:spcPts val="0"/>
              </a:spcBef>
              <a:defRPr sz="1800" baseline="0">
                <a:latin typeface="Fira Sans Medium" panose="020B0603050000020004" pitchFamily="34" charset="0"/>
              </a:defRPr>
            </a:lvl1pPr>
          </a:lstStyle>
          <a:p>
            <a:pPr lvl="0"/>
            <a:r>
              <a:rPr lang="fr-FR" dirty="0"/>
              <a:t>Index 1</a:t>
            </a:r>
          </a:p>
          <a:p>
            <a:pPr lvl="0"/>
            <a:r>
              <a:rPr lang="fr-FR" dirty="0"/>
              <a:t>Index 2</a:t>
            </a:r>
          </a:p>
          <a:p>
            <a:pPr lvl="0"/>
            <a:r>
              <a:rPr lang="fr-FR" dirty="0"/>
              <a:t>Index 3</a:t>
            </a:r>
          </a:p>
        </p:txBody>
      </p:sp>
    </p:spTree>
    <p:extLst>
      <p:ext uri="{BB962C8B-B14F-4D97-AF65-F5344CB8AC3E}">
        <p14:creationId xmlns:p14="http://schemas.microsoft.com/office/powerpoint/2010/main" val="723203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e de texte - rose">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Arrondir un rectangle à un seul coin 7"/>
          <p:cNvSpPr/>
          <p:nvPr userDrawn="1"/>
        </p:nvSpPr>
        <p:spPr>
          <a:xfrm flipV="1">
            <a:off x="470922" y="1034041"/>
            <a:ext cx="11220893" cy="5334862"/>
          </a:xfrm>
          <a:prstGeom prst="round1Rect">
            <a:avLst>
              <a:gd name="adj" fmla="val 22179"/>
            </a:avLst>
          </a:prstGeom>
          <a:solidFill>
            <a:srgbClr val="FF648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31039" y="5708567"/>
            <a:ext cx="11009593" cy="646327"/>
          </a:xfrm>
          <a:prstGeom prst="rect">
            <a:avLst/>
          </a:prstGeom>
        </p:spPr>
      </p:pic>
      <p:pic>
        <p:nvPicPr>
          <p:cNvPr id="23" name="Image 22"/>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55566" y="4521293"/>
            <a:ext cx="1585066" cy="1585066"/>
          </a:xfrm>
          <a:prstGeom prst="rect">
            <a:avLst/>
          </a:prstGeom>
        </p:spPr>
      </p:pic>
      <p:sp>
        <p:nvSpPr>
          <p:cNvPr id="20" name="ZoneTexte 19"/>
          <p:cNvSpPr txBox="1"/>
          <p:nvPr userDrawn="1"/>
        </p:nvSpPr>
        <p:spPr>
          <a:xfrm>
            <a:off x="11691815" y="1008193"/>
            <a:ext cx="593969" cy="830997"/>
          </a:xfrm>
          <a:prstGeom prst="rect">
            <a:avLst/>
          </a:prstGeom>
          <a:noFill/>
        </p:spPr>
        <p:txBody>
          <a:bodyPr wrap="square" rtlCol="0">
            <a:spAutoFit/>
          </a:bodyPr>
          <a:lstStyle/>
          <a:p>
            <a:fld id="{103F9529-15E7-479F-94DE-B300490E61FE}" type="slidenum">
              <a:rPr lang="fr-FR" sz="2400" smtClean="0">
                <a:solidFill>
                  <a:srgbClr val="A5B1C2"/>
                </a:solidFill>
              </a:rPr>
              <a:t>‹N°›</a:t>
            </a:fld>
            <a:endParaRPr lang="fr-FR" sz="2400" dirty="0">
              <a:solidFill>
                <a:srgbClr val="A5B1C2"/>
              </a:solidFill>
            </a:endParaRPr>
          </a:p>
        </p:txBody>
      </p:sp>
      <p:cxnSp>
        <p:nvCxnSpPr>
          <p:cNvPr id="21" name="Connecteur droit 20"/>
          <p:cNvCxnSpPr/>
          <p:nvPr userDrawn="1"/>
        </p:nvCxnSpPr>
        <p:spPr>
          <a:xfrm>
            <a:off x="11746520" y="1430783"/>
            <a:ext cx="548625" cy="0"/>
          </a:xfrm>
          <a:prstGeom prst="line">
            <a:avLst/>
          </a:prstGeom>
          <a:ln w="12700">
            <a:solidFill>
              <a:srgbClr val="3AD025"/>
            </a:solidFill>
          </a:ln>
        </p:spPr>
        <p:style>
          <a:lnRef idx="1">
            <a:schemeClr val="accent1"/>
          </a:lnRef>
          <a:fillRef idx="0">
            <a:schemeClr val="accent1"/>
          </a:fillRef>
          <a:effectRef idx="0">
            <a:schemeClr val="accent1"/>
          </a:effectRef>
          <a:fontRef idx="minor">
            <a:schemeClr val="tx1"/>
          </a:fontRef>
        </p:style>
      </p:cxnSp>
      <p:pic>
        <p:nvPicPr>
          <p:cNvPr id="24" name="Image 23"/>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32385" y="329375"/>
            <a:ext cx="1820517" cy="633540"/>
          </a:xfrm>
          <a:prstGeom prst="rect">
            <a:avLst/>
          </a:prstGeom>
        </p:spPr>
      </p:pic>
      <p:sp>
        <p:nvSpPr>
          <p:cNvPr id="3" name="Espace réservé du texte 2"/>
          <p:cNvSpPr>
            <a:spLocks noGrp="1"/>
          </p:cNvSpPr>
          <p:nvPr>
            <p:ph type="body" sz="quarter" idx="10" hasCustomPrompt="1"/>
          </p:nvPr>
        </p:nvSpPr>
        <p:spPr>
          <a:xfrm>
            <a:off x="1475969" y="1517886"/>
            <a:ext cx="8128414" cy="3880966"/>
          </a:xfrm>
          <a:prstGeom prst="rect">
            <a:avLst/>
          </a:prstGeom>
        </p:spPr>
        <p:txBody>
          <a:bodyPr/>
          <a:lstStyle>
            <a:lvl1pPr>
              <a:lnSpc>
                <a:spcPct val="200000"/>
              </a:lnSpc>
              <a:spcBef>
                <a:spcPts val="0"/>
              </a:spcBef>
              <a:defRPr baseline="0">
                <a:latin typeface="Fira Sans Book" panose="020B0503050000020004" pitchFamily="34" charset="0"/>
              </a:defRPr>
            </a:lvl1pPr>
            <a:lvl2pPr>
              <a:defRPr>
                <a:latin typeface="Fira Sans Book" panose="020B0503050000020004" pitchFamily="34" charset="0"/>
              </a:defRPr>
            </a:lvl2pPr>
            <a:lvl3pPr>
              <a:defRPr baseline="0">
                <a:latin typeface="Fira Sans Book" panose="020B0503050000020004" pitchFamily="34" charset="0"/>
              </a:defRPr>
            </a:lvl3pPr>
            <a:lvl4pPr marL="1371600" indent="0">
              <a:buNone/>
              <a:defRPr sz="1600" baseline="0">
                <a:latin typeface="Fira Sans Book" panose="020B0503050000020004" pitchFamily="34" charset="0"/>
              </a:defRPr>
            </a:lvl4pPr>
          </a:lstStyle>
          <a:p>
            <a:pPr lvl="0"/>
            <a:r>
              <a:rPr lang="fr-FR" dirty="0"/>
              <a:t>Item niveau 1</a:t>
            </a:r>
          </a:p>
          <a:p>
            <a:pPr lvl="1"/>
            <a:r>
              <a:rPr lang="fr-FR" dirty="0"/>
              <a:t>Item niveau 2</a:t>
            </a:r>
          </a:p>
          <a:p>
            <a:pPr lvl="2"/>
            <a:r>
              <a:rPr lang="fr-FR" dirty="0"/>
              <a:t>Item niveau 3</a:t>
            </a:r>
          </a:p>
          <a:p>
            <a:pPr lvl="3"/>
            <a:r>
              <a:rPr lang="fr-FR" dirty="0"/>
              <a:t>Item niveau 4</a:t>
            </a:r>
          </a:p>
          <a:p>
            <a:pPr lvl="3"/>
            <a:r>
              <a:rPr lang="fr-FR" dirty="0"/>
              <a:t>	Item niveau 5</a:t>
            </a:r>
          </a:p>
          <a:p>
            <a:pPr lvl="1"/>
            <a:endParaRPr lang="fr-FR" dirty="0"/>
          </a:p>
        </p:txBody>
      </p:sp>
      <p:sp>
        <p:nvSpPr>
          <p:cNvPr id="5" name="Espace réservé du texte 4"/>
          <p:cNvSpPr>
            <a:spLocks noGrp="1"/>
          </p:cNvSpPr>
          <p:nvPr>
            <p:ph type="body" sz="quarter" idx="11" hasCustomPrompt="1"/>
          </p:nvPr>
        </p:nvSpPr>
        <p:spPr>
          <a:xfrm>
            <a:off x="3948066" y="487892"/>
            <a:ext cx="7864475" cy="382588"/>
          </a:xfrm>
          <a:prstGeom prst="rect">
            <a:avLst/>
          </a:prstGeom>
        </p:spPr>
        <p:txBody>
          <a:bodyPr>
            <a:normAutofit/>
          </a:bodyPr>
          <a:lstStyle>
            <a:lvl1pPr marL="0" indent="0" algn="r">
              <a:lnSpc>
                <a:spcPct val="100000"/>
              </a:lnSpc>
              <a:spcBef>
                <a:spcPts val="0"/>
              </a:spcBef>
              <a:buNone/>
              <a:defRPr sz="2000" b="0">
                <a:solidFill>
                  <a:srgbClr val="A5B1C2"/>
                </a:solidFill>
                <a:latin typeface="Fira Sans Medium" panose="020B0603050000020004" pitchFamily="34" charset="0"/>
              </a:defRPr>
            </a:lvl1pPr>
          </a:lstStyle>
          <a:p>
            <a:pPr lvl="0"/>
            <a:r>
              <a:rPr lang="fr-FR" dirty="0"/>
              <a:t>Rappel du titre de la présentation</a:t>
            </a:r>
          </a:p>
        </p:txBody>
      </p:sp>
    </p:spTree>
    <p:extLst>
      <p:ext uri="{BB962C8B-B14F-4D97-AF65-F5344CB8AC3E}">
        <p14:creationId xmlns:p14="http://schemas.microsoft.com/office/powerpoint/2010/main" val="168202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sitive de Titre - jaune">
    <p:spTree>
      <p:nvGrpSpPr>
        <p:cNvPr id="1" name=""/>
        <p:cNvGrpSpPr/>
        <p:nvPr/>
      </p:nvGrpSpPr>
      <p:grpSpPr>
        <a:xfrm>
          <a:off x="0" y="0"/>
          <a:ext cx="0" cy="0"/>
          <a:chOff x="0" y="0"/>
          <a:chExt cx="0" cy="0"/>
        </a:xfrm>
      </p:grpSpPr>
      <p:sp>
        <p:nvSpPr>
          <p:cNvPr id="34" name="Rectangle 33"/>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Arrondir un rectangle à un seul coin 23"/>
          <p:cNvSpPr/>
          <p:nvPr userDrawn="1"/>
        </p:nvSpPr>
        <p:spPr>
          <a:xfrm flipV="1">
            <a:off x="489096" y="1160388"/>
            <a:ext cx="11220893" cy="4730048"/>
          </a:xfrm>
          <a:prstGeom prst="round1Rect">
            <a:avLst>
              <a:gd name="adj" fmla="val 26095"/>
            </a:avLst>
          </a:prstGeom>
          <a:solidFill>
            <a:srgbClr val="FFE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31039" y="5229595"/>
            <a:ext cx="11009593" cy="646327"/>
          </a:xfrm>
          <a:prstGeom prst="rect">
            <a:avLst/>
          </a:prstGeom>
        </p:spPr>
      </p:pic>
      <p:pic>
        <p:nvPicPr>
          <p:cNvPr id="9" name="Image 8"/>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55566" y="4049580"/>
            <a:ext cx="1585066" cy="1585066"/>
          </a:xfrm>
          <a:prstGeom prst="rect">
            <a:avLst/>
          </a:prstGeom>
        </p:spPr>
      </p:pic>
      <p:sp>
        <p:nvSpPr>
          <p:cNvPr id="2" name="Titre 1"/>
          <p:cNvSpPr>
            <a:spLocks noGrp="1"/>
          </p:cNvSpPr>
          <p:nvPr>
            <p:ph type="title" hasCustomPrompt="1"/>
          </p:nvPr>
        </p:nvSpPr>
        <p:spPr>
          <a:xfrm>
            <a:off x="735651" y="1689309"/>
            <a:ext cx="10515600" cy="2212351"/>
          </a:xfrm>
          <a:prstGeom prst="rect">
            <a:avLst/>
          </a:prstGeom>
        </p:spPr>
        <p:txBody>
          <a:bodyPr/>
          <a:lstStyle>
            <a:lvl1pPr>
              <a:defRPr sz="7200" b="1">
                <a:solidFill>
                  <a:srgbClr val="FFC000"/>
                </a:solidFill>
                <a:latin typeface="Fira Sans SemiBold" panose="020B0603050000020004" pitchFamily="34" charset="0"/>
              </a:defRPr>
            </a:lvl1pPr>
          </a:lstStyle>
          <a:p>
            <a:r>
              <a:rPr lang="fr-FR" dirty="0"/>
              <a:t>Titre de</a:t>
            </a:r>
            <a:br>
              <a:rPr lang="fr-FR" dirty="0"/>
            </a:br>
            <a:r>
              <a:rPr lang="fr-FR" dirty="0"/>
              <a:t>la présentation</a:t>
            </a:r>
          </a:p>
        </p:txBody>
      </p:sp>
      <p:sp>
        <p:nvSpPr>
          <p:cNvPr id="20" name="ZoneTexte 19"/>
          <p:cNvSpPr txBox="1"/>
          <p:nvPr userDrawn="1"/>
        </p:nvSpPr>
        <p:spPr>
          <a:xfrm>
            <a:off x="11691815" y="1008193"/>
            <a:ext cx="593969" cy="830997"/>
          </a:xfrm>
          <a:prstGeom prst="rect">
            <a:avLst/>
          </a:prstGeom>
          <a:noFill/>
        </p:spPr>
        <p:txBody>
          <a:bodyPr wrap="square" rtlCol="0">
            <a:spAutoFit/>
          </a:bodyPr>
          <a:lstStyle/>
          <a:p>
            <a:fld id="{103F9529-15E7-479F-94DE-B300490E61FE}" type="slidenum">
              <a:rPr lang="fr-FR" sz="2400" smtClean="0">
                <a:solidFill>
                  <a:srgbClr val="A5B1C2"/>
                </a:solidFill>
              </a:rPr>
              <a:t>‹N°›</a:t>
            </a:fld>
            <a:endParaRPr lang="fr-FR" sz="2400" dirty="0">
              <a:solidFill>
                <a:srgbClr val="A5B1C2"/>
              </a:solidFill>
            </a:endParaRPr>
          </a:p>
        </p:txBody>
      </p:sp>
      <p:cxnSp>
        <p:nvCxnSpPr>
          <p:cNvPr id="21" name="Connecteur droit 20"/>
          <p:cNvCxnSpPr/>
          <p:nvPr userDrawn="1"/>
        </p:nvCxnSpPr>
        <p:spPr>
          <a:xfrm>
            <a:off x="11746520" y="1430783"/>
            <a:ext cx="548625" cy="0"/>
          </a:xfrm>
          <a:prstGeom prst="line">
            <a:avLst/>
          </a:prstGeom>
          <a:ln w="12700">
            <a:solidFill>
              <a:srgbClr val="3AD025"/>
            </a:solidFill>
          </a:ln>
        </p:spPr>
        <p:style>
          <a:lnRef idx="1">
            <a:schemeClr val="accent1"/>
          </a:lnRef>
          <a:fillRef idx="0">
            <a:schemeClr val="accent1"/>
          </a:fillRef>
          <a:effectRef idx="0">
            <a:schemeClr val="accent1"/>
          </a:effectRef>
          <a:fontRef idx="minor">
            <a:schemeClr val="tx1"/>
          </a:fontRef>
        </p:style>
      </p:cxnSp>
      <p:sp>
        <p:nvSpPr>
          <p:cNvPr id="27" name="Espace réservé du texte 26"/>
          <p:cNvSpPr>
            <a:spLocks noGrp="1"/>
          </p:cNvSpPr>
          <p:nvPr>
            <p:ph type="body" sz="quarter" idx="15" hasCustomPrompt="1"/>
          </p:nvPr>
        </p:nvSpPr>
        <p:spPr>
          <a:xfrm>
            <a:off x="382399" y="6038356"/>
            <a:ext cx="4572000" cy="646113"/>
          </a:xfrm>
          <a:prstGeom prst="rect">
            <a:avLst/>
          </a:prstGeom>
        </p:spPr>
        <p:txBody>
          <a:bodyPr>
            <a:normAutofit/>
          </a:bodyPr>
          <a:lstStyle>
            <a:lvl1pPr marL="0" indent="0">
              <a:buNone/>
              <a:defRPr sz="1800" baseline="0">
                <a:latin typeface="Fira Sans Book" panose="020B0503050000020004" pitchFamily="34" charset="0"/>
              </a:defRPr>
            </a:lvl1pPr>
          </a:lstStyle>
          <a:p>
            <a:pPr lvl="0"/>
            <a:r>
              <a:rPr lang="fr-FR" dirty="0"/>
              <a:t>Texte complémentaire texte complémentaire</a:t>
            </a:r>
          </a:p>
        </p:txBody>
      </p:sp>
      <p:pic>
        <p:nvPicPr>
          <p:cNvPr id="28" name="Image 27"/>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32385" y="226823"/>
            <a:ext cx="2374610" cy="826364"/>
          </a:xfrm>
          <a:prstGeom prst="rect">
            <a:avLst/>
          </a:prstGeom>
        </p:spPr>
      </p:pic>
      <p:sp>
        <p:nvSpPr>
          <p:cNvPr id="29" name="Espace réservé du texte 13"/>
          <p:cNvSpPr>
            <a:spLocks noGrp="1"/>
          </p:cNvSpPr>
          <p:nvPr>
            <p:ph type="body" sz="quarter" idx="13" hasCustomPrompt="1"/>
          </p:nvPr>
        </p:nvSpPr>
        <p:spPr>
          <a:xfrm>
            <a:off x="7207704" y="227045"/>
            <a:ext cx="4502285" cy="467276"/>
          </a:xfrm>
          <a:prstGeom prst="rect">
            <a:avLst/>
          </a:prstGeom>
        </p:spPr>
        <p:txBody>
          <a:bodyPr>
            <a:noAutofit/>
          </a:bodyPr>
          <a:lstStyle>
            <a:lvl1pPr marL="0" indent="0" algn="r">
              <a:buNone/>
              <a:defRPr sz="3000">
                <a:solidFill>
                  <a:srgbClr val="FFC000"/>
                </a:solidFill>
                <a:latin typeface="Fira Sans Medium" panose="020B0603050000020004" pitchFamily="34" charset="0"/>
              </a:defRPr>
            </a:lvl1pPr>
          </a:lstStyle>
          <a:p>
            <a:pPr lvl="0"/>
            <a:r>
              <a:rPr lang="fr-FR" dirty="0"/>
              <a:t>Date de la présentation</a:t>
            </a:r>
          </a:p>
        </p:txBody>
      </p:sp>
      <p:sp>
        <p:nvSpPr>
          <p:cNvPr id="30" name="Espace réservé du texte 18"/>
          <p:cNvSpPr>
            <a:spLocks noGrp="1"/>
          </p:cNvSpPr>
          <p:nvPr>
            <p:ph type="body" sz="quarter" idx="14" hasCustomPrompt="1"/>
          </p:nvPr>
        </p:nvSpPr>
        <p:spPr>
          <a:xfrm>
            <a:off x="7207704" y="727130"/>
            <a:ext cx="4502285" cy="357052"/>
          </a:xfrm>
          <a:prstGeom prst="rect">
            <a:avLst/>
          </a:prstGeom>
        </p:spPr>
        <p:txBody>
          <a:bodyPr>
            <a:normAutofit/>
          </a:bodyPr>
          <a:lstStyle>
            <a:lvl1pPr marL="0" indent="0" algn="r">
              <a:buNone/>
              <a:defRPr sz="1600" baseline="0">
                <a:latin typeface="Fira Sans" panose="020B0503050000020004" pitchFamily="34" charset="0"/>
              </a:defRPr>
            </a:lvl1pPr>
          </a:lstStyle>
          <a:p>
            <a:pPr lvl="0"/>
            <a:r>
              <a:rPr lang="fr-FR" dirty="0"/>
              <a:t>Lieu de la présentation</a:t>
            </a:r>
          </a:p>
        </p:txBody>
      </p:sp>
    </p:spTree>
    <p:extLst>
      <p:ext uri="{BB962C8B-B14F-4D97-AF65-F5344CB8AC3E}">
        <p14:creationId xmlns:p14="http://schemas.microsoft.com/office/powerpoint/2010/main" val="1502281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sitive de sous-titre - jaune">
    <p:spTree>
      <p:nvGrpSpPr>
        <p:cNvPr id="1" name=""/>
        <p:cNvGrpSpPr/>
        <p:nvPr/>
      </p:nvGrpSpPr>
      <p:grpSpPr>
        <a:xfrm>
          <a:off x="0" y="0"/>
          <a:ext cx="0" cy="0"/>
          <a:chOff x="0" y="0"/>
          <a:chExt cx="0" cy="0"/>
        </a:xfrm>
      </p:grpSpPr>
      <p:sp>
        <p:nvSpPr>
          <p:cNvPr id="23" name="Rectangle 2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Arrondir un rectangle à un seul coin 23"/>
          <p:cNvSpPr/>
          <p:nvPr userDrawn="1"/>
        </p:nvSpPr>
        <p:spPr>
          <a:xfrm flipV="1">
            <a:off x="489096" y="1160388"/>
            <a:ext cx="11220893" cy="4730048"/>
          </a:xfrm>
          <a:prstGeom prst="round1Rect">
            <a:avLst>
              <a:gd name="adj" fmla="val 26095"/>
            </a:avLst>
          </a:prstGeom>
          <a:solidFill>
            <a:srgbClr val="FFEC4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31039" y="5229595"/>
            <a:ext cx="11009593" cy="646327"/>
          </a:xfrm>
          <a:prstGeom prst="rect">
            <a:avLst/>
          </a:prstGeom>
        </p:spPr>
      </p:pic>
      <p:pic>
        <p:nvPicPr>
          <p:cNvPr id="9" name="Image 8"/>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55566" y="4049580"/>
            <a:ext cx="1585066" cy="1585066"/>
          </a:xfrm>
          <a:prstGeom prst="rect">
            <a:avLst/>
          </a:prstGeom>
        </p:spPr>
      </p:pic>
      <p:sp>
        <p:nvSpPr>
          <p:cNvPr id="14" name="Espace réservé du texte 13"/>
          <p:cNvSpPr>
            <a:spLocks noGrp="1"/>
          </p:cNvSpPr>
          <p:nvPr>
            <p:ph type="body" sz="quarter" idx="13" hasCustomPrompt="1"/>
          </p:nvPr>
        </p:nvSpPr>
        <p:spPr>
          <a:xfrm>
            <a:off x="7207704" y="227045"/>
            <a:ext cx="4502285" cy="467276"/>
          </a:xfrm>
          <a:prstGeom prst="rect">
            <a:avLst/>
          </a:prstGeom>
        </p:spPr>
        <p:txBody>
          <a:bodyPr>
            <a:noAutofit/>
          </a:bodyPr>
          <a:lstStyle>
            <a:lvl1pPr marL="0" indent="0" algn="r">
              <a:buNone/>
              <a:defRPr sz="3000">
                <a:solidFill>
                  <a:srgbClr val="FF6485"/>
                </a:solidFill>
                <a:latin typeface="Fira Sans Medium" panose="020B0603050000020004" pitchFamily="34" charset="0"/>
              </a:defRPr>
            </a:lvl1pPr>
          </a:lstStyle>
          <a:p>
            <a:pPr lvl="0"/>
            <a:r>
              <a:rPr lang="fr-FR" dirty="0"/>
              <a:t>Date de la présentation</a:t>
            </a:r>
          </a:p>
        </p:txBody>
      </p:sp>
      <p:sp>
        <p:nvSpPr>
          <p:cNvPr id="19" name="Espace réservé du texte 18"/>
          <p:cNvSpPr>
            <a:spLocks noGrp="1"/>
          </p:cNvSpPr>
          <p:nvPr>
            <p:ph type="body" sz="quarter" idx="14" hasCustomPrompt="1"/>
          </p:nvPr>
        </p:nvSpPr>
        <p:spPr>
          <a:xfrm>
            <a:off x="7207704" y="727130"/>
            <a:ext cx="4502285" cy="357052"/>
          </a:xfrm>
          <a:prstGeom prst="rect">
            <a:avLst/>
          </a:prstGeom>
        </p:spPr>
        <p:txBody>
          <a:bodyPr>
            <a:normAutofit/>
          </a:bodyPr>
          <a:lstStyle>
            <a:lvl1pPr marL="0" indent="0" algn="r">
              <a:buNone/>
              <a:defRPr sz="1600" baseline="0">
                <a:latin typeface="Fira Sans" panose="020B0503050000020004" pitchFamily="34" charset="0"/>
              </a:defRPr>
            </a:lvl1pPr>
          </a:lstStyle>
          <a:p>
            <a:pPr lvl="0"/>
            <a:r>
              <a:rPr lang="fr-FR" dirty="0"/>
              <a:t>Lieu de la présentation</a:t>
            </a:r>
          </a:p>
        </p:txBody>
      </p:sp>
      <p:sp>
        <p:nvSpPr>
          <p:cNvPr id="20" name="ZoneTexte 19"/>
          <p:cNvSpPr txBox="1"/>
          <p:nvPr userDrawn="1"/>
        </p:nvSpPr>
        <p:spPr>
          <a:xfrm>
            <a:off x="11691815" y="1008193"/>
            <a:ext cx="593969" cy="830997"/>
          </a:xfrm>
          <a:prstGeom prst="rect">
            <a:avLst/>
          </a:prstGeom>
          <a:noFill/>
        </p:spPr>
        <p:txBody>
          <a:bodyPr wrap="square" rtlCol="0">
            <a:spAutoFit/>
          </a:bodyPr>
          <a:lstStyle/>
          <a:p>
            <a:fld id="{103F9529-15E7-479F-94DE-B300490E61FE}" type="slidenum">
              <a:rPr lang="fr-FR" sz="2400" smtClean="0">
                <a:solidFill>
                  <a:srgbClr val="A5B1C2"/>
                </a:solidFill>
              </a:rPr>
              <a:t>‹N°›</a:t>
            </a:fld>
            <a:endParaRPr lang="fr-FR" sz="2400" dirty="0">
              <a:solidFill>
                <a:srgbClr val="A5B1C2"/>
              </a:solidFill>
            </a:endParaRPr>
          </a:p>
        </p:txBody>
      </p:sp>
      <p:cxnSp>
        <p:nvCxnSpPr>
          <p:cNvPr id="21" name="Connecteur droit 20"/>
          <p:cNvCxnSpPr/>
          <p:nvPr userDrawn="1"/>
        </p:nvCxnSpPr>
        <p:spPr>
          <a:xfrm>
            <a:off x="11746520" y="1430783"/>
            <a:ext cx="548625" cy="0"/>
          </a:xfrm>
          <a:prstGeom prst="line">
            <a:avLst/>
          </a:prstGeom>
          <a:ln w="12700">
            <a:solidFill>
              <a:srgbClr val="3AD025"/>
            </a:solidFill>
          </a:ln>
        </p:spPr>
        <p:style>
          <a:lnRef idx="1">
            <a:schemeClr val="accent1"/>
          </a:lnRef>
          <a:fillRef idx="0">
            <a:schemeClr val="accent1"/>
          </a:fillRef>
          <a:effectRef idx="0">
            <a:schemeClr val="accent1"/>
          </a:effectRef>
          <a:fontRef idx="minor">
            <a:schemeClr val="tx1"/>
          </a:fontRef>
        </p:style>
      </p:cxnSp>
      <p:sp>
        <p:nvSpPr>
          <p:cNvPr id="27" name="Espace réservé du texte 26"/>
          <p:cNvSpPr>
            <a:spLocks noGrp="1"/>
          </p:cNvSpPr>
          <p:nvPr>
            <p:ph type="body" sz="quarter" idx="15" hasCustomPrompt="1"/>
          </p:nvPr>
        </p:nvSpPr>
        <p:spPr>
          <a:xfrm>
            <a:off x="382399" y="6038356"/>
            <a:ext cx="4572000" cy="646113"/>
          </a:xfrm>
          <a:prstGeom prst="rect">
            <a:avLst/>
          </a:prstGeom>
        </p:spPr>
        <p:txBody>
          <a:bodyPr>
            <a:normAutofit/>
          </a:bodyPr>
          <a:lstStyle>
            <a:lvl1pPr marL="0" indent="0">
              <a:buNone/>
              <a:defRPr sz="1800" baseline="0">
                <a:latin typeface="Fira Sans Book" panose="020B0503050000020004" pitchFamily="34" charset="0"/>
              </a:defRPr>
            </a:lvl1pPr>
          </a:lstStyle>
          <a:p>
            <a:pPr lvl="0"/>
            <a:r>
              <a:rPr lang="fr-FR" dirty="0"/>
              <a:t>Texte complémentaire texte complémentaire</a:t>
            </a:r>
          </a:p>
        </p:txBody>
      </p:sp>
      <p:pic>
        <p:nvPicPr>
          <p:cNvPr id="13" name="Image 12"/>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32385" y="226823"/>
            <a:ext cx="2374610" cy="826364"/>
          </a:xfrm>
          <a:prstGeom prst="rect">
            <a:avLst/>
          </a:prstGeom>
        </p:spPr>
      </p:pic>
      <p:sp>
        <p:nvSpPr>
          <p:cNvPr id="18" name="Espace réservé du texte 5"/>
          <p:cNvSpPr>
            <a:spLocks noGrp="1"/>
          </p:cNvSpPr>
          <p:nvPr>
            <p:ph type="body" sz="quarter" idx="16" hasCustomPrompt="1"/>
          </p:nvPr>
        </p:nvSpPr>
        <p:spPr>
          <a:xfrm>
            <a:off x="699810" y="1690113"/>
            <a:ext cx="10740822" cy="1954212"/>
          </a:xfrm>
          <a:prstGeom prst="rect">
            <a:avLst/>
          </a:prstGeom>
        </p:spPr>
        <p:txBody>
          <a:bodyPr>
            <a:noAutofit/>
          </a:bodyPr>
          <a:lstStyle>
            <a:lvl1pPr marL="0" indent="0">
              <a:lnSpc>
                <a:spcPts val="7200"/>
              </a:lnSpc>
              <a:spcBef>
                <a:spcPts val="0"/>
              </a:spcBef>
              <a:buNone/>
              <a:defRPr sz="7200">
                <a:solidFill>
                  <a:srgbClr val="FFC000"/>
                </a:solidFill>
                <a:latin typeface="Fira Sans SemiBold" panose="020B0603050000020004" pitchFamily="34" charset="0"/>
              </a:defRPr>
            </a:lvl1pPr>
          </a:lstStyle>
          <a:p>
            <a:pPr lvl="0"/>
            <a:r>
              <a:rPr lang="fr-FR" dirty="0"/>
              <a:t>Sous-titre</a:t>
            </a:r>
          </a:p>
          <a:p>
            <a:pPr lvl="0"/>
            <a:r>
              <a:rPr lang="fr-FR" dirty="0"/>
              <a:t>partie 1</a:t>
            </a:r>
          </a:p>
        </p:txBody>
      </p:sp>
      <p:sp>
        <p:nvSpPr>
          <p:cNvPr id="15" name="Espace réservé du texte 14"/>
          <p:cNvSpPr>
            <a:spLocks noGrp="1"/>
          </p:cNvSpPr>
          <p:nvPr>
            <p:ph type="body" sz="quarter" idx="17" hasCustomPrompt="1"/>
          </p:nvPr>
        </p:nvSpPr>
        <p:spPr>
          <a:xfrm>
            <a:off x="1301533" y="3689102"/>
            <a:ext cx="7813283" cy="1295400"/>
          </a:xfrm>
          <a:prstGeom prst="rect">
            <a:avLst/>
          </a:prstGeom>
        </p:spPr>
        <p:txBody>
          <a:bodyPr>
            <a:normAutofit/>
          </a:bodyPr>
          <a:lstStyle>
            <a:lvl1pPr marL="447675" indent="-177800">
              <a:lnSpc>
                <a:spcPct val="150000"/>
              </a:lnSpc>
              <a:spcBef>
                <a:spcPts val="0"/>
              </a:spcBef>
              <a:defRPr sz="1800" baseline="0">
                <a:latin typeface="Fira Sans Medium" panose="020B0603050000020004" pitchFamily="34" charset="0"/>
              </a:defRPr>
            </a:lvl1pPr>
          </a:lstStyle>
          <a:p>
            <a:pPr lvl="0"/>
            <a:r>
              <a:rPr lang="fr-FR" dirty="0"/>
              <a:t>Index 1</a:t>
            </a:r>
          </a:p>
          <a:p>
            <a:pPr lvl="0"/>
            <a:r>
              <a:rPr lang="fr-FR" dirty="0"/>
              <a:t>Index 2</a:t>
            </a:r>
          </a:p>
          <a:p>
            <a:pPr lvl="0"/>
            <a:r>
              <a:rPr lang="fr-FR" dirty="0"/>
              <a:t>Index 3</a:t>
            </a:r>
          </a:p>
        </p:txBody>
      </p:sp>
    </p:spTree>
    <p:extLst>
      <p:ext uri="{BB962C8B-B14F-4D97-AF65-F5344CB8AC3E}">
        <p14:creationId xmlns:p14="http://schemas.microsoft.com/office/powerpoint/2010/main" val="1762745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positive de texte - jaune">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Arrondir un rectangle à un seul coin 7"/>
          <p:cNvSpPr/>
          <p:nvPr userDrawn="1"/>
        </p:nvSpPr>
        <p:spPr>
          <a:xfrm flipV="1">
            <a:off x="470922" y="1034041"/>
            <a:ext cx="11220893" cy="5334862"/>
          </a:xfrm>
          <a:prstGeom prst="round1Rect">
            <a:avLst>
              <a:gd name="adj" fmla="val 22179"/>
            </a:avLst>
          </a:prstGeom>
          <a:solidFill>
            <a:srgbClr val="FFEC4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31039" y="5708567"/>
            <a:ext cx="11009593" cy="646327"/>
          </a:xfrm>
          <a:prstGeom prst="rect">
            <a:avLst/>
          </a:prstGeom>
        </p:spPr>
      </p:pic>
      <p:pic>
        <p:nvPicPr>
          <p:cNvPr id="23" name="Image 22"/>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55566" y="4521293"/>
            <a:ext cx="1585066" cy="1585066"/>
          </a:xfrm>
          <a:prstGeom prst="rect">
            <a:avLst/>
          </a:prstGeom>
        </p:spPr>
      </p:pic>
      <p:sp>
        <p:nvSpPr>
          <p:cNvPr id="20" name="ZoneTexte 19"/>
          <p:cNvSpPr txBox="1"/>
          <p:nvPr userDrawn="1"/>
        </p:nvSpPr>
        <p:spPr>
          <a:xfrm>
            <a:off x="11691815" y="1008193"/>
            <a:ext cx="593969" cy="830997"/>
          </a:xfrm>
          <a:prstGeom prst="rect">
            <a:avLst/>
          </a:prstGeom>
          <a:noFill/>
        </p:spPr>
        <p:txBody>
          <a:bodyPr wrap="square" rtlCol="0">
            <a:spAutoFit/>
          </a:bodyPr>
          <a:lstStyle/>
          <a:p>
            <a:fld id="{103F9529-15E7-479F-94DE-B300490E61FE}" type="slidenum">
              <a:rPr lang="fr-FR" sz="2400" smtClean="0">
                <a:solidFill>
                  <a:srgbClr val="A5B1C2"/>
                </a:solidFill>
              </a:rPr>
              <a:t>‹N°›</a:t>
            </a:fld>
            <a:endParaRPr lang="fr-FR" sz="2400" dirty="0">
              <a:solidFill>
                <a:srgbClr val="A5B1C2"/>
              </a:solidFill>
            </a:endParaRPr>
          </a:p>
        </p:txBody>
      </p:sp>
      <p:cxnSp>
        <p:nvCxnSpPr>
          <p:cNvPr id="21" name="Connecteur droit 20"/>
          <p:cNvCxnSpPr/>
          <p:nvPr userDrawn="1"/>
        </p:nvCxnSpPr>
        <p:spPr>
          <a:xfrm>
            <a:off x="11746520" y="1430783"/>
            <a:ext cx="548625" cy="0"/>
          </a:xfrm>
          <a:prstGeom prst="line">
            <a:avLst/>
          </a:prstGeom>
          <a:ln w="12700">
            <a:solidFill>
              <a:srgbClr val="3AD025"/>
            </a:solidFill>
          </a:ln>
        </p:spPr>
        <p:style>
          <a:lnRef idx="1">
            <a:schemeClr val="accent1"/>
          </a:lnRef>
          <a:fillRef idx="0">
            <a:schemeClr val="accent1"/>
          </a:fillRef>
          <a:effectRef idx="0">
            <a:schemeClr val="accent1"/>
          </a:effectRef>
          <a:fontRef idx="minor">
            <a:schemeClr val="tx1"/>
          </a:fontRef>
        </p:style>
      </p:cxnSp>
      <p:pic>
        <p:nvPicPr>
          <p:cNvPr id="24" name="Image 23"/>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32385" y="329375"/>
            <a:ext cx="1820517" cy="633540"/>
          </a:xfrm>
          <a:prstGeom prst="rect">
            <a:avLst/>
          </a:prstGeom>
        </p:spPr>
      </p:pic>
      <p:sp>
        <p:nvSpPr>
          <p:cNvPr id="3" name="Espace réservé du texte 2"/>
          <p:cNvSpPr>
            <a:spLocks noGrp="1"/>
          </p:cNvSpPr>
          <p:nvPr>
            <p:ph type="body" sz="quarter" idx="10" hasCustomPrompt="1"/>
          </p:nvPr>
        </p:nvSpPr>
        <p:spPr>
          <a:xfrm>
            <a:off x="1475969" y="1517886"/>
            <a:ext cx="8128414" cy="3880966"/>
          </a:xfrm>
          <a:prstGeom prst="rect">
            <a:avLst/>
          </a:prstGeom>
        </p:spPr>
        <p:txBody>
          <a:bodyPr/>
          <a:lstStyle>
            <a:lvl1pPr>
              <a:lnSpc>
                <a:spcPct val="200000"/>
              </a:lnSpc>
              <a:spcBef>
                <a:spcPts val="0"/>
              </a:spcBef>
              <a:defRPr baseline="0">
                <a:latin typeface="Fira Sans Book" panose="020B0503050000020004" pitchFamily="34" charset="0"/>
              </a:defRPr>
            </a:lvl1pPr>
            <a:lvl2pPr>
              <a:defRPr>
                <a:latin typeface="Fira Sans Book" panose="020B0503050000020004" pitchFamily="34" charset="0"/>
              </a:defRPr>
            </a:lvl2pPr>
            <a:lvl3pPr>
              <a:defRPr baseline="0">
                <a:latin typeface="Fira Sans Book" panose="020B0503050000020004" pitchFamily="34" charset="0"/>
              </a:defRPr>
            </a:lvl3pPr>
            <a:lvl4pPr marL="1371600" indent="0">
              <a:buNone/>
              <a:defRPr sz="1600" baseline="0">
                <a:latin typeface="Fira Sans Book" panose="020B0503050000020004" pitchFamily="34" charset="0"/>
              </a:defRPr>
            </a:lvl4pPr>
          </a:lstStyle>
          <a:p>
            <a:pPr lvl="0"/>
            <a:r>
              <a:rPr lang="fr-FR" dirty="0"/>
              <a:t>Item niveau 1</a:t>
            </a:r>
          </a:p>
          <a:p>
            <a:pPr lvl="1"/>
            <a:r>
              <a:rPr lang="fr-FR" dirty="0"/>
              <a:t>Item niveau 2</a:t>
            </a:r>
          </a:p>
          <a:p>
            <a:pPr lvl="2"/>
            <a:r>
              <a:rPr lang="fr-FR" dirty="0"/>
              <a:t>Item niveau 3</a:t>
            </a:r>
          </a:p>
          <a:p>
            <a:pPr lvl="3"/>
            <a:r>
              <a:rPr lang="fr-FR" dirty="0"/>
              <a:t>Item niveau 4</a:t>
            </a:r>
          </a:p>
          <a:p>
            <a:pPr lvl="3"/>
            <a:r>
              <a:rPr lang="fr-FR" dirty="0"/>
              <a:t>	Item niveau 5</a:t>
            </a:r>
          </a:p>
          <a:p>
            <a:pPr lvl="1"/>
            <a:endParaRPr lang="fr-FR" dirty="0"/>
          </a:p>
        </p:txBody>
      </p:sp>
      <p:sp>
        <p:nvSpPr>
          <p:cNvPr id="5" name="Espace réservé du texte 4"/>
          <p:cNvSpPr>
            <a:spLocks noGrp="1"/>
          </p:cNvSpPr>
          <p:nvPr>
            <p:ph type="body" sz="quarter" idx="11" hasCustomPrompt="1"/>
          </p:nvPr>
        </p:nvSpPr>
        <p:spPr>
          <a:xfrm>
            <a:off x="3948066" y="487892"/>
            <a:ext cx="7864475" cy="382588"/>
          </a:xfrm>
          <a:prstGeom prst="rect">
            <a:avLst/>
          </a:prstGeom>
        </p:spPr>
        <p:txBody>
          <a:bodyPr>
            <a:normAutofit/>
          </a:bodyPr>
          <a:lstStyle>
            <a:lvl1pPr marL="0" indent="0" algn="r">
              <a:lnSpc>
                <a:spcPct val="100000"/>
              </a:lnSpc>
              <a:spcBef>
                <a:spcPts val="0"/>
              </a:spcBef>
              <a:buNone/>
              <a:defRPr sz="2000" b="0">
                <a:solidFill>
                  <a:srgbClr val="A5B1C2"/>
                </a:solidFill>
                <a:latin typeface="Fira Sans Medium" panose="020B0603050000020004" pitchFamily="34" charset="0"/>
              </a:defRPr>
            </a:lvl1pPr>
          </a:lstStyle>
          <a:p>
            <a:pPr lvl="0"/>
            <a:r>
              <a:rPr lang="fr-FR" dirty="0"/>
              <a:t>Rappel du titre de la présentation</a:t>
            </a:r>
          </a:p>
        </p:txBody>
      </p:sp>
    </p:spTree>
    <p:extLst>
      <p:ext uri="{BB962C8B-B14F-4D97-AF65-F5344CB8AC3E}">
        <p14:creationId xmlns:p14="http://schemas.microsoft.com/office/powerpoint/2010/main" val="2850660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positive de Titre - transparent">
    <p:spTree>
      <p:nvGrpSpPr>
        <p:cNvPr id="1" name=""/>
        <p:cNvGrpSpPr/>
        <p:nvPr/>
      </p:nvGrpSpPr>
      <p:grpSpPr>
        <a:xfrm>
          <a:off x="0" y="0"/>
          <a:ext cx="0" cy="0"/>
          <a:chOff x="0" y="0"/>
          <a:chExt cx="0" cy="0"/>
        </a:xfrm>
      </p:grpSpPr>
      <p:sp>
        <p:nvSpPr>
          <p:cNvPr id="34" name="Rectangle 33"/>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31039" y="5229595"/>
            <a:ext cx="11009593" cy="646327"/>
          </a:xfrm>
          <a:prstGeom prst="rect">
            <a:avLst/>
          </a:prstGeom>
        </p:spPr>
      </p:pic>
      <p:pic>
        <p:nvPicPr>
          <p:cNvPr id="9" name="Image 8"/>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55566" y="4049580"/>
            <a:ext cx="1585066" cy="1585066"/>
          </a:xfrm>
          <a:prstGeom prst="rect">
            <a:avLst/>
          </a:prstGeom>
        </p:spPr>
      </p:pic>
      <p:sp>
        <p:nvSpPr>
          <p:cNvPr id="2" name="Titre 1"/>
          <p:cNvSpPr>
            <a:spLocks noGrp="1"/>
          </p:cNvSpPr>
          <p:nvPr>
            <p:ph type="title" hasCustomPrompt="1"/>
          </p:nvPr>
        </p:nvSpPr>
        <p:spPr>
          <a:xfrm>
            <a:off x="735651" y="1689309"/>
            <a:ext cx="10515600" cy="2212351"/>
          </a:xfrm>
          <a:prstGeom prst="rect">
            <a:avLst/>
          </a:prstGeom>
        </p:spPr>
        <p:txBody>
          <a:bodyPr/>
          <a:lstStyle>
            <a:lvl1pPr>
              <a:defRPr sz="7200" b="1">
                <a:solidFill>
                  <a:srgbClr val="0098CE"/>
                </a:solidFill>
                <a:latin typeface="Fira Sans SemiBold" panose="020B0603050000020004" pitchFamily="34" charset="0"/>
              </a:defRPr>
            </a:lvl1pPr>
          </a:lstStyle>
          <a:p>
            <a:r>
              <a:rPr lang="fr-FR" dirty="0"/>
              <a:t>Titre de</a:t>
            </a:r>
            <a:br>
              <a:rPr lang="fr-FR" dirty="0"/>
            </a:br>
            <a:r>
              <a:rPr lang="fr-FR" dirty="0"/>
              <a:t>la présentation</a:t>
            </a:r>
          </a:p>
        </p:txBody>
      </p:sp>
      <p:sp>
        <p:nvSpPr>
          <p:cNvPr id="20" name="ZoneTexte 19"/>
          <p:cNvSpPr txBox="1"/>
          <p:nvPr userDrawn="1"/>
        </p:nvSpPr>
        <p:spPr>
          <a:xfrm>
            <a:off x="11691815" y="1008193"/>
            <a:ext cx="593969" cy="830997"/>
          </a:xfrm>
          <a:prstGeom prst="rect">
            <a:avLst/>
          </a:prstGeom>
          <a:noFill/>
        </p:spPr>
        <p:txBody>
          <a:bodyPr wrap="square" rtlCol="0">
            <a:spAutoFit/>
          </a:bodyPr>
          <a:lstStyle/>
          <a:p>
            <a:fld id="{103F9529-15E7-479F-94DE-B300490E61FE}" type="slidenum">
              <a:rPr lang="fr-FR" sz="2400" smtClean="0">
                <a:solidFill>
                  <a:srgbClr val="A5B1C2"/>
                </a:solidFill>
              </a:rPr>
              <a:t>‹N°›</a:t>
            </a:fld>
            <a:endParaRPr lang="fr-FR" sz="2400" dirty="0">
              <a:solidFill>
                <a:srgbClr val="A5B1C2"/>
              </a:solidFill>
            </a:endParaRPr>
          </a:p>
        </p:txBody>
      </p:sp>
      <p:cxnSp>
        <p:nvCxnSpPr>
          <p:cNvPr id="21" name="Connecteur droit 20"/>
          <p:cNvCxnSpPr/>
          <p:nvPr userDrawn="1"/>
        </p:nvCxnSpPr>
        <p:spPr>
          <a:xfrm>
            <a:off x="11746520" y="1430783"/>
            <a:ext cx="548625" cy="0"/>
          </a:xfrm>
          <a:prstGeom prst="line">
            <a:avLst/>
          </a:prstGeom>
          <a:ln w="12700">
            <a:solidFill>
              <a:srgbClr val="3AD025"/>
            </a:solidFill>
          </a:ln>
        </p:spPr>
        <p:style>
          <a:lnRef idx="1">
            <a:schemeClr val="accent1"/>
          </a:lnRef>
          <a:fillRef idx="0">
            <a:schemeClr val="accent1"/>
          </a:fillRef>
          <a:effectRef idx="0">
            <a:schemeClr val="accent1"/>
          </a:effectRef>
          <a:fontRef idx="minor">
            <a:schemeClr val="tx1"/>
          </a:fontRef>
        </p:style>
      </p:cxnSp>
      <p:sp>
        <p:nvSpPr>
          <p:cNvPr id="27" name="Espace réservé du texte 26"/>
          <p:cNvSpPr>
            <a:spLocks noGrp="1"/>
          </p:cNvSpPr>
          <p:nvPr>
            <p:ph type="body" sz="quarter" idx="15" hasCustomPrompt="1"/>
          </p:nvPr>
        </p:nvSpPr>
        <p:spPr>
          <a:xfrm>
            <a:off x="382399" y="6038356"/>
            <a:ext cx="4572000" cy="646113"/>
          </a:xfrm>
          <a:prstGeom prst="rect">
            <a:avLst/>
          </a:prstGeom>
        </p:spPr>
        <p:txBody>
          <a:bodyPr>
            <a:normAutofit/>
          </a:bodyPr>
          <a:lstStyle>
            <a:lvl1pPr marL="0" indent="0">
              <a:buNone/>
              <a:defRPr sz="1800" baseline="0">
                <a:latin typeface="Fira Sans Book" panose="020B0503050000020004" pitchFamily="34" charset="0"/>
              </a:defRPr>
            </a:lvl1pPr>
          </a:lstStyle>
          <a:p>
            <a:pPr lvl="0"/>
            <a:r>
              <a:rPr lang="fr-FR" dirty="0"/>
              <a:t>Texte complémentaire texte complémentaire</a:t>
            </a:r>
          </a:p>
        </p:txBody>
      </p:sp>
      <p:pic>
        <p:nvPicPr>
          <p:cNvPr id="28" name="Image 27"/>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32385" y="226823"/>
            <a:ext cx="2374610" cy="826364"/>
          </a:xfrm>
          <a:prstGeom prst="rect">
            <a:avLst/>
          </a:prstGeom>
        </p:spPr>
      </p:pic>
      <p:sp>
        <p:nvSpPr>
          <p:cNvPr id="29" name="Espace réservé du texte 13"/>
          <p:cNvSpPr>
            <a:spLocks noGrp="1"/>
          </p:cNvSpPr>
          <p:nvPr>
            <p:ph type="body" sz="quarter" idx="13" hasCustomPrompt="1"/>
          </p:nvPr>
        </p:nvSpPr>
        <p:spPr>
          <a:xfrm>
            <a:off x="7207704" y="227045"/>
            <a:ext cx="4502285" cy="467276"/>
          </a:xfrm>
          <a:prstGeom prst="rect">
            <a:avLst/>
          </a:prstGeom>
        </p:spPr>
        <p:txBody>
          <a:bodyPr>
            <a:noAutofit/>
          </a:bodyPr>
          <a:lstStyle>
            <a:lvl1pPr marL="0" indent="0" algn="r">
              <a:buNone/>
              <a:defRPr sz="3000">
                <a:solidFill>
                  <a:srgbClr val="0098CE"/>
                </a:solidFill>
                <a:latin typeface="Fira Sans Medium" panose="020B0603050000020004" pitchFamily="34" charset="0"/>
              </a:defRPr>
            </a:lvl1pPr>
          </a:lstStyle>
          <a:p>
            <a:pPr lvl="0"/>
            <a:r>
              <a:rPr lang="fr-FR" dirty="0"/>
              <a:t>Date de la présentation</a:t>
            </a:r>
          </a:p>
        </p:txBody>
      </p:sp>
      <p:sp>
        <p:nvSpPr>
          <p:cNvPr id="30" name="Espace réservé du texte 18"/>
          <p:cNvSpPr>
            <a:spLocks noGrp="1"/>
          </p:cNvSpPr>
          <p:nvPr>
            <p:ph type="body" sz="quarter" idx="14" hasCustomPrompt="1"/>
          </p:nvPr>
        </p:nvSpPr>
        <p:spPr>
          <a:xfrm>
            <a:off x="7207704" y="727130"/>
            <a:ext cx="4502285" cy="357052"/>
          </a:xfrm>
          <a:prstGeom prst="rect">
            <a:avLst/>
          </a:prstGeom>
        </p:spPr>
        <p:txBody>
          <a:bodyPr>
            <a:normAutofit/>
          </a:bodyPr>
          <a:lstStyle>
            <a:lvl1pPr marL="0" indent="0" algn="r">
              <a:buNone/>
              <a:defRPr sz="1600" baseline="0">
                <a:latin typeface="Fira Sans" panose="020B0503050000020004" pitchFamily="34" charset="0"/>
              </a:defRPr>
            </a:lvl1pPr>
          </a:lstStyle>
          <a:p>
            <a:pPr lvl="0"/>
            <a:r>
              <a:rPr lang="fr-FR" dirty="0"/>
              <a:t>Lieu de la présentation</a:t>
            </a:r>
          </a:p>
        </p:txBody>
      </p:sp>
      <p:grpSp>
        <p:nvGrpSpPr>
          <p:cNvPr id="18" name="Grouper 6"/>
          <p:cNvGrpSpPr/>
          <p:nvPr userDrawn="1"/>
        </p:nvGrpSpPr>
        <p:grpSpPr>
          <a:xfrm>
            <a:off x="431039" y="1160388"/>
            <a:ext cx="11278950" cy="4760987"/>
            <a:chOff x="431039" y="1160388"/>
            <a:chExt cx="11278950" cy="4760987"/>
          </a:xfrm>
        </p:grpSpPr>
        <p:pic>
          <p:nvPicPr>
            <p:cNvPr id="19" name="Image 18"/>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431039" y="5222549"/>
              <a:ext cx="11009594" cy="646327"/>
            </a:xfrm>
            <a:prstGeom prst="rect">
              <a:avLst/>
            </a:prstGeom>
          </p:spPr>
        </p:pic>
        <p:sp>
          <p:nvSpPr>
            <p:cNvPr id="22" name="Forme libre 21"/>
            <p:cNvSpPr/>
            <p:nvPr userDrawn="1"/>
          </p:nvSpPr>
          <p:spPr>
            <a:xfrm>
              <a:off x="10725150" y="5413375"/>
              <a:ext cx="739775" cy="508000"/>
            </a:xfrm>
            <a:custGeom>
              <a:avLst/>
              <a:gdLst>
                <a:gd name="connsiteX0" fmla="*/ 0 w 739775"/>
                <a:gd name="connsiteY0" fmla="*/ 457200 h 508000"/>
                <a:gd name="connsiteX1" fmla="*/ 117475 w 739775"/>
                <a:gd name="connsiteY1" fmla="*/ 425450 h 508000"/>
                <a:gd name="connsiteX2" fmla="*/ 222250 w 739775"/>
                <a:gd name="connsiteY2" fmla="*/ 387350 h 508000"/>
                <a:gd name="connsiteX3" fmla="*/ 327025 w 739775"/>
                <a:gd name="connsiteY3" fmla="*/ 339725 h 508000"/>
                <a:gd name="connsiteX4" fmla="*/ 406400 w 739775"/>
                <a:gd name="connsiteY4" fmla="*/ 285750 h 508000"/>
                <a:gd name="connsiteX5" fmla="*/ 514350 w 739775"/>
                <a:gd name="connsiteY5" fmla="*/ 219075 h 508000"/>
                <a:gd name="connsiteX6" fmla="*/ 600075 w 739775"/>
                <a:gd name="connsiteY6" fmla="*/ 139700 h 508000"/>
                <a:gd name="connsiteX7" fmla="*/ 676275 w 739775"/>
                <a:gd name="connsiteY7" fmla="*/ 63500 h 508000"/>
                <a:gd name="connsiteX8" fmla="*/ 730250 w 739775"/>
                <a:gd name="connsiteY8" fmla="*/ 0 h 508000"/>
                <a:gd name="connsiteX9" fmla="*/ 739775 w 739775"/>
                <a:gd name="connsiteY9" fmla="*/ 504825 h 508000"/>
                <a:gd name="connsiteX10" fmla="*/ 3175 w 739775"/>
                <a:gd name="connsiteY10" fmla="*/ 508000 h 508000"/>
                <a:gd name="connsiteX11" fmla="*/ 0 w 739775"/>
                <a:gd name="connsiteY11" fmla="*/ 45720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9775" h="508000">
                  <a:moveTo>
                    <a:pt x="0" y="457200"/>
                  </a:moveTo>
                  <a:lnTo>
                    <a:pt x="117475" y="425450"/>
                  </a:lnTo>
                  <a:lnTo>
                    <a:pt x="222250" y="387350"/>
                  </a:lnTo>
                  <a:lnTo>
                    <a:pt x="327025" y="339725"/>
                  </a:lnTo>
                  <a:lnTo>
                    <a:pt x="406400" y="285750"/>
                  </a:lnTo>
                  <a:lnTo>
                    <a:pt x="514350" y="219075"/>
                  </a:lnTo>
                  <a:lnTo>
                    <a:pt x="600075" y="139700"/>
                  </a:lnTo>
                  <a:lnTo>
                    <a:pt x="676275" y="63500"/>
                  </a:lnTo>
                  <a:lnTo>
                    <a:pt x="730250" y="0"/>
                  </a:lnTo>
                  <a:lnTo>
                    <a:pt x="739775" y="504825"/>
                  </a:lnTo>
                  <a:lnTo>
                    <a:pt x="3175" y="508000"/>
                  </a:lnTo>
                  <a:lnTo>
                    <a:pt x="0" y="4572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Arrondir un rectangle à un seul coin 23"/>
            <p:cNvSpPr/>
            <p:nvPr userDrawn="1"/>
          </p:nvSpPr>
          <p:spPr>
            <a:xfrm flipV="1">
              <a:off x="489096" y="1160388"/>
              <a:ext cx="11220893" cy="4730048"/>
            </a:xfrm>
            <a:prstGeom prst="round1Rect">
              <a:avLst>
                <a:gd name="adj" fmla="val 26095"/>
              </a:avLst>
            </a:prstGeom>
            <a:noFill/>
            <a:ln w="6350">
              <a:solidFill>
                <a:srgbClr val="0098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Image 23"/>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9848233" y="4049580"/>
              <a:ext cx="1585066" cy="1585066"/>
            </a:xfrm>
            <a:prstGeom prst="rect">
              <a:avLst/>
            </a:prstGeom>
          </p:spPr>
        </p:pic>
      </p:grpSp>
    </p:spTree>
    <p:extLst>
      <p:ext uri="{BB962C8B-B14F-4D97-AF65-F5344CB8AC3E}">
        <p14:creationId xmlns:p14="http://schemas.microsoft.com/office/powerpoint/2010/main" val="7312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sous-titre - bleu">
    <p:spTree>
      <p:nvGrpSpPr>
        <p:cNvPr id="1" name=""/>
        <p:cNvGrpSpPr/>
        <p:nvPr/>
      </p:nvGrpSpPr>
      <p:grpSpPr>
        <a:xfrm>
          <a:off x="0" y="0"/>
          <a:ext cx="0" cy="0"/>
          <a:chOff x="0" y="0"/>
          <a:chExt cx="0" cy="0"/>
        </a:xfrm>
      </p:grpSpPr>
      <p:sp>
        <p:nvSpPr>
          <p:cNvPr id="23" name="Rectangle 2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Arrondir un rectangle à un seul coin 23"/>
          <p:cNvSpPr/>
          <p:nvPr userDrawn="1"/>
        </p:nvSpPr>
        <p:spPr>
          <a:xfrm flipV="1">
            <a:off x="-4393" y="-1"/>
            <a:ext cx="12192000" cy="6857285"/>
          </a:xfrm>
          <a:prstGeom prst="round1Rect">
            <a:avLst>
              <a:gd name="adj" fmla="val 26095"/>
            </a:avLst>
          </a:prstGeom>
          <a:solidFill>
            <a:srgbClr val="10B6E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texte 5"/>
          <p:cNvSpPr>
            <a:spLocks noGrp="1"/>
          </p:cNvSpPr>
          <p:nvPr>
            <p:ph type="body" sz="quarter" idx="16" hasCustomPrompt="1"/>
          </p:nvPr>
        </p:nvSpPr>
        <p:spPr>
          <a:xfrm>
            <a:off x="725589" y="2151778"/>
            <a:ext cx="10740822" cy="1954212"/>
          </a:xfrm>
          <a:prstGeom prst="rect">
            <a:avLst/>
          </a:prstGeom>
        </p:spPr>
        <p:txBody>
          <a:bodyPr>
            <a:noAutofit/>
          </a:bodyPr>
          <a:lstStyle>
            <a:lvl1pPr marL="0" indent="0">
              <a:lnSpc>
                <a:spcPts val="7200"/>
              </a:lnSpc>
              <a:spcBef>
                <a:spcPts val="0"/>
              </a:spcBef>
              <a:buNone/>
              <a:defRPr sz="7200">
                <a:solidFill>
                  <a:schemeClr val="bg1"/>
                </a:solidFill>
                <a:latin typeface="Fira Sans SemiBold" panose="020B0603050000020004" pitchFamily="34" charset="0"/>
              </a:defRPr>
            </a:lvl1pPr>
          </a:lstStyle>
          <a:p>
            <a:pPr lvl="0"/>
            <a:r>
              <a:rPr lang="fr-FR" dirty="0"/>
              <a:t>Sous-titre</a:t>
            </a:r>
          </a:p>
          <a:p>
            <a:pPr lvl="0"/>
            <a:r>
              <a:rPr lang="fr-FR" dirty="0"/>
              <a:t>partie 1</a:t>
            </a:r>
          </a:p>
        </p:txBody>
      </p:sp>
      <p:sp>
        <p:nvSpPr>
          <p:cNvPr id="15" name="Espace réservé du texte 14"/>
          <p:cNvSpPr>
            <a:spLocks noGrp="1"/>
          </p:cNvSpPr>
          <p:nvPr>
            <p:ph type="body" sz="quarter" idx="17" hasCustomPrompt="1"/>
          </p:nvPr>
        </p:nvSpPr>
        <p:spPr>
          <a:xfrm>
            <a:off x="1327312" y="4150767"/>
            <a:ext cx="7813283" cy="1295400"/>
          </a:xfrm>
          <a:prstGeom prst="rect">
            <a:avLst/>
          </a:prstGeom>
        </p:spPr>
        <p:txBody>
          <a:bodyPr>
            <a:normAutofit/>
          </a:bodyPr>
          <a:lstStyle>
            <a:lvl1pPr marL="447675" indent="-177800">
              <a:lnSpc>
                <a:spcPct val="150000"/>
              </a:lnSpc>
              <a:spcBef>
                <a:spcPts val="0"/>
              </a:spcBef>
              <a:defRPr sz="1800" baseline="0">
                <a:latin typeface="Fira Sans Medium" panose="020B0603050000020004" pitchFamily="34" charset="0"/>
              </a:defRPr>
            </a:lvl1pPr>
          </a:lstStyle>
          <a:p>
            <a:pPr lvl="0"/>
            <a:r>
              <a:rPr lang="fr-FR" dirty="0"/>
              <a:t>Index 1</a:t>
            </a:r>
          </a:p>
          <a:p>
            <a:pPr lvl="0"/>
            <a:r>
              <a:rPr lang="fr-FR" dirty="0"/>
              <a:t>Index 2</a:t>
            </a:r>
          </a:p>
          <a:p>
            <a:pPr lvl="0"/>
            <a:r>
              <a:rPr lang="fr-FR" dirty="0"/>
              <a:t>Index 3</a:t>
            </a:r>
          </a:p>
        </p:txBody>
      </p:sp>
      <p:pic>
        <p:nvPicPr>
          <p:cNvPr id="16" name="Image 15">
            <a:extLst>
              <a:ext uri="{FF2B5EF4-FFF2-40B4-BE49-F238E27FC236}">
                <a16:creationId xmlns:a16="http://schemas.microsoft.com/office/drawing/2014/main" id="{8B7B39CD-40F3-40CB-8FA0-57AC1CC005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6211673"/>
            <a:ext cx="11009593" cy="646327"/>
          </a:xfrm>
          <a:prstGeom prst="rect">
            <a:avLst/>
          </a:prstGeom>
        </p:spPr>
      </p:pic>
      <p:sp>
        <p:nvSpPr>
          <p:cNvPr id="22" name="ZoneTexte 21">
            <a:extLst>
              <a:ext uri="{FF2B5EF4-FFF2-40B4-BE49-F238E27FC236}">
                <a16:creationId xmlns:a16="http://schemas.microsoft.com/office/drawing/2014/main" id="{AC9C854C-9B61-4698-9D1B-E9E1A9409628}"/>
              </a:ext>
            </a:extLst>
          </p:cNvPr>
          <p:cNvSpPr txBox="1"/>
          <p:nvPr userDrawn="1"/>
        </p:nvSpPr>
        <p:spPr>
          <a:xfrm>
            <a:off x="11296647" y="6395620"/>
            <a:ext cx="899746" cy="461665"/>
          </a:xfrm>
          <a:prstGeom prst="rect">
            <a:avLst/>
          </a:prstGeom>
          <a:noFill/>
        </p:spPr>
        <p:txBody>
          <a:bodyPr wrap="square" rtlCol="0">
            <a:spAutoFit/>
          </a:bodyPr>
          <a:lstStyle/>
          <a:p>
            <a:pPr algn="r"/>
            <a:fld id="{103F9529-15E7-479F-94DE-B300490E61FE}" type="slidenum">
              <a:rPr lang="fr-FR" sz="2400" smtClean="0">
                <a:solidFill>
                  <a:srgbClr val="58CCEB"/>
                </a:solidFill>
              </a:rPr>
              <a:pPr algn="r"/>
              <a:t>‹N°›</a:t>
            </a:fld>
            <a:endParaRPr lang="fr-FR" sz="2400" dirty="0">
              <a:solidFill>
                <a:srgbClr val="58CCEB"/>
              </a:solidFill>
            </a:endParaRPr>
          </a:p>
        </p:txBody>
      </p:sp>
      <p:pic>
        <p:nvPicPr>
          <p:cNvPr id="25" name="Image 24">
            <a:extLst>
              <a:ext uri="{FF2B5EF4-FFF2-40B4-BE49-F238E27FC236}">
                <a16:creationId xmlns:a16="http://schemas.microsoft.com/office/drawing/2014/main" id="{BA38B251-D441-4AFF-A142-208EE815B06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172031" y="188734"/>
            <a:ext cx="831217" cy="831217"/>
          </a:xfrm>
          <a:prstGeom prst="rect">
            <a:avLst/>
          </a:prstGeom>
        </p:spPr>
      </p:pic>
    </p:spTree>
    <p:extLst>
      <p:ext uri="{BB962C8B-B14F-4D97-AF65-F5344CB8AC3E}">
        <p14:creationId xmlns:p14="http://schemas.microsoft.com/office/powerpoint/2010/main" val="847553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sitive de sous-titre - transparent">
    <p:spTree>
      <p:nvGrpSpPr>
        <p:cNvPr id="1" name=""/>
        <p:cNvGrpSpPr/>
        <p:nvPr/>
      </p:nvGrpSpPr>
      <p:grpSpPr>
        <a:xfrm>
          <a:off x="0" y="0"/>
          <a:ext cx="0" cy="0"/>
          <a:chOff x="0" y="0"/>
          <a:chExt cx="0" cy="0"/>
        </a:xfrm>
      </p:grpSpPr>
      <p:sp>
        <p:nvSpPr>
          <p:cNvPr id="23" name="Rectangle 2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31039" y="5229595"/>
            <a:ext cx="11009593" cy="646327"/>
          </a:xfrm>
          <a:prstGeom prst="rect">
            <a:avLst/>
          </a:prstGeom>
        </p:spPr>
      </p:pic>
      <p:pic>
        <p:nvPicPr>
          <p:cNvPr id="9" name="Image 8"/>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55566" y="4049580"/>
            <a:ext cx="1585066" cy="1585066"/>
          </a:xfrm>
          <a:prstGeom prst="rect">
            <a:avLst/>
          </a:prstGeom>
        </p:spPr>
      </p:pic>
      <p:sp>
        <p:nvSpPr>
          <p:cNvPr id="14" name="Espace réservé du texte 13"/>
          <p:cNvSpPr>
            <a:spLocks noGrp="1"/>
          </p:cNvSpPr>
          <p:nvPr>
            <p:ph type="body" sz="quarter" idx="13" hasCustomPrompt="1"/>
          </p:nvPr>
        </p:nvSpPr>
        <p:spPr>
          <a:xfrm>
            <a:off x="7207704" y="227045"/>
            <a:ext cx="4502285" cy="467276"/>
          </a:xfrm>
          <a:prstGeom prst="rect">
            <a:avLst/>
          </a:prstGeom>
        </p:spPr>
        <p:txBody>
          <a:bodyPr>
            <a:noAutofit/>
          </a:bodyPr>
          <a:lstStyle>
            <a:lvl1pPr marL="0" indent="0" algn="r">
              <a:buNone/>
              <a:defRPr sz="3000">
                <a:solidFill>
                  <a:srgbClr val="0098CE"/>
                </a:solidFill>
                <a:latin typeface="Fira Sans Medium" panose="020B0603050000020004" pitchFamily="34" charset="0"/>
              </a:defRPr>
            </a:lvl1pPr>
          </a:lstStyle>
          <a:p>
            <a:pPr lvl="0"/>
            <a:r>
              <a:rPr lang="fr-FR" dirty="0"/>
              <a:t>Date de la présentation</a:t>
            </a:r>
          </a:p>
        </p:txBody>
      </p:sp>
      <p:sp>
        <p:nvSpPr>
          <p:cNvPr id="19" name="Espace réservé du texte 18"/>
          <p:cNvSpPr>
            <a:spLocks noGrp="1"/>
          </p:cNvSpPr>
          <p:nvPr>
            <p:ph type="body" sz="quarter" idx="14" hasCustomPrompt="1"/>
          </p:nvPr>
        </p:nvSpPr>
        <p:spPr>
          <a:xfrm>
            <a:off x="7207704" y="727130"/>
            <a:ext cx="4502285" cy="357052"/>
          </a:xfrm>
          <a:prstGeom prst="rect">
            <a:avLst/>
          </a:prstGeom>
        </p:spPr>
        <p:txBody>
          <a:bodyPr>
            <a:normAutofit/>
          </a:bodyPr>
          <a:lstStyle>
            <a:lvl1pPr marL="0" indent="0" algn="r">
              <a:buNone/>
              <a:defRPr sz="1600" baseline="0">
                <a:latin typeface="Fira Sans" panose="020B0503050000020004" pitchFamily="34" charset="0"/>
              </a:defRPr>
            </a:lvl1pPr>
          </a:lstStyle>
          <a:p>
            <a:pPr lvl="0"/>
            <a:r>
              <a:rPr lang="fr-FR" dirty="0"/>
              <a:t>Lieu de la présentation</a:t>
            </a:r>
          </a:p>
        </p:txBody>
      </p:sp>
      <p:sp>
        <p:nvSpPr>
          <p:cNvPr id="20" name="ZoneTexte 19"/>
          <p:cNvSpPr txBox="1"/>
          <p:nvPr userDrawn="1"/>
        </p:nvSpPr>
        <p:spPr>
          <a:xfrm>
            <a:off x="11691815" y="1008193"/>
            <a:ext cx="593969" cy="830997"/>
          </a:xfrm>
          <a:prstGeom prst="rect">
            <a:avLst/>
          </a:prstGeom>
          <a:noFill/>
        </p:spPr>
        <p:txBody>
          <a:bodyPr wrap="square" rtlCol="0">
            <a:spAutoFit/>
          </a:bodyPr>
          <a:lstStyle/>
          <a:p>
            <a:fld id="{103F9529-15E7-479F-94DE-B300490E61FE}" type="slidenum">
              <a:rPr lang="fr-FR" sz="2400" smtClean="0">
                <a:solidFill>
                  <a:srgbClr val="A5B1C2"/>
                </a:solidFill>
              </a:rPr>
              <a:t>‹N°›</a:t>
            </a:fld>
            <a:endParaRPr lang="fr-FR" sz="2400" dirty="0">
              <a:solidFill>
                <a:srgbClr val="A5B1C2"/>
              </a:solidFill>
            </a:endParaRPr>
          </a:p>
        </p:txBody>
      </p:sp>
      <p:cxnSp>
        <p:nvCxnSpPr>
          <p:cNvPr id="21" name="Connecteur droit 20"/>
          <p:cNvCxnSpPr/>
          <p:nvPr userDrawn="1"/>
        </p:nvCxnSpPr>
        <p:spPr>
          <a:xfrm>
            <a:off x="11746520" y="1430783"/>
            <a:ext cx="548625" cy="0"/>
          </a:xfrm>
          <a:prstGeom prst="line">
            <a:avLst/>
          </a:prstGeom>
          <a:ln w="12700">
            <a:solidFill>
              <a:srgbClr val="3AD025"/>
            </a:solidFill>
          </a:ln>
        </p:spPr>
        <p:style>
          <a:lnRef idx="1">
            <a:schemeClr val="accent1"/>
          </a:lnRef>
          <a:fillRef idx="0">
            <a:schemeClr val="accent1"/>
          </a:fillRef>
          <a:effectRef idx="0">
            <a:schemeClr val="accent1"/>
          </a:effectRef>
          <a:fontRef idx="minor">
            <a:schemeClr val="tx1"/>
          </a:fontRef>
        </p:style>
      </p:cxnSp>
      <p:sp>
        <p:nvSpPr>
          <p:cNvPr id="27" name="Espace réservé du texte 26"/>
          <p:cNvSpPr>
            <a:spLocks noGrp="1"/>
          </p:cNvSpPr>
          <p:nvPr>
            <p:ph type="body" sz="quarter" idx="15" hasCustomPrompt="1"/>
          </p:nvPr>
        </p:nvSpPr>
        <p:spPr>
          <a:xfrm>
            <a:off x="382399" y="6038356"/>
            <a:ext cx="4572000" cy="646113"/>
          </a:xfrm>
          <a:prstGeom prst="rect">
            <a:avLst/>
          </a:prstGeom>
        </p:spPr>
        <p:txBody>
          <a:bodyPr>
            <a:normAutofit/>
          </a:bodyPr>
          <a:lstStyle>
            <a:lvl1pPr marL="0" indent="0">
              <a:buNone/>
              <a:defRPr sz="1800" baseline="0">
                <a:latin typeface="Fira Sans Book" panose="020B0503050000020004" pitchFamily="34" charset="0"/>
              </a:defRPr>
            </a:lvl1pPr>
          </a:lstStyle>
          <a:p>
            <a:pPr lvl="0"/>
            <a:r>
              <a:rPr lang="fr-FR" dirty="0"/>
              <a:t>Texte complémentaire texte complémentaire</a:t>
            </a:r>
          </a:p>
        </p:txBody>
      </p:sp>
      <p:pic>
        <p:nvPicPr>
          <p:cNvPr id="13" name="Image 12"/>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32385" y="226823"/>
            <a:ext cx="2374610" cy="826364"/>
          </a:xfrm>
          <a:prstGeom prst="rect">
            <a:avLst/>
          </a:prstGeom>
        </p:spPr>
      </p:pic>
      <p:sp>
        <p:nvSpPr>
          <p:cNvPr id="18" name="Espace réservé du texte 5"/>
          <p:cNvSpPr>
            <a:spLocks noGrp="1"/>
          </p:cNvSpPr>
          <p:nvPr>
            <p:ph type="body" sz="quarter" idx="16" hasCustomPrompt="1"/>
          </p:nvPr>
        </p:nvSpPr>
        <p:spPr>
          <a:xfrm>
            <a:off x="699810" y="1690113"/>
            <a:ext cx="10740822" cy="1954212"/>
          </a:xfrm>
          <a:prstGeom prst="rect">
            <a:avLst/>
          </a:prstGeom>
        </p:spPr>
        <p:txBody>
          <a:bodyPr>
            <a:noAutofit/>
          </a:bodyPr>
          <a:lstStyle>
            <a:lvl1pPr marL="0" indent="0">
              <a:lnSpc>
                <a:spcPts val="7200"/>
              </a:lnSpc>
              <a:spcBef>
                <a:spcPts val="0"/>
              </a:spcBef>
              <a:buNone/>
              <a:defRPr sz="7200">
                <a:solidFill>
                  <a:srgbClr val="0098CE"/>
                </a:solidFill>
                <a:latin typeface="Fira Sans SemiBold" panose="020B0603050000020004" pitchFamily="34" charset="0"/>
              </a:defRPr>
            </a:lvl1pPr>
          </a:lstStyle>
          <a:p>
            <a:pPr lvl="0"/>
            <a:r>
              <a:rPr lang="fr-FR" dirty="0"/>
              <a:t>Sous-titre</a:t>
            </a:r>
          </a:p>
          <a:p>
            <a:pPr lvl="0"/>
            <a:r>
              <a:rPr lang="fr-FR" dirty="0"/>
              <a:t>partie 1</a:t>
            </a:r>
          </a:p>
        </p:txBody>
      </p:sp>
      <p:sp>
        <p:nvSpPr>
          <p:cNvPr id="15" name="Espace réservé du texte 14"/>
          <p:cNvSpPr>
            <a:spLocks noGrp="1"/>
          </p:cNvSpPr>
          <p:nvPr>
            <p:ph type="body" sz="quarter" idx="17" hasCustomPrompt="1"/>
          </p:nvPr>
        </p:nvSpPr>
        <p:spPr>
          <a:xfrm>
            <a:off x="1301533" y="3689102"/>
            <a:ext cx="7813283" cy="1295400"/>
          </a:xfrm>
          <a:prstGeom prst="rect">
            <a:avLst/>
          </a:prstGeom>
        </p:spPr>
        <p:txBody>
          <a:bodyPr>
            <a:normAutofit/>
          </a:bodyPr>
          <a:lstStyle>
            <a:lvl1pPr marL="447675" indent="-177800">
              <a:lnSpc>
                <a:spcPct val="150000"/>
              </a:lnSpc>
              <a:spcBef>
                <a:spcPts val="0"/>
              </a:spcBef>
              <a:defRPr sz="1800" baseline="0">
                <a:latin typeface="Fira Sans Medium" panose="020B0603050000020004" pitchFamily="34" charset="0"/>
              </a:defRPr>
            </a:lvl1pPr>
          </a:lstStyle>
          <a:p>
            <a:pPr lvl="0"/>
            <a:r>
              <a:rPr lang="fr-FR" dirty="0"/>
              <a:t>Index 1</a:t>
            </a:r>
          </a:p>
          <a:p>
            <a:pPr lvl="0"/>
            <a:r>
              <a:rPr lang="fr-FR" dirty="0"/>
              <a:t>Index 2</a:t>
            </a:r>
          </a:p>
          <a:p>
            <a:pPr lvl="0"/>
            <a:r>
              <a:rPr lang="fr-FR" dirty="0"/>
              <a:t>Index 3</a:t>
            </a:r>
          </a:p>
        </p:txBody>
      </p:sp>
      <p:grpSp>
        <p:nvGrpSpPr>
          <p:cNvPr id="16" name="Grouper 6"/>
          <p:cNvGrpSpPr/>
          <p:nvPr userDrawn="1"/>
        </p:nvGrpSpPr>
        <p:grpSpPr>
          <a:xfrm>
            <a:off x="431039" y="1160388"/>
            <a:ext cx="11278950" cy="4760987"/>
            <a:chOff x="431039" y="1160388"/>
            <a:chExt cx="11278950" cy="4760987"/>
          </a:xfrm>
        </p:grpSpPr>
        <p:pic>
          <p:nvPicPr>
            <p:cNvPr id="17" name="Image 16"/>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431039" y="5222549"/>
              <a:ext cx="11009594" cy="646327"/>
            </a:xfrm>
            <a:prstGeom prst="rect">
              <a:avLst/>
            </a:prstGeom>
          </p:spPr>
        </p:pic>
        <p:sp>
          <p:nvSpPr>
            <p:cNvPr id="22" name="Forme libre 21"/>
            <p:cNvSpPr/>
            <p:nvPr userDrawn="1"/>
          </p:nvSpPr>
          <p:spPr>
            <a:xfrm>
              <a:off x="10725150" y="5413375"/>
              <a:ext cx="739775" cy="508000"/>
            </a:xfrm>
            <a:custGeom>
              <a:avLst/>
              <a:gdLst>
                <a:gd name="connsiteX0" fmla="*/ 0 w 739775"/>
                <a:gd name="connsiteY0" fmla="*/ 457200 h 508000"/>
                <a:gd name="connsiteX1" fmla="*/ 117475 w 739775"/>
                <a:gd name="connsiteY1" fmla="*/ 425450 h 508000"/>
                <a:gd name="connsiteX2" fmla="*/ 222250 w 739775"/>
                <a:gd name="connsiteY2" fmla="*/ 387350 h 508000"/>
                <a:gd name="connsiteX3" fmla="*/ 327025 w 739775"/>
                <a:gd name="connsiteY3" fmla="*/ 339725 h 508000"/>
                <a:gd name="connsiteX4" fmla="*/ 406400 w 739775"/>
                <a:gd name="connsiteY4" fmla="*/ 285750 h 508000"/>
                <a:gd name="connsiteX5" fmla="*/ 514350 w 739775"/>
                <a:gd name="connsiteY5" fmla="*/ 219075 h 508000"/>
                <a:gd name="connsiteX6" fmla="*/ 600075 w 739775"/>
                <a:gd name="connsiteY6" fmla="*/ 139700 h 508000"/>
                <a:gd name="connsiteX7" fmla="*/ 676275 w 739775"/>
                <a:gd name="connsiteY7" fmla="*/ 63500 h 508000"/>
                <a:gd name="connsiteX8" fmla="*/ 730250 w 739775"/>
                <a:gd name="connsiteY8" fmla="*/ 0 h 508000"/>
                <a:gd name="connsiteX9" fmla="*/ 739775 w 739775"/>
                <a:gd name="connsiteY9" fmla="*/ 504825 h 508000"/>
                <a:gd name="connsiteX10" fmla="*/ 3175 w 739775"/>
                <a:gd name="connsiteY10" fmla="*/ 508000 h 508000"/>
                <a:gd name="connsiteX11" fmla="*/ 0 w 739775"/>
                <a:gd name="connsiteY11" fmla="*/ 45720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9775" h="508000">
                  <a:moveTo>
                    <a:pt x="0" y="457200"/>
                  </a:moveTo>
                  <a:lnTo>
                    <a:pt x="117475" y="425450"/>
                  </a:lnTo>
                  <a:lnTo>
                    <a:pt x="222250" y="387350"/>
                  </a:lnTo>
                  <a:lnTo>
                    <a:pt x="327025" y="339725"/>
                  </a:lnTo>
                  <a:lnTo>
                    <a:pt x="406400" y="285750"/>
                  </a:lnTo>
                  <a:lnTo>
                    <a:pt x="514350" y="219075"/>
                  </a:lnTo>
                  <a:lnTo>
                    <a:pt x="600075" y="139700"/>
                  </a:lnTo>
                  <a:lnTo>
                    <a:pt x="676275" y="63500"/>
                  </a:lnTo>
                  <a:lnTo>
                    <a:pt x="730250" y="0"/>
                  </a:lnTo>
                  <a:lnTo>
                    <a:pt x="739775" y="504825"/>
                  </a:lnTo>
                  <a:lnTo>
                    <a:pt x="3175" y="508000"/>
                  </a:lnTo>
                  <a:lnTo>
                    <a:pt x="0" y="4572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Arrondir un rectangle à un seul coin 23"/>
            <p:cNvSpPr/>
            <p:nvPr userDrawn="1"/>
          </p:nvSpPr>
          <p:spPr>
            <a:xfrm flipV="1">
              <a:off x="489096" y="1160388"/>
              <a:ext cx="11220893" cy="4730048"/>
            </a:xfrm>
            <a:prstGeom prst="round1Rect">
              <a:avLst>
                <a:gd name="adj" fmla="val 26095"/>
              </a:avLst>
            </a:prstGeom>
            <a:noFill/>
            <a:ln w="6350">
              <a:solidFill>
                <a:srgbClr val="0098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Image 24"/>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9848233" y="4049580"/>
              <a:ext cx="1585066" cy="1585066"/>
            </a:xfrm>
            <a:prstGeom prst="rect">
              <a:avLst/>
            </a:prstGeom>
          </p:spPr>
        </p:pic>
      </p:grpSp>
    </p:spTree>
    <p:extLst>
      <p:ext uri="{BB962C8B-B14F-4D97-AF65-F5344CB8AC3E}">
        <p14:creationId xmlns:p14="http://schemas.microsoft.com/office/powerpoint/2010/main" val="1180254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positive de texte - transparent">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Image 22"/>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55566" y="4521293"/>
            <a:ext cx="1585066" cy="1585066"/>
          </a:xfrm>
          <a:prstGeom prst="rect">
            <a:avLst/>
          </a:prstGeom>
        </p:spPr>
      </p:pic>
      <p:sp>
        <p:nvSpPr>
          <p:cNvPr id="12" name="Forme libre 11"/>
          <p:cNvSpPr/>
          <p:nvPr userDrawn="1"/>
        </p:nvSpPr>
        <p:spPr>
          <a:xfrm>
            <a:off x="10725150" y="5895975"/>
            <a:ext cx="739775" cy="508000"/>
          </a:xfrm>
          <a:custGeom>
            <a:avLst/>
            <a:gdLst>
              <a:gd name="connsiteX0" fmla="*/ 0 w 739775"/>
              <a:gd name="connsiteY0" fmla="*/ 457200 h 508000"/>
              <a:gd name="connsiteX1" fmla="*/ 117475 w 739775"/>
              <a:gd name="connsiteY1" fmla="*/ 425450 h 508000"/>
              <a:gd name="connsiteX2" fmla="*/ 222250 w 739775"/>
              <a:gd name="connsiteY2" fmla="*/ 387350 h 508000"/>
              <a:gd name="connsiteX3" fmla="*/ 327025 w 739775"/>
              <a:gd name="connsiteY3" fmla="*/ 339725 h 508000"/>
              <a:gd name="connsiteX4" fmla="*/ 406400 w 739775"/>
              <a:gd name="connsiteY4" fmla="*/ 285750 h 508000"/>
              <a:gd name="connsiteX5" fmla="*/ 514350 w 739775"/>
              <a:gd name="connsiteY5" fmla="*/ 219075 h 508000"/>
              <a:gd name="connsiteX6" fmla="*/ 600075 w 739775"/>
              <a:gd name="connsiteY6" fmla="*/ 139700 h 508000"/>
              <a:gd name="connsiteX7" fmla="*/ 676275 w 739775"/>
              <a:gd name="connsiteY7" fmla="*/ 63500 h 508000"/>
              <a:gd name="connsiteX8" fmla="*/ 730250 w 739775"/>
              <a:gd name="connsiteY8" fmla="*/ 0 h 508000"/>
              <a:gd name="connsiteX9" fmla="*/ 739775 w 739775"/>
              <a:gd name="connsiteY9" fmla="*/ 504825 h 508000"/>
              <a:gd name="connsiteX10" fmla="*/ 3175 w 739775"/>
              <a:gd name="connsiteY10" fmla="*/ 508000 h 508000"/>
              <a:gd name="connsiteX11" fmla="*/ 0 w 739775"/>
              <a:gd name="connsiteY11" fmla="*/ 45720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9775" h="508000">
                <a:moveTo>
                  <a:pt x="0" y="457200"/>
                </a:moveTo>
                <a:lnTo>
                  <a:pt x="117475" y="425450"/>
                </a:lnTo>
                <a:lnTo>
                  <a:pt x="222250" y="387350"/>
                </a:lnTo>
                <a:lnTo>
                  <a:pt x="327025" y="339725"/>
                </a:lnTo>
                <a:lnTo>
                  <a:pt x="406400" y="285750"/>
                </a:lnTo>
                <a:lnTo>
                  <a:pt x="514350" y="219075"/>
                </a:lnTo>
                <a:lnTo>
                  <a:pt x="600075" y="139700"/>
                </a:lnTo>
                <a:lnTo>
                  <a:pt x="676275" y="63500"/>
                </a:lnTo>
                <a:lnTo>
                  <a:pt x="730250" y="0"/>
                </a:lnTo>
                <a:lnTo>
                  <a:pt x="739775" y="504825"/>
                </a:lnTo>
                <a:lnTo>
                  <a:pt x="3175" y="508000"/>
                </a:lnTo>
                <a:lnTo>
                  <a:pt x="0" y="4572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Arrondir un rectangle à un seul coin 7"/>
          <p:cNvSpPr/>
          <p:nvPr userDrawn="1"/>
        </p:nvSpPr>
        <p:spPr>
          <a:xfrm flipV="1">
            <a:off x="104536" y="89995"/>
            <a:ext cx="12002021" cy="6650285"/>
          </a:xfrm>
          <a:prstGeom prst="round1Rect">
            <a:avLst>
              <a:gd name="adj" fmla="val 22179"/>
            </a:avLst>
          </a:prstGeom>
          <a:noFill/>
          <a:ln w="6350">
            <a:solidFill>
              <a:srgbClr val="9FE2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8" name="Image 17">
            <a:extLst>
              <a:ext uri="{FF2B5EF4-FFF2-40B4-BE49-F238E27FC236}">
                <a16:creationId xmlns:a16="http://schemas.microsoft.com/office/drawing/2014/main" id="{9530C654-9340-4BE0-AD4D-74D271ED360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9093" y="6080811"/>
            <a:ext cx="11009594" cy="646327"/>
          </a:xfrm>
          <a:prstGeom prst="rect">
            <a:avLst/>
          </a:prstGeom>
        </p:spPr>
      </p:pic>
      <p:pic>
        <p:nvPicPr>
          <p:cNvPr id="26" name="Image 25">
            <a:extLst>
              <a:ext uri="{FF2B5EF4-FFF2-40B4-BE49-F238E27FC236}">
                <a16:creationId xmlns:a16="http://schemas.microsoft.com/office/drawing/2014/main" id="{D3556FCA-F583-4270-A2AD-4924143C42D5}"/>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177103" y="182345"/>
            <a:ext cx="831217" cy="831217"/>
          </a:xfrm>
          <a:prstGeom prst="rect">
            <a:avLst/>
          </a:prstGeom>
        </p:spPr>
      </p:pic>
      <p:sp>
        <p:nvSpPr>
          <p:cNvPr id="27" name="ZoneTexte 26">
            <a:extLst>
              <a:ext uri="{FF2B5EF4-FFF2-40B4-BE49-F238E27FC236}">
                <a16:creationId xmlns:a16="http://schemas.microsoft.com/office/drawing/2014/main" id="{0581ED6C-7AE4-4971-8CAE-5D4FEBDFE462}"/>
              </a:ext>
            </a:extLst>
          </p:cNvPr>
          <p:cNvSpPr txBox="1"/>
          <p:nvPr userDrawn="1"/>
        </p:nvSpPr>
        <p:spPr>
          <a:xfrm>
            <a:off x="11296647" y="6395620"/>
            <a:ext cx="899746" cy="461665"/>
          </a:xfrm>
          <a:prstGeom prst="rect">
            <a:avLst/>
          </a:prstGeom>
          <a:noFill/>
        </p:spPr>
        <p:txBody>
          <a:bodyPr wrap="square" rtlCol="0">
            <a:spAutoFit/>
          </a:bodyPr>
          <a:lstStyle/>
          <a:p>
            <a:pPr algn="r"/>
            <a:fld id="{103F9529-15E7-479F-94DE-B300490E61FE}" type="slidenum">
              <a:rPr lang="fr-FR" sz="2400" smtClean="0">
                <a:solidFill>
                  <a:srgbClr val="9FE2F3"/>
                </a:solidFill>
              </a:rPr>
              <a:pPr algn="r"/>
              <a:t>‹N°›</a:t>
            </a:fld>
            <a:endParaRPr lang="fr-FR" sz="2400" dirty="0">
              <a:solidFill>
                <a:srgbClr val="9FE2F3"/>
              </a:solidFill>
            </a:endParaRPr>
          </a:p>
        </p:txBody>
      </p:sp>
    </p:spTree>
    <p:extLst>
      <p:ext uri="{BB962C8B-B14F-4D97-AF65-F5344CB8AC3E}">
        <p14:creationId xmlns:p14="http://schemas.microsoft.com/office/powerpoint/2010/main" val="2456166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exte - bleu">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Arrondir un rectangle à un seul coin 7"/>
          <p:cNvSpPr/>
          <p:nvPr userDrawn="1"/>
        </p:nvSpPr>
        <p:spPr>
          <a:xfrm flipV="1">
            <a:off x="4393" y="-1"/>
            <a:ext cx="12192000" cy="6857285"/>
          </a:xfrm>
          <a:prstGeom prst="round1Rect">
            <a:avLst>
              <a:gd name="adj" fmla="val 25897"/>
            </a:avLst>
          </a:prstGeom>
          <a:solidFill>
            <a:srgbClr val="10B6E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p:cNvSpPr>
            <a:spLocks noGrp="1"/>
          </p:cNvSpPr>
          <p:nvPr>
            <p:ph type="body" sz="quarter" idx="10" hasCustomPrompt="1"/>
          </p:nvPr>
        </p:nvSpPr>
        <p:spPr>
          <a:xfrm>
            <a:off x="735651" y="1649771"/>
            <a:ext cx="8128414" cy="3880966"/>
          </a:xfrm>
          <a:prstGeom prst="rect">
            <a:avLst/>
          </a:prstGeom>
        </p:spPr>
        <p:txBody>
          <a:bodyPr/>
          <a:lstStyle>
            <a:lvl1pPr>
              <a:lnSpc>
                <a:spcPct val="200000"/>
              </a:lnSpc>
              <a:spcBef>
                <a:spcPts val="0"/>
              </a:spcBef>
              <a:defRPr baseline="0">
                <a:latin typeface="Fira Sans Book" panose="020B0503050000020004" pitchFamily="34" charset="0"/>
              </a:defRPr>
            </a:lvl1pPr>
            <a:lvl2pPr>
              <a:defRPr>
                <a:latin typeface="Fira Sans Book" panose="020B0503050000020004" pitchFamily="34" charset="0"/>
              </a:defRPr>
            </a:lvl2pPr>
            <a:lvl3pPr>
              <a:defRPr baseline="0">
                <a:latin typeface="Fira Sans Book" panose="020B0503050000020004" pitchFamily="34" charset="0"/>
              </a:defRPr>
            </a:lvl3pPr>
            <a:lvl4pPr marL="1371600" indent="0">
              <a:buNone/>
              <a:defRPr sz="1600" baseline="0">
                <a:latin typeface="Fira Sans Book" panose="020B0503050000020004" pitchFamily="34" charset="0"/>
              </a:defRPr>
            </a:lvl4pPr>
          </a:lstStyle>
          <a:p>
            <a:pPr lvl="0"/>
            <a:r>
              <a:rPr lang="fr-FR" dirty="0"/>
              <a:t>Item niveau 1</a:t>
            </a:r>
          </a:p>
          <a:p>
            <a:pPr lvl="1"/>
            <a:r>
              <a:rPr lang="fr-FR" dirty="0"/>
              <a:t>Item niveau 2</a:t>
            </a:r>
          </a:p>
          <a:p>
            <a:pPr lvl="2"/>
            <a:r>
              <a:rPr lang="fr-FR" dirty="0"/>
              <a:t>Item niveau 3</a:t>
            </a:r>
          </a:p>
          <a:p>
            <a:pPr lvl="3"/>
            <a:r>
              <a:rPr lang="fr-FR" dirty="0"/>
              <a:t>Item niveau 4</a:t>
            </a:r>
          </a:p>
          <a:p>
            <a:pPr lvl="3"/>
            <a:r>
              <a:rPr lang="fr-FR" dirty="0"/>
              <a:t>	Item niveau 5</a:t>
            </a:r>
          </a:p>
          <a:p>
            <a:pPr lvl="1"/>
            <a:endParaRPr lang="fr-FR" dirty="0"/>
          </a:p>
        </p:txBody>
      </p:sp>
      <p:pic>
        <p:nvPicPr>
          <p:cNvPr id="11" name="Image 10">
            <a:extLst>
              <a:ext uri="{FF2B5EF4-FFF2-40B4-BE49-F238E27FC236}">
                <a16:creationId xmlns:a16="http://schemas.microsoft.com/office/drawing/2014/main" id="{9A1F64DB-1501-4F39-828A-661C90AFB55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6211673"/>
            <a:ext cx="11009593" cy="646327"/>
          </a:xfrm>
          <a:prstGeom prst="rect">
            <a:avLst/>
          </a:prstGeom>
        </p:spPr>
      </p:pic>
      <p:sp>
        <p:nvSpPr>
          <p:cNvPr id="13" name="ZoneTexte 12">
            <a:extLst>
              <a:ext uri="{FF2B5EF4-FFF2-40B4-BE49-F238E27FC236}">
                <a16:creationId xmlns:a16="http://schemas.microsoft.com/office/drawing/2014/main" id="{126D7211-4EE6-45DF-9EAB-36F250244EA2}"/>
              </a:ext>
            </a:extLst>
          </p:cNvPr>
          <p:cNvSpPr txBox="1"/>
          <p:nvPr userDrawn="1"/>
        </p:nvSpPr>
        <p:spPr>
          <a:xfrm>
            <a:off x="11296647" y="6395620"/>
            <a:ext cx="899746" cy="461665"/>
          </a:xfrm>
          <a:prstGeom prst="rect">
            <a:avLst/>
          </a:prstGeom>
          <a:noFill/>
        </p:spPr>
        <p:txBody>
          <a:bodyPr wrap="square" rtlCol="0">
            <a:spAutoFit/>
          </a:bodyPr>
          <a:lstStyle/>
          <a:p>
            <a:pPr algn="r"/>
            <a:fld id="{103F9529-15E7-479F-94DE-B300490E61FE}" type="slidenum">
              <a:rPr lang="fr-FR" sz="2400" smtClean="0">
                <a:solidFill>
                  <a:srgbClr val="9FE2F3"/>
                </a:solidFill>
              </a:rPr>
              <a:pPr algn="r"/>
              <a:t>‹N°›</a:t>
            </a:fld>
            <a:endParaRPr lang="fr-FR" sz="2400" dirty="0">
              <a:solidFill>
                <a:srgbClr val="9FE2F3"/>
              </a:solidFill>
            </a:endParaRPr>
          </a:p>
        </p:txBody>
      </p:sp>
      <p:pic>
        <p:nvPicPr>
          <p:cNvPr id="15" name="Image 14">
            <a:extLst>
              <a:ext uri="{FF2B5EF4-FFF2-40B4-BE49-F238E27FC236}">
                <a16:creationId xmlns:a16="http://schemas.microsoft.com/office/drawing/2014/main" id="{D3EF09B1-9DF3-424D-A66B-CB042AE3BF8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172031" y="188734"/>
            <a:ext cx="831217" cy="831217"/>
          </a:xfrm>
          <a:prstGeom prst="rect">
            <a:avLst/>
          </a:prstGeom>
        </p:spPr>
      </p:pic>
    </p:spTree>
    <p:extLst>
      <p:ext uri="{BB962C8B-B14F-4D97-AF65-F5344CB8AC3E}">
        <p14:creationId xmlns:p14="http://schemas.microsoft.com/office/powerpoint/2010/main" val="870226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Titre - orange">
    <p:spTree>
      <p:nvGrpSpPr>
        <p:cNvPr id="1" name=""/>
        <p:cNvGrpSpPr/>
        <p:nvPr/>
      </p:nvGrpSpPr>
      <p:grpSpPr>
        <a:xfrm>
          <a:off x="0" y="0"/>
          <a:ext cx="0" cy="0"/>
          <a:chOff x="0" y="0"/>
          <a:chExt cx="0" cy="0"/>
        </a:xfrm>
      </p:grpSpPr>
      <p:sp>
        <p:nvSpPr>
          <p:cNvPr id="34" name="Rectangle 33"/>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Arrondir un rectangle à un seul coin 23"/>
          <p:cNvSpPr/>
          <p:nvPr userDrawn="1"/>
        </p:nvSpPr>
        <p:spPr>
          <a:xfrm flipV="1">
            <a:off x="489096" y="1160388"/>
            <a:ext cx="11220893" cy="4730048"/>
          </a:xfrm>
          <a:prstGeom prst="round1Rect">
            <a:avLst>
              <a:gd name="adj" fmla="val 26095"/>
            </a:avLst>
          </a:prstGeom>
          <a:solidFill>
            <a:srgbClr val="F48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31039" y="5229595"/>
            <a:ext cx="11009593" cy="646327"/>
          </a:xfrm>
          <a:prstGeom prst="rect">
            <a:avLst/>
          </a:prstGeom>
        </p:spPr>
      </p:pic>
      <p:pic>
        <p:nvPicPr>
          <p:cNvPr id="9" name="Image 8"/>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55566" y="4049580"/>
            <a:ext cx="1585066" cy="1585066"/>
          </a:xfrm>
          <a:prstGeom prst="rect">
            <a:avLst/>
          </a:prstGeom>
        </p:spPr>
      </p:pic>
      <p:sp>
        <p:nvSpPr>
          <p:cNvPr id="2" name="Titre 1"/>
          <p:cNvSpPr>
            <a:spLocks noGrp="1"/>
          </p:cNvSpPr>
          <p:nvPr>
            <p:ph type="title" hasCustomPrompt="1"/>
          </p:nvPr>
        </p:nvSpPr>
        <p:spPr>
          <a:xfrm>
            <a:off x="735651" y="1689309"/>
            <a:ext cx="10515600" cy="2212351"/>
          </a:xfrm>
          <a:prstGeom prst="rect">
            <a:avLst/>
          </a:prstGeom>
        </p:spPr>
        <p:txBody>
          <a:bodyPr/>
          <a:lstStyle>
            <a:lvl1pPr>
              <a:defRPr sz="7200" b="1">
                <a:solidFill>
                  <a:schemeClr val="bg1"/>
                </a:solidFill>
                <a:latin typeface="Fira Sans SemiBold" panose="020B0603050000020004" pitchFamily="34" charset="0"/>
              </a:defRPr>
            </a:lvl1pPr>
          </a:lstStyle>
          <a:p>
            <a:r>
              <a:rPr lang="fr-FR" dirty="0"/>
              <a:t>Titre de</a:t>
            </a:r>
            <a:br>
              <a:rPr lang="fr-FR" dirty="0"/>
            </a:br>
            <a:r>
              <a:rPr lang="fr-FR" dirty="0"/>
              <a:t>la présentation</a:t>
            </a:r>
          </a:p>
        </p:txBody>
      </p:sp>
      <p:sp>
        <p:nvSpPr>
          <p:cNvPr id="20" name="ZoneTexte 19"/>
          <p:cNvSpPr txBox="1"/>
          <p:nvPr userDrawn="1"/>
        </p:nvSpPr>
        <p:spPr>
          <a:xfrm>
            <a:off x="11691815" y="1008193"/>
            <a:ext cx="593969" cy="830997"/>
          </a:xfrm>
          <a:prstGeom prst="rect">
            <a:avLst/>
          </a:prstGeom>
          <a:noFill/>
        </p:spPr>
        <p:txBody>
          <a:bodyPr wrap="square" rtlCol="0">
            <a:spAutoFit/>
          </a:bodyPr>
          <a:lstStyle/>
          <a:p>
            <a:fld id="{103F9529-15E7-479F-94DE-B300490E61FE}" type="slidenum">
              <a:rPr lang="fr-FR" sz="2400" smtClean="0">
                <a:solidFill>
                  <a:srgbClr val="A5B1C2"/>
                </a:solidFill>
              </a:rPr>
              <a:t>‹N°›</a:t>
            </a:fld>
            <a:endParaRPr lang="fr-FR" sz="2400" dirty="0">
              <a:solidFill>
                <a:srgbClr val="A5B1C2"/>
              </a:solidFill>
            </a:endParaRPr>
          </a:p>
        </p:txBody>
      </p:sp>
      <p:cxnSp>
        <p:nvCxnSpPr>
          <p:cNvPr id="21" name="Connecteur droit 20"/>
          <p:cNvCxnSpPr/>
          <p:nvPr userDrawn="1"/>
        </p:nvCxnSpPr>
        <p:spPr>
          <a:xfrm>
            <a:off x="11746520" y="1430783"/>
            <a:ext cx="548625"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Espace réservé du texte 26"/>
          <p:cNvSpPr>
            <a:spLocks noGrp="1"/>
          </p:cNvSpPr>
          <p:nvPr>
            <p:ph type="body" sz="quarter" idx="15" hasCustomPrompt="1"/>
          </p:nvPr>
        </p:nvSpPr>
        <p:spPr>
          <a:xfrm>
            <a:off x="382399" y="6038356"/>
            <a:ext cx="4572000" cy="646113"/>
          </a:xfrm>
          <a:prstGeom prst="rect">
            <a:avLst/>
          </a:prstGeom>
        </p:spPr>
        <p:txBody>
          <a:bodyPr>
            <a:normAutofit/>
          </a:bodyPr>
          <a:lstStyle>
            <a:lvl1pPr marL="0" indent="0">
              <a:buNone/>
              <a:defRPr sz="1800" baseline="0">
                <a:latin typeface="Fira Sans Book" panose="020B0503050000020004" pitchFamily="34" charset="0"/>
              </a:defRPr>
            </a:lvl1pPr>
          </a:lstStyle>
          <a:p>
            <a:pPr lvl="0"/>
            <a:r>
              <a:rPr lang="fr-FR" dirty="0"/>
              <a:t>Texte complémentaire texte complémentaire</a:t>
            </a:r>
          </a:p>
        </p:txBody>
      </p:sp>
      <p:pic>
        <p:nvPicPr>
          <p:cNvPr id="28" name="Image 27"/>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32385" y="226823"/>
            <a:ext cx="2374610" cy="826364"/>
          </a:xfrm>
          <a:prstGeom prst="rect">
            <a:avLst/>
          </a:prstGeom>
        </p:spPr>
      </p:pic>
      <p:sp>
        <p:nvSpPr>
          <p:cNvPr id="29" name="Espace réservé du texte 13"/>
          <p:cNvSpPr>
            <a:spLocks noGrp="1"/>
          </p:cNvSpPr>
          <p:nvPr>
            <p:ph type="body" sz="quarter" idx="13" hasCustomPrompt="1"/>
          </p:nvPr>
        </p:nvSpPr>
        <p:spPr>
          <a:xfrm>
            <a:off x="7207704" y="227045"/>
            <a:ext cx="4502285" cy="467276"/>
          </a:xfrm>
          <a:prstGeom prst="rect">
            <a:avLst/>
          </a:prstGeom>
        </p:spPr>
        <p:txBody>
          <a:bodyPr>
            <a:noAutofit/>
          </a:bodyPr>
          <a:lstStyle>
            <a:lvl1pPr marL="0" indent="0" algn="r">
              <a:buNone/>
              <a:defRPr sz="3000">
                <a:solidFill>
                  <a:srgbClr val="F48053"/>
                </a:solidFill>
                <a:latin typeface="Fira Sans Medium" panose="020B0603050000020004" pitchFamily="34" charset="0"/>
              </a:defRPr>
            </a:lvl1pPr>
          </a:lstStyle>
          <a:p>
            <a:pPr lvl="0"/>
            <a:r>
              <a:rPr lang="fr-FR" dirty="0"/>
              <a:t>Date de la présentation</a:t>
            </a:r>
          </a:p>
        </p:txBody>
      </p:sp>
      <p:sp>
        <p:nvSpPr>
          <p:cNvPr id="30" name="Espace réservé du texte 18"/>
          <p:cNvSpPr>
            <a:spLocks noGrp="1"/>
          </p:cNvSpPr>
          <p:nvPr>
            <p:ph type="body" sz="quarter" idx="14" hasCustomPrompt="1"/>
          </p:nvPr>
        </p:nvSpPr>
        <p:spPr>
          <a:xfrm>
            <a:off x="7207704" y="727130"/>
            <a:ext cx="4502285" cy="357052"/>
          </a:xfrm>
          <a:prstGeom prst="rect">
            <a:avLst/>
          </a:prstGeom>
        </p:spPr>
        <p:txBody>
          <a:bodyPr>
            <a:normAutofit/>
          </a:bodyPr>
          <a:lstStyle>
            <a:lvl1pPr marL="0" indent="0" algn="r">
              <a:buNone/>
              <a:defRPr sz="1600" baseline="0">
                <a:latin typeface="Fira Sans" panose="020B0503050000020004" pitchFamily="34" charset="0"/>
              </a:defRPr>
            </a:lvl1pPr>
          </a:lstStyle>
          <a:p>
            <a:pPr lvl="0"/>
            <a:r>
              <a:rPr lang="fr-FR" dirty="0"/>
              <a:t>Lieu de la présentation</a:t>
            </a:r>
          </a:p>
        </p:txBody>
      </p:sp>
    </p:spTree>
    <p:extLst>
      <p:ext uri="{BB962C8B-B14F-4D97-AF65-F5344CB8AC3E}">
        <p14:creationId xmlns:p14="http://schemas.microsoft.com/office/powerpoint/2010/main" val="2819470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e de sous-titre - orange">
    <p:spTree>
      <p:nvGrpSpPr>
        <p:cNvPr id="1" name=""/>
        <p:cNvGrpSpPr/>
        <p:nvPr/>
      </p:nvGrpSpPr>
      <p:grpSpPr>
        <a:xfrm>
          <a:off x="0" y="0"/>
          <a:ext cx="0" cy="0"/>
          <a:chOff x="0" y="0"/>
          <a:chExt cx="0" cy="0"/>
        </a:xfrm>
      </p:grpSpPr>
      <p:sp>
        <p:nvSpPr>
          <p:cNvPr id="23" name="Rectangle 2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Arrondir un rectangle à un seul coin 23"/>
          <p:cNvSpPr/>
          <p:nvPr userDrawn="1"/>
        </p:nvSpPr>
        <p:spPr>
          <a:xfrm flipV="1">
            <a:off x="489096" y="1160388"/>
            <a:ext cx="11220893" cy="4730048"/>
          </a:xfrm>
          <a:prstGeom prst="round1Rect">
            <a:avLst>
              <a:gd name="adj" fmla="val 26095"/>
            </a:avLst>
          </a:prstGeom>
          <a:solidFill>
            <a:srgbClr val="F4805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31039" y="5229595"/>
            <a:ext cx="11009593" cy="646327"/>
          </a:xfrm>
          <a:prstGeom prst="rect">
            <a:avLst/>
          </a:prstGeom>
        </p:spPr>
      </p:pic>
      <p:pic>
        <p:nvPicPr>
          <p:cNvPr id="9" name="Image 8"/>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55566" y="4049580"/>
            <a:ext cx="1585066" cy="1585066"/>
          </a:xfrm>
          <a:prstGeom prst="rect">
            <a:avLst/>
          </a:prstGeom>
        </p:spPr>
      </p:pic>
      <p:sp>
        <p:nvSpPr>
          <p:cNvPr id="14" name="Espace réservé du texte 13"/>
          <p:cNvSpPr>
            <a:spLocks noGrp="1"/>
          </p:cNvSpPr>
          <p:nvPr>
            <p:ph type="body" sz="quarter" idx="13" hasCustomPrompt="1"/>
          </p:nvPr>
        </p:nvSpPr>
        <p:spPr>
          <a:xfrm>
            <a:off x="7207704" y="227045"/>
            <a:ext cx="4502285" cy="467276"/>
          </a:xfrm>
          <a:prstGeom prst="rect">
            <a:avLst/>
          </a:prstGeom>
        </p:spPr>
        <p:txBody>
          <a:bodyPr>
            <a:noAutofit/>
          </a:bodyPr>
          <a:lstStyle>
            <a:lvl1pPr marL="0" indent="0" algn="r">
              <a:buNone/>
              <a:defRPr sz="3000">
                <a:solidFill>
                  <a:srgbClr val="F48053"/>
                </a:solidFill>
                <a:latin typeface="Fira Sans Medium" panose="020B0603050000020004" pitchFamily="34" charset="0"/>
              </a:defRPr>
            </a:lvl1pPr>
          </a:lstStyle>
          <a:p>
            <a:pPr lvl="0"/>
            <a:r>
              <a:rPr lang="fr-FR" dirty="0"/>
              <a:t>Date de la présentation</a:t>
            </a:r>
          </a:p>
        </p:txBody>
      </p:sp>
      <p:sp>
        <p:nvSpPr>
          <p:cNvPr id="19" name="Espace réservé du texte 18"/>
          <p:cNvSpPr>
            <a:spLocks noGrp="1"/>
          </p:cNvSpPr>
          <p:nvPr>
            <p:ph type="body" sz="quarter" idx="14" hasCustomPrompt="1"/>
          </p:nvPr>
        </p:nvSpPr>
        <p:spPr>
          <a:xfrm>
            <a:off x="7207704" y="727130"/>
            <a:ext cx="4502285" cy="357052"/>
          </a:xfrm>
          <a:prstGeom prst="rect">
            <a:avLst/>
          </a:prstGeom>
        </p:spPr>
        <p:txBody>
          <a:bodyPr>
            <a:normAutofit/>
          </a:bodyPr>
          <a:lstStyle>
            <a:lvl1pPr marL="0" indent="0" algn="r">
              <a:buNone/>
              <a:defRPr sz="1600" baseline="0">
                <a:latin typeface="Fira Sans" panose="020B0503050000020004" pitchFamily="34" charset="0"/>
              </a:defRPr>
            </a:lvl1pPr>
          </a:lstStyle>
          <a:p>
            <a:pPr lvl="0"/>
            <a:r>
              <a:rPr lang="fr-FR" dirty="0"/>
              <a:t>Lieu de la présentation</a:t>
            </a:r>
          </a:p>
        </p:txBody>
      </p:sp>
      <p:sp>
        <p:nvSpPr>
          <p:cNvPr id="20" name="ZoneTexte 19"/>
          <p:cNvSpPr txBox="1"/>
          <p:nvPr userDrawn="1"/>
        </p:nvSpPr>
        <p:spPr>
          <a:xfrm>
            <a:off x="11691815" y="1008193"/>
            <a:ext cx="593969" cy="830997"/>
          </a:xfrm>
          <a:prstGeom prst="rect">
            <a:avLst/>
          </a:prstGeom>
          <a:noFill/>
        </p:spPr>
        <p:txBody>
          <a:bodyPr wrap="square" rtlCol="0">
            <a:spAutoFit/>
          </a:bodyPr>
          <a:lstStyle/>
          <a:p>
            <a:fld id="{103F9529-15E7-479F-94DE-B300490E61FE}" type="slidenum">
              <a:rPr lang="fr-FR" sz="2400" smtClean="0">
                <a:solidFill>
                  <a:srgbClr val="A5B1C2"/>
                </a:solidFill>
              </a:rPr>
              <a:t>‹N°›</a:t>
            </a:fld>
            <a:endParaRPr lang="fr-FR" sz="2400" dirty="0">
              <a:solidFill>
                <a:srgbClr val="A5B1C2"/>
              </a:solidFill>
            </a:endParaRPr>
          </a:p>
        </p:txBody>
      </p:sp>
      <p:cxnSp>
        <p:nvCxnSpPr>
          <p:cNvPr id="21" name="Connecteur droit 20"/>
          <p:cNvCxnSpPr/>
          <p:nvPr userDrawn="1"/>
        </p:nvCxnSpPr>
        <p:spPr>
          <a:xfrm>
            <a:off x="11746520" y="1430783"/>
            <a:ext cx="548625"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Espace réservé du texte 26"/>
          <p:cNvSpPr>
            <a:spLocks noGrp="1"/>
          </p:cNvSpPr>
          <p:nvPr>
            <p:ph type="body" sz="quarter" idx="15" hasCustomPrompt="1"/>
          </p:nvPr>
        </p:nvSpPr>
        <p:spPr>
          <a:xfrm>
            <a:off x="382399" y="6038356"/>
            <a:ext cx="4572000" cy="646113"/>
          </a:xfrm>
          <a:prstGeom prst="rect">
            <a:avLst/>
          </a:prstGeom>
        </p:spPr>
        <p:txBody>
          <a:bodyPr>
            <a:normAutofit/>
          </a:bodyPr>
          <a:lstStyle>
            <a:lvl1pPr marL="0" indent="0">
              <a:buNone/>
              <a:defRPr sz="1800" baseline="0">
                <a:latin typeface="Fira Sans Book" panose="020B0503050000020004" pitchFamily="34" charset="0"/>
              </a:defRPr>
            </a:lvl1pPr>
          </a:lstStyle>
          <a:p>
            <a:pPr lvl="0"/>
            <a:r>
              <a:rPr lang="fr-FR" dirty="0"/>
              <a:t>Texte complémentaire texte complémentaire</a:t>
            </a:r>
          </a:p>
        </p:txBody>
      </p:sp>
      <p:pic>
        <p:nvPicPr>
          <p:cNvPr id="13" name="Image 12"/>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32385" y="226823"/>
            <a:ext cx="2374610" cy="826364"/>
          </a:xfrm>
          <a:prstGeom prst="rect">
            <a:avLst/>
          </a:prstGeom>
        </p:spPr>
      </p:pic>
      <p:sp>
        <p:nvSpPr>
          <p:cNvPr id="18" name="Espace réservé du texte 5"/>
          <p:cNvSpPr>
            <a:spLocks noGrp="1"/>
          </p:cNvSpPr>
          <p:nvPr>
            <p:ph type="body" sz="quarter" idx="16" hasCustomPrompt="1"/>
          </p:nvPr>
        </p:nvSpPr>
        <p:spPr>
          <a:xfrm>
            <a:off x="699810" y="1690113"/>
            <a:ext cx="10740822" cy="1954212"/>
          </a:xfrm>
          <a:prstGeom prst="rect">
            <a:avLst/>
          </a:prstGeom>
        </p:spPr>
        <p:txBody>
          <a:bodyPr>
            <a:noAutofit/>
          </a:bodyPr>
          <a:lstStyle>
            <a:lvl1pPr marL="0" indent="0">
              <a:lnSpc>
                <a:spcPts val="7200"/>
              </a:lnSpc>
              <a:spcBef>
                <a:spcPts val="0"/>
              </a:spcBef>
              <a:buNone/>
              <a:defRPr sz="7200">
                <a:solidFill>
                  <a:schemeClr val="bg1"/>
                </a:solidFill>
                <a:latin typeface="Fira Sans SemiBold" panose="020B0603050000020004" pitchFamily="34" charset="0"/>
              </a:defRPr>
            </a:lvl1pPr>
          </a:lstStyle>
          <a:p>
            <a:pPr lvl="0"/>
            <a:r>
              <a:rPr lang="fr-FR" dirty="0"/>
              <a:t>Sous-titre</a:t>
            </a:r>
          </a:p>
          <a:p>
            <a:pPr lvl="0"/>
            <a:r>
              <a:rPr lang="fr-FR" dirty="0"/>
              <a:t>partie 1</a:t>
            </a:r>
          </a:p>
        </p:txBody>
      </p:sp>
      <p:sp>
        <p:nvSpPr>
          <p:cNvPr id="15" name="Espace réservé du texte 14"/>
          <p:cNvSpPr>
            <a:spLocks noGrp="1"/>
          </p:cNvSpPr>
          <p:nvPr>
            <p:ph type="body" sz="quarter" idx="17" hasCustomPrompt="1"/>
          </p:nvPr>
        </p:nvSpPr>
        <p:spPr>
          <a:xfrm>
            <a:off x="1301533" y="3689102"/>
            <a:ext cx="7813283" cy="1295400"/>
          </a:xfrm>
          <a:prstGeom prst="rect">
            <a:avLst/>
          </a:prstGeom>
        </p:spPr>
        <p:txBody>
          <a:bodyPr>
            <a:normAutofit/>
          </a:bodyPr>
          <a:lstStyle>
            <a:lvl1pPr marL="447675" indent="-177800">
              <a:lnSpc>
                <a:spcPct val="150000"/>
              </a:lnSpc>
              <a:spcBef>
                <a:spcPts val="0"/>
              </a:spcBef>
              <a:defRPr sz="1800" baseline="0">
                <a:latin typeface="Fira Sans Medium" panose="020B0603050000020004" pitchFamily="34" charset="0"/>
              </a:defRPr>
            </a:lvl1pPr>
          </a:lstStyle>
          <a:p>
            <a:pPr lvl="0"/>
            <a:r>
              <a:rPr lang="fr-FR" dirty="0"/>
              <a:t>Index 1</a:t>
            </a:r>
          </a:p>
          <a:p>
            <a:pPr lvl="0"/>
            <a:r>
              <a:rPr lang="fr-FR" dirty="0"/>
              <a:t>Index 2</a:t>
            </a:r>
          </a:p>
          <a:p>
            <a:pPr lvl="0"/>
            <a:r>
              <a:rPr lang="fr-FR" dirty="0"/>
              <a:t>Index 3</a:t>
            </a:r>
          </a:p>
        </p:txBody>
      </p:sp>
    </p:spTree>
    <p:extLst>
      <p:ext uri="{BB962C8B-B14F-4D97-AF65-F5344CB8AC3E}">
        <p14:creationId xmlns:p14="http://schemas.microsoft.com/office/powerpoint/2010/main" val="2911165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texte - orange">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Arrondir un rectangle à un seul coin 7"/>
          <p:cNvSpPr/>
          <p:nvPr userDrawn="1"/>
        </p:nvSpPr>
        <p:spPr>
          <a:xfrm flipV="1">
            <a:off x="470922" y="1034041"/>
            <a:ext cx="11220893" cy="5334862"/>
          </a:xfrm>
          <a:prstGeom prst="round1Rect">
            <a:avLst>
              <a:gd name="adj" fmla="val 22179"/>
            </a:avLst>
          </a:prstGeom>
          <a:solidFill>
            <a:srgbClr val="F4805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31039" y="5708567"/>
            <a:ext cx="11009593" cy="646327"/>
          </a:xfrm>
          <a:prstGeom prst="rect">
            <a:avLst/>
          </a:prstGeom>
        </p:spPr>
      </p:pic>
      <p:pic>
        <p:nvPicPr>
          <p:cNvPr id="23" name="Image 22"/>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55566" y="4521293"/>
            <a:ext cx="1585066" cy="1585066"/>
          </a:xfrm>
          <a:prstGeom prst="rect">
            <a:avLst/>
          </a:prstGeom>
        </p:spPr>
      </p:pic>
      <p:sp>
        <p:nvSpPr>
          <p:cNvPr id="20" name="ZoneTexte 19"/>
          <p:cNvSpPr txBox="1"/>
          <p:nvPr userDrawn="1"/>
        </p:nvSpPr>
        <p:spPr>
          <a:xfrm>
            <a:off x="11691815" y="1008193"/>
            <a:ext cx="593969" cy="830997"/>
          </a:xfrm>
          <a:prstGeom prst="rect">
            <a:avLst/>
          </a:prstGeom>
          <a:noFill/>
        </p:spPr>
        <p:txBody>
          <a:bodyPr wrap="square" rtlCol="0">
            <a:spAutoFit/>
          </a:bodyPr>
          <a:lstStyle/>
          <a:p>
            <a:fld id="{103F9529-15E7-479F-94DE-B300490E61FE}" type="slidenum">
              <a:rPr lang="fr-FR" sz="2400" smtClean="0">
                <a:solidFill>
                  <a:srgbClr val="A5B1C2"/>
                </a:solidFill>
              </a:rPr>
              <a:t>‹N°›</a:t>
            </a:fld>
            <a:endParaRPr lang="fr-FR" sz="2400" dirty="0">
              <a:solidFill>
                <a:srgbClr val="A5B1C2"/>
              </a:solidFill>
            </a:endParaRPr>
          </a:p>
        </p:txBody>
      </p:sp>
      <p:cxnSp>
        <p:nvCxnSpPr>
          <p:cNvPr id="21" name="Connecteur droit 20"/>
          <p:cNvCxnSpPr/>
          <p:nvPr userDrawn="1"/>
        </p:nvCxnSpPr>
        <p:spPr>
          <a:xfrm>
            <a:off x="11746520" y="1430783"/>
            <a:ext cx="548625"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4" name="Image 23"/>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32385" y="329375"/>
            <a:ext cx="1820517" cy="633540"/>
          </a:xfrm>
          <a:prstGeom prst="rect">
            <a:avLst/>
          </a:prstGeom>
        </p:spPr>
      </p:pic>
      <p:sp>
        <p:nvSpPr>
          <p:cNvPr id="3" name="Espace réservé du texte 2"/>
          <p:cNvSpPr>
            <a:spLocks noGrp="1"/>
          </p:cNvSpPr>
          <p:nvPr>
            <p:ph type="body" sz="quarter" idx="10" hasCustomPrompt="1"/>
          </p:nvPr>
        </p:nvSpPr>
        <p:spPr>
          <a:xfrm>
            <a:off x="1475969" y="1517886"/>
            <a:ext cx="8128414" cy="3880966"/>
          </a:xfrm>
          <a:prstGeom prst="rect">
            <a:avLst/>
          </a:prstGeom>
        </p:spPr>
        <p:txBody>
          <a:bodyPr/>
          <a:lstStyle>
            <a:lvl1pPr>
              <a:lnSpc>
                <a:spcPct val="200000"/>
              </a:lnSpc>
              <a:spcBef>
                <a:spcPts val="0"/>
              </a:spcBef>
              <a:defRPr baseline="0">
                <a:latin typeface="Fira Sans Book" panose="020B0503050000020004" pitchFamily="34" charset="0"/>
              </a:defRPr>
            </a:lvl1pPr>
            <a:lvl2pPr>
              <a:defRPr>
                <a:latin typeface="Fira Sans Book" panose="020B0503050000020004" pitchFamily="34" charset="0"/>
              </a:defRPr>
            </a:lvl2pPr>
            <a:lvl3pPr>
              <a:defRPr baseline="0">
                <a:latin typeface="Fira Sans Book" panose="020B0503050000020004" pitchFamily="34" charset="0"/>
              </a:defRPr>
            </a:lvl3pPr>
            <a:lvl4pPr marL="1371600" indent="0">
              <a:buNone/>
              <a:defRPr sz="1600" baseline="0">
                <a:latin typeface="Fira Sans Book" panose="020B0503050000020004" pitchFamily="34" charset="0"/>
              </a:defRPr>
            </a:lvl4pPr>
          </a:lstStyle>
          <a:p>
            <a:pPr lvl="0"/>
            <a:r>
              <a:rPr lang="fr-FR" dirty="0"/>
              <a:t>Item niveau 1</a:t>
            </a:r>
          </a:p>
          <a:p>
            <a:pPr lvl="1"/>
            <a:r>
              <a:rPr lang="fr-FR" dirty="0"/>
              <a:t>Item niveau 2</a:t>
            </a:r>
          </a:p>
          <a:p>
            <a:pPr lvl="2"/>
            <a:r>
              <a:rPr lang="fr-FR" dirty="0"/>
              <a:t>Item niveau 3</a:t>
            </a:r>
          </a:p>
          <a:p>
            <a:pPr lvl="3"/>
            <a:r>
              <a:rPr lang="fr-FR" dirty="0"/>
              <a:t>Item niveau 4</a:t>
            </a:r>
          </a:p>
          <a:p>
            <a:pPr lvl="3"/>
            <a:r>
              <a:rPr lang="fr-FR" dirty="0"/>
              <a:t>	Item niveau 5</a:t>
            </a:r>
          </a:p>
          <a:p>
            <a:pPr lvl="1"/>
            <a:endParaRPr lang="fr-FR" dirty="0"/>
          </a:p>
        </p:txBody>
      </p:sp>
      <p:sp>
        <p:nvSpPr>
          <p:cNvPr id="5" name="Espace réservé du texte 4"/>
          <p:cNvSpPr>
            <a:spLocks noGrp="1"/>
          </p:cNvSpPr>
          <p:nvPr>
            <p:ph type="body" sz="quarter" idx="11" hasCustomPrompt="1"/>
          </p:nvPr>
        </p:nvSpPr>
        <p:spPr>
          <a:xfrm>
            <a:off x="3948066" y="487892"/>
            <a:ext cx="7864475" cy="382588"/>
          </a:xfrm>
          <a:prstGeom prst="rect">
            <a:avLst/>
          </a:prstGeom>
        </p:spPr>
        <p:txBody>
          <a:bodyPr>
            <a:normAutofit/>
          </a:bodyPr>
          <a:lstStyle>
            <a:lvl1pPr marL="0" indent="0" algn="r">
              <a:lnSpc>
                <a:spcPct val="100000"/>
              </a:lnSpc>
              <a:spcBef>
                <a:spcPts val="0"/>
              </a:spcBef>
              <a:buNone/>
              <a:defRPr sz="2000" b="0">
                <a:solidFill>
                  <a:srgbClr val="A5B1C2"/>
                </a:solidFill>
                <a:latin typeface="Fira Sans Medium" panose="020B0603050000020004" pitchFamily="34" charset="0"/>
              </a:defRPr>
            </a:lvl1pPr>
          </a:lstStyle>
          <a:p>
            <a:pPr lvl="0"/>
            <a:r>
              <a:rPr lang="fr-FR" dirty="0"/>
              <a:t>Rappel du titre de la présentation</a:t>
            </a:r>
          </a:p>
        </p:txBody>
      </p:sp>
    </p:spTree>
    <p:extLst>
      <p:ext uri="{BB962C8B-B14F-4D97-AF65-F5344CB8AC3E}">
        <p14:creationId xmlns:p14="http://schemas.microsoft.com/office/powerpoint/2010/main" val="3013622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de Titre - vert">
    <p:spTree>
      <p:nvGrpSpPr>
        <p:cNvPr id="1" name=""/>
        <p:cNvGrpSpPr/>
        <p:nvPr/>
      </p:nvGrpSpPr>
      <p:grpSpPr>
        <a:xfrm>
          <a:off x="0" y="0"/>
          <a:ext cx="0" cy="0"/>
          <a:chOff x="0" y="0"/>
          <a:chExt cx="0" cy="0"/>
        </a:xfrm>
      </p:grpSpPr>
      <p:sp>
        <p:nvSpPr>
          <p:cNvPr id="34" name="Rectangle 33"/>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Arrondir un rectangle à un seul coin 23"/>
          <p:cNvSpPr/>
          <p:nvPr userDrawn="1"/>
        </p:nvSpPr>
        <p:spPr>
          <a:xfrm flipV="1">
            <a:off x="489096" y="1160388"/>
            <a:ext cx="11220893" cy="4730048"/>
          </a:xfrm>
          <a:prstGeom prst="round1Rect">
            <a:avLst>
              <a:gd name="adj" fmla="val 26095"/>
            </a:avLst>
          </a:prstGeom>
          <a:solidFill>
            <a:srgbClr val="3AD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31039" y="5229595"/>
            <a:ext cx="11009593" cy="646327"/>
          </a:xfrm>
          <a:prstGeom prst="rect">
            <a:avLst/>
          </a:prstGeom>
        </p:spPr>
      </p:pic>
      <p:pic>
        <p:nvPicPr>
          <p:cNvPr id="9" name="Image 8"/>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55566" y="4049580"/>
            <a:ext cx="1585066" cy="1585066"/>
          </a:xfrm>
          <a:prstGeom prst="rect">
            <a:avLst/>
          </a:prstGeom>
        </p:spPr>
      </p:pic>
      <p:sp>
        <p:nvSpPr>
          <p:cNvPr id="2" name="Titre 1"/>
          <p:cNvSpPr>
            <a:spLocks noGrp="1"/>
          </p:cNvSpPr>
          <p:nvPr>
            <p:ph type="title" hasCustomPrompt="1"/>
          </p:nvPr>
        </p:nvSpPr>
        <p:spPr>
          <a:xfrm>
            <a:off x="735651" y="1689309"/>
            <a:ext cx="10515600" cy="2212351"/>
          </a:xfrm>
          <a:prstGeom prst="rect">
            <a:avLst/>
          </a:prstGeom>
        </p:spPr>
        <p:txBody>
          <a:bodyPr/>
          <a:lstStyle>
            <a:lvl1pPr>
              <a:defRPr sz="7200" b="1">
                <a:solidFill>
                  <a:schemeClr val="bg1"/>
                </a:solidFill>
                <a:latin typeface="Fira Sans SemiBold" panose="020B0603050000020004" pitchFamily="34" charset="0"/>
              </a:defRPr>
            </a:lvl1pPr>
          </a:lstStyle>
          <a:p>
            <a:r>
              <a:rPr lang="fr-FR" dirty="0"/>
              <a:t>Titre de</a:t>
            </a:r>
            <a:br>
              <a:rPr lang="fr-FR" dirty="0"/>
            </a:br>
            <a:r>
              <a:rPr lang="fr-FR" dirty="0"/>
              <a:t>la présentation</a:t>
            </a:r>
          </a:p>
        </p:txBody>
      </p:sp>
      <p:sp>
        <p:nvSpPr>
          <p:cNvPr id="20" name="ZoneTexte 19"/>
          <p:cNvSpPr txBox="1"/>
          <p:nvPr userDrawn="1"/>
        </p:nvSpPr>
        <p:spPr>
          <a:xfrm>
            <a:off x="11691815" y="1008193"/>
            <a:ext cx="593969" cy="830997"/>
          </a:xfrm>
          <a:prstGeom prst="rect">
            <a:avLst/>
          </a:prstGeom>
          <a:noFill/>
        </p:spPr>
        <p:txBody>
          <a:bodyPr wrap="square" rtlCol="0">
            <a:spAutoFit/>
          </a:bodyPr>
          <a:lstStyle/>
          <a:p>
            <a:fld id="{103F9529-15E7-479F-94DE-B300490E61FE}" type="slidenum">
              <a:rPr lang="fr-FR" sz="2400" smtClean="0">
                <a:solidFill>
                  <a:srgbClr val="A5B1C2"/>
                </a:solidFill>
              </a:rPr>
              <a:t>‹N°›</a:t>
            </a:fld>
            <a:endParaRPr lang="fr-FR" sz="2400" dirty="0">
              <a:solidFill>
                <a:srgbClr val="A5B1C2"/>
              </a:solidFill>
            </a:endParaRPr>
          </a:p>
        </p:txBody>
      </p:sp>
      <p:cxnSp>
        <p:nvCxnSpPr>
          <p:cNvPr id="21" name="Connecteur droit 20"/>
          <p:cNvCxnSpPr/>
          <p:nvPr userDrawn="1"/>
        </p:nvCxnSpPr>
        <p:spPr>
          <a:xfrm>
            <a:off x="11746520" y="1430783"/>
            <a:ext cx="548625" cy="0"/>
          </a:xfrm>
          <a:prstGeom prst="line">
            <a:avLst/>
          </a:prstGeom>
          <a:ln w="12700">
            <a:solidFill>
              <a:srgbClr val="3AD025"/>
            </a:solidFill>
          </a:ln>
        </p:spPr>
        <p:style>
          <a:lnRef idx="1">
            <a:schemeClr val="accent1"/>
          </a:lnRef>
          <a:fillRef idx="0">
            <a:schemeClr val="accent1"/>
          </a:fillRef>
          <a:effectRef idx="0">
            <a:schemeClr val="accent1"/>
          </a:effectRef>
          <a:fontRef idx="minor">
            <a:schemeClr val="tx1"/>
          </a:fontRef>
        </p:style>
      </p:cxnSp>
      <p:sp>
        <p:nvSpPr>
          <p:cNvPr id="27" name="Espace réservé du texte 26"/>
          <p:cNvSpPr>
            <a:spLocks noGrp="1"/>
          </p:cNvSpPr>
          <p:nvPr>
            <p:ph type="body" sz="quarter" idx="15" hasCustomPrompt="1"/>
          </p:nvPr>
        </p:nvSpPr>
        <p:spPr>
          <a:xfrm>
            <a:off x="382399" y="6038356"/>
            <a:ext cx="4572000" cy="646113"/>
          </a:xfrm>
          <a:prstGeom prst="rect">
            <a:avLst/>
          </a:prstGeom>
        </p:spPr>
        <p:txBody>
          <a:bodyPr>
            <a:normAutofit/>
          </a:bodyPr>
          <a:lstStyle>
            <a:lvl1pPr marL="0" indent="0">
              <a:buNone/>
              <a:defRPr sz="1800" baseline="0">
                <a:latin typeface="Fira Sans Book" panose="020B0503050000020004" pitchFamily="34" charset="0"/>
              </a:defRPr>
            </a:lvl1pPr>
          </a:lstStyle>
          <a:p>
            <a:pPr lvl="0"/>
            <a:r>
              <a:rPr lang="fr-FR" dirty="0"/>
              <a:t>Texte complémentaire texte complémentaire</a:t>
            </a:r>
          </a:p>
        </p:txBody>
      </p:sp>
      <p:pic>
        <p:nvPicPr>
          <p:cNvPr id="28" name="Image 27"/>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32385" y="226823"/>
            <a:ext cx="2374610" cy="826364"/>
          </a:xfrm>
          <a:prstGeom prst="rect">
            <a:avLst/>
          </a:prstGeom>
        </p:spPr>
      </p:pic>
      <p:sp>
        <p:nvSpPr>
          <p:cNvPr id="29" name="Espace réservé du texte 13"/>
          <p:cNvSpPr>
            <a:spLocks noGrp="1"/>
          </p:cNvSpPr>
          <p:nvPr>
            <p:ph type="body" sz="quarter" idx="13" hasCustomPrompt="1"/>
          </p:nvPr>
        </p:nvSpPr>
        <p:spPr>
          <a:xfrm>
            <a:off x="7207704" y="227045"/>
            <a:ext cx="4502285" cy="467276"/>
          </a:xfrm>
          <a:prstGeom prst="rect">
            <a:avLst/>
          </a:prstGeom>
        </p:spPr>
        <p:txBody>
          <a:bodyPr>
            <a:noAutofit/>
          </a:bodyPr>
          <a:lstStyle>
            <a:lvl1pPr marL="0" indent="0" algn="r">
              <a:buNone/>
              <a:defRPr sz="3000">
                <a:solidFill>
                  <a:srgbClr val="3AD025"/>
                </a:solidFill>
                <a:latin typeface="Fira Sans Medium" panose="020B0603050000020004" pitchFamily="34" charset="0"/>
              </a:defRPr>
            </a:lvl1pPr>
          </a:lstStyle>
          <a:p>
            <a:pPr lvl="0"/>
            <a:r>
              <a:rPr lang="fr-FR" dirty="0"/>
              <a:t>Date de la présentation</a:t>
            </a:r>
          </a:p>
        </p:txBody>
      </p:sp>
      <p:sp>
        <p:nvSpPr>
          <p:cNvPr id="30" name="Espace réservé du texte 18"/>
          <p:cNvSpPr>
            <a:spLocks noGrp="1"/>
          </p:cNvSpPr>
          <p:nvPr>
            <p:ph type="body" sz="quarter" idx="14" hasCustomPrompt="1"/>
          </p:nvPr>
        </p:nvSpPr>
        <p:spPr>
          <a:xfrm>
            <a:off x="7207704" y="727130"/>
            <a:ext cx="4502285" cy="357052"/>
          </a:xfrm>
          <a:prstGeom prst="rect">
            <a:avLst/>
          </a:prstGeom>
        </p:spPr>
        <p:txBody>
          <a:bodyPr>
            <a:normAutofit/>
          </a:bodyPr>
          <a:lstStyle>
            <a:lvl1pPr marL="0" indent="0" algn="r">
              <a:buNone/>
              <a:defRPr sz="1600" baseline="0">
                <a:latin typeface="Fira Sans" panose="020B0503050000020004" pitchFamily="34" charset="0"/>
              </a:defRPr>
            </a:lvl1pPr>
          </a:lstStyle>
          <a:p>
            <a:pPr lvl="0"/>
            <a:r>
              <a:rPr lang="fr-FR" dirty="0"/>
              <a:t>Lieu de la présentation</a:t>
            </a:r>
          </a:p>
        </p:txBody>
      </p:sp>
    </p:spTree>
    <p:extLst>
      <p:ext uri="{BB962C8B-B14F-4D97-AF65-F5344CB8AC3E}">
        <p14:creationId xmlns:p14="http://schemas.microsoft.com/office/powerpoint/2010/main" val="3491607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de sous-titre - vert">
    <p:spTree>
      <p:nvGrpSpPr>
        <p:cNvPr id="1" name=""/>
        <p:cNvGrpSpPr/>
        <p:nvPr/>
      </p:nvGrpSpPr>
      <p:grpSpPr>
        <a:xfrm>
          <a:off x="0" y="0"/>
          <a:ext cx="0" cy="0"/>
          <a:chOff x="0" y="0"/>
          <a:chExt cx="0" cy="0"/>
        </a:xfrm>
      </p:grpSpPr>
      <p:sp>
        <p:nvSpPr>
          <p:cNvPr id="23" name="Rectangle 2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Arrondir un rectangle à un seul coin 23"/>
          <p:cNvSpPr/>
          <p:nvPr userDrawn="1"/>
        </p:nvSpPr>
        <p:spPr>
          <a:xfrm flipV="1">
            <a:off x="489096" y="1160388"/>
            <a:ext cx="11220893" cy="4730048"/>
          </a:xfrm>
          <a:prstGeom prst="round1Rect">
            <a:avLst>
              <a:gd name="adj" fmla="val 26095"/>
            </a:avLst>
          </a:prstGeom>
          <a:solidFill>
            <a:srgbClr val="3AD02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31039" y="5229595"/>
            <a:ext cx="11009593" cy="646327"/>
          </a:xfrm>
          <a:prstGeom prst="rect">
            <a:avLst/>
          </a:prstGeom>
        </p:spPr>
      </p:pic>
      <p:pic>
        <p:nvPicPr>
          <p:cNvPr id="9" name="Image 8"/>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55566" y="4049580"/>
            <a:ext cx="1585066" cy="1585066"/>
          </a:xfrm>
          <a:prstGeom prst="rect">
            <a:avLst/>
          </a:prstGeom>
        </p:spPr>
      </p:pic>
      <p:sp>
        <p:nvSpPr>
          <p:cNvPr id="14" name="Espace réservé du texte 13"/>
          <p:cNvSpPr>
            <a:spLocks noGrp="1"/>
          </p:cNvSpPr>
          <p:nvPr>
            <p:ph type="body" sz="quarter" idx="13" hasCustomPrompt="1"/>
          </p:nvPr>
        </p:nvSpPr>
        <p:spPr>
          <a:xfrm>
            <a:off x="7207704" y="227045"/>
            <a:ext cx="4502285" cy="467276"/>
          </a:xfrm>
          <a:prstGeom prst="rect">
            <a:avLst/>
          </a:prstGeom>
        </p:spPr>
        <p:txBody>
          <a:bodyPr>
            <a:noAutofit/>
          </a:bodyPr>
          <a:lstStyle>
            <a:lvl1pPr marL="0" indent="0" algn="r">
              <a:buNone/>
              <a:defRPr sz="3000">
                <a:solidFill>
                  <a:srgbClr val="3AD025"/>
                </a:solidFill>
                <a:latin typeface="Fira Sans Medium" panose="020B0603050000020004" pitchFamily="34" charset="0"/>
              </a:defRPr>
            </a:lvl1pPr>
          </a:lstStyle>
          <a:p>
            <a:pPr lvl="0"/>
            <a:r>
              <a:rPr lang="fr-FR" dirty="0"/>
              <a:t>Date de la présentation</a:t>
            </a:r>
          </a:p>
        </p:txBody>
      </p:sp>
      <p:sp>
        <p:nvSpPr>
          <p:cNvPr id="19" name="Espace réservé du texte 18"/>
          <p:cNvSpPr>
            <a:spLocks noGrp="1"/>
          </p:cNvSpPr>
          <p:nvPr>
            <p:ph type="body" sz="quarter" idx="14" hasCustomPrompt="1"/>
          </p:nvPr>
        </p:nvSpPr>
        <p:spPr>
          <a:xfrm>
            <a:off x="7207704" y="727130"/>
            <a:ext cx="4502285" cy="357052"/>
          </a:xfrm>
          <a:prstGeom prst="rect">
            <a:avLst/>
          </a:prstGeom>
        </p:spPr>
        <p:txBody>
          <a:bodyPr>
            <a:normAutofit/>
          </a:bodyPr>
          <a:lstStyle>
            <a:lvl1pPr marL="0" indent="0" algn="r">
              <a:buNone/>
              <a:defRPr sz="1600" baseline="0">
                <a:latin typeface="Fira Sans" panose="020B0503050000020004" pitchFamily="34" charset="0"/>
              </a:defRPr>
            </a:lvl1pPr>
          </a:lstStyle>
          <a:p>
            <a:pPr lvl="0"/>
            <a:r>
              <a:rPr lang="fr-FR" dirty="0"/>
              <a:t>Lieu de la présentation</a:t>
            </a:r>
          </a:p>
        </p:txBody>
      </p:sp>
      <p:sp>
        <p:nvSpPr>
          <p:cNvPr id="20" name="ZoneTexte 19"/>
          <p:cNvSpPr txBox="1"/>
          <p:nvPr userDrawn="1"/>
        </p:nvSpPr>
        <p:spPr>
          <a:xfrm>
            <a:off x="11691815" y="1008193"/>
            <a:ext cx="593969" cy="830997"/>
          </a:xfrm>
          <a:prstGeom prst="rect">
            <a:avLst/>
          </a:prstGeom>
          <a:noFill/>
        </p:spPr>
        <p:txBody>
          <a:bodyPr wrap="square" rtlCol="0">
            <a:spAutoFit/>
          </a:bodyPr>
          <a:lstStyle/>
          <a:p>
            <a:fld id="{103F9529-15E7-479F-94DE-B300490E61FE}" type="slidenum">
              <a:rPr lang="fr-FR" sz="2400" smtClean="0">
                <a:solidFill>
                  <a:srgbClr val="A5B1C2"/>
                </a:solidFill>
              </a:rPr>
              <a:t>‹N°›</a:t>
            </a:fld>
            <a:endParaRPr lang="fr-FR" sz="2400" dirty="0">
              <a:solidFill>
                <a:srgbClr val="A5B1C2"/>
              </a:solidFill>
            </a:endParaRPr>
          </a:p>
        </p:txBody>
      </p:sp>
      <p:cxnSp>
        <p:nvCxnSpPr>
          <p:cNvPr id="21" name="Connecteur droit 20"/>
          <p:cNvCxnSpPr/>
          <p:nvPr userDrawn="1"/>
        </p:nvCxnSpPr>
        <p:spPr>
          <a:xfrm>
            <a:off x="11746520" y="1430783"/>
            <a:ext cx="548625" cy="0"/>
          </a:xfrm>
          <a:prstGeom prst="line">
            <a:avLst/>
          </a:prstGeom>
          <a:ln w="12700">
            <a:solidFill>
              <a:srgbClr val="3AD025"/>
            </a:solidFill>
          </a:ln>
        </p:spPr>
        <p:style>
          <a:lnRef idx="1">
            <a:schemeClr val="accent1"/>
          </a:lnRef>
          <a:fillRef idx="0">
            <a:schemeClr val="accent1"/>
          </a:fillRef>
          <a:effectRef idx="0">
            <a:schemeClr val="accent1"/>
          </a:effectRef>
          <a:fontRef idx="minor">
            <a:schemeClr val="tx1"/>
          </a:fontRef>
        </p:style>
      </p:cxnSp>
      <p:sp>
        <p:nvSpPr>
          <p:cNvPr id="27" name="Espace réservé du texte 26"/>
          <p:cNvSpPr>
            <a:spLocks noGrp="1"/>
          </p:cNvSpPr>
          <p:nvPr>
            <p:ph type="body" sz="quarter" idx="15" hasCustomPrompt="1"/>
          </p:nvPr>
        </p:nvSpPr>
        <p:spPr>
          <a:xfrm>
            <a:off x="382399" y="6038356"/>
            <a:ext cx="4572000" cy="646113"/>
          </a:xfrm>
          <a:prstGeom prst="rect">
            <a:avLst/>
          </a:prstGeom>
        </p:spPr>
        <p:txBody>
          <a:bodyPr>
            <a:normAutofit/>
          </a:bodyPr>
          <a:lstStyle>
            <a:lvl1pPr marL="0" indent="0">
              <a:buNone/>
              <a:defRPr sz="1800" baseline="0">
                <a:latin typeface="Fira Sans Book" panose="020B0503050000020004" pitchFamily="34" charset="0"/>
              </a:defRPr>
            </a:lvl1pPr>
          </a:lstStyle>
          <a:p>
            <a:pPr lvl="0"/>
            <a:r>
              <a:rPr lang="fr-FR" dirty="0"/>
              <a:t>Texte complémentaire texte complémentaire</a:t>
            </a:r>
          </a:p>
        </p:txBody>
      </p:sp>
      <p:pic>
        <p:nvPicPr>
          <p:cNvPr id="13" name="Image 12"/>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32385" y="226823"/>
            <a:ext cx="2374610" cy="826364"/>
          </a:xfrm>
          <a:prstGeom prst="rect">
            <a:avLst/>
          </a:prstGeom>
        </p:spPr>
      </p:pic>
      <p:sp>
        <p:nvSpPr>
          <p:cNvPr id="18" name="Espace réservé du texte 5"/>
          <p:cNvSpPr>
            <a:spLocks noGrp="1"/>
          </p:cNvSpPr>
          <p:nvPr>
            <p:ph type="body" sz="quarter" idx="16" hasCustomPrompt="1"/>
          </p:nvPr>
        </p:nvSpPr>
        <p:spPr>
          <a:xfrm>
            <a:off x="699810" y="1690113"/>
            <a:ext cx="10740822" cy="1954212"/>
          </a:xfrm>
          <a:prstGeom prst="rect">
            <a:avLst/>
          </a:prstGeom>
        </p:spPr>
        <p:txBody>
          <a:bodyPr>
            <a:noAutofit/>
          </a:bodyPr>
          <a:lstStyle>
            <a:lvl1pPr marL="0" indent="0">
              <a:lnSpc>
                <a:spcPts val="7200"/>
              </a:lnSpc>
              <a:spcBef>
                <a:spcPts val="0"/>
              </a:spcBef>
              <a:buNone/>
              <a:defRPr sz="7200">
                <a:solidFill>
                  <a:schemeClr val="bg1"/>
                </a:solidFill>
                <a:latin typeface="Fira Sans SemiBold" panose="020B0603050000020004" pitchFamily="34" charset="0"/>
              </a:defRPr>
            </a:lvl1pPr>
          </a:lstStyle>
          <a:p>
            <a:pPr lvl="0"/>
            <a:r>
              <a:rPr lang="fr-FR" dirty="0"/>
              <a:t>Sous-titre</a:t>
            </a:r>
          </a:p>
          <a:p>
            <a:pPr lvl="0"/>
            <a:r>
              <a:rPr lang="fr-FR" dirty="0"/>
              <a:t>partie 1</a:t>
            </a:r>
          </a:p>
        </p:txBody>
      </p:sp>
      <p:sp>
        <p:nvSpPr>
          <p:cNvPr id="15" name="Espace réservé du texte 14"/>
          <p:cNvSpPr>
            <a:spLocks noGrp="1"/>
          </p:cNvSpPr>
          <p:nvPr>
            <p:ph type="body" sz="quarter" idx="17" hasCustomPrompt="1"/>
          </p:nvPr>
        </p:nvSpPr>
        <p:spPr>
          <a:xfrm>
            <a:off x="1301533" y="3689102"/>
            <a:ext cx="7813283" cy="1295400"/>
          </a:xfrm>
          <a:prstGeom prst="rect">
            <a:avLst/>
          </a:prstGeom>
        </p:spPr>
        <p:txBody>
          <a:bodyPr>
            <a:normAutofit/>
          </a:bodyPr>
          <a:lstStyle>
            <a:lvl1pPr marL="447675" indent="-177800">
              <a:lnSpc>
                <a:spcPct val="150000"/>
              </a:lnSpc>
              <a:spcBef>
                <a:spcPts val="0"/>
              </a:spcBef>
              <a:defRPr sz="1800" baseline="0">
                <a:latin typeface="Fira Sans Medium" panose="020B0603050000020004" pitchFamily="34" charset="0"/>
              </a:defRPr>
            </a:lvl1pPr>
          </a:lstStyle>
          <a:p>
            <a:pPr lvl="0"/>
            <a:r>
              <a:rPr lang="fr-FR" dirty="0"/>
              <a:t>Index 1</a:t>
            </a:r>
          </a:p>
          <a:p>
            <a:pPr lvl="0"/>
            <a:r>
              <a:rPr lang="fr-FR" dirty="0"/>
              <a:t>Index 2</a:t>
            </a:r>
          </a:p>
          <a:p>
            <a:pPr lvl="0"/>
            <a:r>
              <a:rPr lang="fr-FR" dirty="0"/>
              <a:t>Index 3</a:t>
            </a:r>
          </a:p>
        </p:txBody>
      </p:sp>
    </p:spTree>
    <p:extLst>
      <p:ext uri="{BB962C8B-B14F-4D97-AF65-F5344CB8AC3E}">
        <p14:creationId xmlns:p14="http://schemas.microsoft.com/office/powerpoint/2010/main" val="4171454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de texte - vert">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Arrondir un rectangle à un seul coin 7"/>
          <p:cNvSpPr/>
          <p:nvPr userDrawn="1"/>
        </p:nvSpPr>
        <p:spPr>
          <a:xfrm flipV="1">
            <a:off x="470922" y="1034041"/>
            <a:ext cx="11220893" cy="5334862"/>
          </a:xfrm>
          <a:prstGeom prst="round1Rect">
            <a:avLst>
              <a:gd name="adj" fmla="val 22179"/>
            </a:avLst>
          </a:prstGeom>
          <a:solidFill>
            <a:srgbClr val="3AD02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31039" y="5708567"/>
            <a:ext cx="11009593" cy="646327"/>
          </a:xfrm>
          <a:prstGeom prst="rect">
            <a:avLst/>
          </a:prstGeom>
        </p:spPr>
      </p:pic>
      <p:pic>
        <p:nvPicPr>
          <p:cNvPr id="23" name="Image 22"/>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55566" y="4521293"/>
            <a:ext cx="1585066" cy="1585066"/>
          </a:xfrm>
          <a:prstGeom prst="rect">
            <a:avLst/>
          </a:prstGeom>
        </p:spPr>
      </p:pic>
      <p:sp>
        <p:nvSpPr>
          <p:cNvPr id="20" name="ZoneTexte 19"/>
          <p:cNvSpPr txBox="1"/>
          <p:nvPr userDrawn="1"/>
        </p:nvSpPr>
        <p:spPr>
          <a:xfrm>
            <a:off x="11691815" y="1008193"/>
            <a:ext cx="593969" cy="830997"/>
          </a:xfrm>
          <a:prstGeom prst="rect">
            <a:avLst/>
          </a:prstGeom>
          <a:noFill/>
        </p:spPr>
        <p:txBody>
          <a:bodyPr wrap="square" rtlCol="0">
            <a:spAutoFit/>
          </a:bodyPr>
          <a:lstStyle/>
          <a:p>
            <a:fld id="{103F9529-15E7-479F-94DE-B300490E61FE}" type="slidenum">
              <a:rPr lang="fr-FR" sz="2400" smtClean="0">
                <a:solidFill>
                  <a:srgbClr val="A5B1C2"/>
                </a:solidFill>
              </a:rPr>
              <a:t>‹N°›</a:t>
            </a:fld>
            <a:endParaRPr lang="fr-FR" sz="2400" dirty="0">
              <a:solidFill>
                <a:srgbClr val="A5B1C2"/>
              </a:solidFill>
            </a:endParaRPr>
          </a:p>
        </p:txBody>
      </p:sp>
      <p:cxnSp>
        <p:nvCxnSpPr>
          <p:cNvPr id="21" name="Connecteur droit 20"/>
          <p:cNvCxnSpPr/>
          <p:nvPr userDrawn="1"/>
        </p:nvCxnSpPr>
        <p:spPr>
          <a:xfrm>
            <a:off x="11746520" y="1430783"/>
            <a:ext cx="548625" cy="0"/>
          </a:xfrm>
          <a:prstGeom prst="line">
            <a:avLst/>
          </a:prstGeom>
          <a:ln w="12700">
            <a:solidFill>
              <a:srgbClr val="3AD025"/>
            </a:solidFill>
          </a:ln>
        </p:spPr>
        <p:style>
          <a:lnRef idx="1">
            <a:schemeClr val="accent1"/>
          </a:lnRef>
          <a:fillRef idx="0">
            <a:schemeClr val="accent1"/>
          </a:fillRef>
          <a:effectRef idx="0">
            <a:schemeClr val="accent1"/>
          </a:effectRef>
          <a:fontRef idx="minor">
            <a:schemeClr val="tx1"/>
          </a:fontRef>
        </p:style>
      </p:cxnSp>
      <p:pic>
        <p:nvPicPr>
          <p:cNvPr id="24" name="Image 23"/>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32385" y="329375"/>
            <a:ext cx="1820517" cy="633540"/>
          </a:xfrm>
          <a:prstGeom prst="rect">
            <a:avLst/>
          </a:prstGeom>
        </p:spPr>
      </p:pic>
      <p:sp>
        <p:nvSpPr>
          <p:cNvPr id="3" name="Espace réservé du texte 2"/>
          <p:cNvSpPr>
            <a:spLocks noGrp="1"/>
          </p:cNvSpPr>
          <p:nvPr>
            <p:ph type="body" sz="quarter" idx="10" hasCustomPrompt="1"/>
          </p:nvPr>
        </p:nvSpPr>
        <p:spPr>
          <a:xfrm>
            <a:off x="1475969" y="1517886"/>
            <a:ext cx="8128414" cy="3880966"/>
          </a:xfrm>
          <a:prstGeom prst="rect">
            <a:avLst/>
          </a:prstGeom>
        </p:spPr>
        <p:txBody>
          <a:bodyPr/>
          <a:lstStyle>
            <a:lvl1pPr>
              <a:lnSpc>
                <a:spcPct val="200000"/>
              </a:lnSpc>
              <a:spcBef>
                <a:spcPts val="0"/>
              </a:spcBef>
              <a:defRPr baseline="0">
                <a:latin typeface="Fira Sans Book" panose="020B0503050000020004" pitchFamily="34" charset="0"/>
              </a:defRPr>
            </a:lvl1pPr>
            <a:lvl2pPr>
              <a:defRPr>
                <a:latin typeface="Fira Sans Book" panose="020B0503050000020004" pitchFamily="34" charset="0"/>
              </a:defRPr>
            </a:lvl2pPr>
            <a:lvl3pPr>
              <a:defRPr baseline="0">
                <a:latin typeface="Fira Sans Book" panose="020B0503050000020004" pitchFamily="34" charset="0"/>
              </a:defRPr>
            </a:lvl3pPr>
            <a:lvl4pPr marL="1371600" indent="0">
              <a:buNone/>
              <a:defRPr sz="1600" baseline="0">
                <a:latin typeface="Fira Sans Book" panose="020B0503050000020004" pitchFamily="34" charset="0"/>
              </a:defRPr>
            </a:lvl4pPr>
          </a:lstStyle>
          <a:p>
            <a:pPr lvl="0"/>
            <a:r>
              <a:rPr lang="fr-FR" dirty="0"/>
              <a:t>Item niveau 1</a:t>
            </a:r>
          </a:p>
          <a:p>
            <a:pPr lvl="1"/>
            <a:r>
              <a:rPr lang="fr-FR" dirty="0"/>
              <a:t>Item niveau 2</a:t>
            </a:r>
          </a:p>
          <a:p>
            <a:pPr lvl="2"/>
            <a:r>
              <a:rPr lang="fr-FR" dirty="0"/>
              <a:t>Item niveau 3</a:t>
            </a:r>
          </a:p>
          <a:p>
            <a:pPr lvl="3"/>
            <a:r>
              <a:rPr lang="fr-FR" dirty="0"/>
              <a:t>Item niveau 4</a:t>
            </a:r>
          </a:p>
          <a:p>
            <a:pPr lvl="3"/>
            <a:r>
              <a:rPr lang="fr-FR" dirty="0"/>
              <a:t>	Item niveau 5</a:t>
            </a:r>
          </a:p>
          <a:p>
            <a:pPr lvl="1"/>
            <a:endParaRPr lang="fr-FR" dirty="0"/>
          </a:p>
        </p:txBody>
      </p:sp>
      <p:sp>
        <p:nvSpPr>
          <p:cNvPr id="5" name="Espace réservé du texte 4"/>
          <p:cNvSpPr>
            <a:spLocks noGrp="1"/>
          </p:cNvSpPr>
          <p:nvPr>
            <p:ph type="body" sz="quarter" idx="11" hasCustomPrompt="1"/>
          </p:nvPr>
        </p:nvSpPr>
        <p:spPr>
          <a:xfrm>
            <a:off x="3948066" y="487892"/>
            <a:ext cx="7864475" cy="382588"/>
          </a:xfrm>
          <a:prstGeom prst="rect">
            <a:avLst/>
          </a:prstGeom>
        </p:spPr>
        <p:txBody>
          <a:bodyPr>
            <a:normAutofit/>
          </a:bodyPr>
          <a:lstStyle>
            <a:lvl1pPr marL="0" indent="0" algn="r">
              <a:lnSpc>
                <a:spcPct val="100000"/>
              </a:lnSpc>
              <a:spcBef>
                <a:spcPts val="0"/>
              </a:spcBef>
              <a:buNone/>
              <a:defRPr sz="2000" b="0">
                <a:solidFill>
                  <a:srgbClr val="A5B1C2"/>
                </a:solidFill>
                <a:latin typeface="Fira Sans Medium" panose="020B0603050000020004" pitchFamily="34" charset="0"/>
              </a:defRPr>
            </a:lvl1pPr>
          </a:lstStyle>
          <a:p>
            <a:pPr lvl="0"/>
            <a:r>
              <a:rPr lang="fr-FR" dirty="0"/>
              <a:t>Rappel du titre de la présentation</a:t>
            </a:r>
          </a:p>
        </p:txBody>
      </p:sp>
    </p:spTree>
    <p:extLst>
      <p:ext uri="{BB962C8B-B14F-4D97-AF65-F5344CB8AC3E}">
        <p14:creationId xmlns:p14="http://schemas.microsoft.com/office/powerpoint/2010/main" val="18895741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Arrondir un rectangle à un seul coin 23"/>
          <p:cNvSpPr/>
          <p:nvPr userDrawn="1"/>
        </p:nvSpPr>
        <p:spPr>
          <a:xfrm flipV="1">
            <a:off x="0" y="0"/>
            <a:ext cx="12192000" cy="6858000"/>
          </a:xfrm>
          <a:prstGeom prst="round1Rect">
            <a:avLst>
              <a:gd name="adj" fmla="val 26095"/>
            </a:avLst>
          </a:prstGeom>
          <a:solidFill>
            <a:srgbClr val="10B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userDrawn="1"/>
        </p:nvSpPr>
        <p:spPr>
          <a:xfrm>
            <a:off x="0" y="3091934"/>
            <a:ext cx="11780715" cy="3770263"/>
          </a:xfrm>
          <a:prstGeom prst="rect">
            <a:avLst/>
          </a:prstGeom>
        </p:spPr>
        <p:txBody>
          <a:bodyPr wrap="square">
            <a:spAutoFit/>
          </a:bodyPr>
          <a:lstStyle/>
          <a:p>
            <a:pPr algn="r"/>
            <a:r>
              <a:rPr lang="fr-FR" sz="23900" dirty="0">
                <a:solidFill>
                  <a:schemeClr val="bg1"/>
                </a:solidFill>
              </a:rPr>
              <a:t>Bleu</a:t>
            </a:r>
          </a:p>
        </p:txBody>
      </p:sp>
    </p:spTree>
    <p:extLst>
      <p:ext uri="{BB962C8B-B14F-4D97-AF65-F5344CB8AC3E}">
        <p14:creationId xmlns:p14="http://schemas.microsoft.com/office/powerpoint/2010/main" val="392301591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Arrondir un rectangle à un seul coin 23"/>
          <p:cNvSpPr/>
          <p:nvPr userDrawn="1"/>
        </p:nvSpPr>
        <p:spPr>
          <a:xfrm flipV="1">
            <a:off x="0" y="0"/>
            <a:ext cx="12192000" cy="6858000"/>
          </a:xfrm>
          <a:prstGeom prst="round1Rect">
            <a:avLst>
              <a:gd name="adj" fmla="val 26095"/>
            </a:avLst>
          </a:prstGeom>
          <a:solidFill>
            <a:srgbClr val="F48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userDrawn="1"/>
        </p:nvSpPr>
        <p:spPr>
          <a:xfrm>
            <a:off x="0" y="3091934"/>
            <a:ext cx="11780715" cy="3770263"/>
          </a:xfrm>
          <a:prstGeom prst="rect">
            <a:avLst/>
          </a:prstGeom>
        </p:spPr>
        <p:txBody>
          <a:bodyPr wrap="square">
            <a:spAutoFit/>
          </a:bodyPr>
          <a:lstStyle/>
          <a:p>
            <a:pPr algn="r"/>
            <a:r>
              <a:rPr lang="fr-FR" sz="23900" dirty="0">
                <a:solidFill>
                  <a:schemeClr val="bg1"/>
                </a:solidFill>
              </a:rPr>
              <a:t>Orange</a:t>
            </a:r>
          </a:p>
        </p:txBody>
      </p:sp>
    </p:spTree>
    <p:extLst>
      <p:ext uri="{BB962C8B-B14F-4D97-AF65-F5344CB8AC3E}">
        <p14:creationId xmlns:p14="http://schemas.microsoft.com/office/powerpoint/2010/main" val="162258899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Arrondir un rectangle à un seul coin 23"/>
          <p:cNvSpPr/>
          <p:nvPr userDrawn="1"/>
        </p:nvSpPr>
        <p:spPr>
          <a:xfrm flipV="1">
            <a:off x="0" y="0"/>
            <a:ext cx="12192000" cy="6858000"/>
          </a:xfrm>
          <a:prstGeom prst="round1Rect">
            <a:avLst>
              <a:gd name="adj" fmla="val 26095"/>
            </a:avLst>
          </a:prstGeom>
          <a:solidFill>
            <a:srgbClr val="3AD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userDrawn="1"/>
        </p:nvSpPr>
        <p:spPr>
          <a:xfrm>
            <a:off x="0" y="3091934"/>
            <a:ext cx="11780715" cy="3770263"/>
          </a:xfrm>
          <a:prstGeom prst="rect">
            <a:avLst/>
          </a:prstGeom>
        </p:spPr>
        <p:txBody>
          <a:bodyPr wrap="square">
            <a:spAutoFit/>
          </a:bodyPr>
          <a:lstStyle/>
          <a:p>
            <a:pPr algn="r"/>
            <a:r>
              <a:rPr lang="fr-FR" sz="23900" dirty="0">
                <a:solidFill>
                  <a:schemeClr val="bg1"/>
                </a:solidFill>
              </a:rPr>
              <a:t>Vert</a:t>
            </a:r>
          </a:p>
        </p:txBody>
      </p:sp>
    </p:spTree>
    <p:extLst>
      <p:ext uri="{BB962C8B-B14F-4D97-AF65-F5344CB8AC3E}">
        <p14:creationId xmlns:p14="http://schemas.microsoft.com/office/powerpoint/2010/main" val="398284437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Arrondir un rectangle à un seul coin 23"/>
          <p:cNvSpPr/>
          <p:nvPr userDrawn="1"/>
        </p:nvSpPr>
        <p:spPr>
          <a:xfrm flipV="1">
            <a:off x="0" y="0"/>
            <a:ext cx="12192000" cy="6858000"/>
          </a:xfrm>
          <a:prstGeom prst="round1Rect">
            <a:avLst>
              <a:gd name="adj" fmla="val 26095"/>
            </a:avLst>
          </a:prstGeom>
          <a:solidFill>
            <a:srgbClr val="8E4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userDrawn="1"/>
        </p:nvSpPr>
        <p:spPr>
          <a:xfrm>
            <a:off x="0" y="3091934"/>
            <a:ext cx="11780715" cy="3770263"/>
          </a:xfrm>
          <a:prstGeom prst="rect">
            <a:avLst/>
          </a:prstGeom>
        </p:spPr>
        <p:txBody>
          <a:bodyPr wrap="square">
            <a:spAutoFit/>
          </a:bodyPr>
          <a:lstStyle/>
          <a:p>
            <a:pPr algn="r"/>
            <a:r>
              <a:rPr lang="fr-FR" sz="23900" dirty="0">
                <a:solidFill>
                  <a:schemeClr val="bg1"/>
                </a:solidFill>
              </a:rPr>
              <a:t>Mauve</a:t>
            </a:r>
          </a:p>
        </p:txBody>
      </p:sp>
    </p:spTree>
    <p:extLst>
      <p:ext uri="{BB962C8B-B14F-4D97-AF65-F5344CB8AC3E}">
        <p14:creationId xmlns:p14="http://schemas.microsoft.com/office/powerpoint/2010/main" val="403376043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Arrondir un rectangle à un seul coin 23"/>
          <p:cNvSpPr/>
          <p:nvPr userDrawn="1"/>
        </p:nvSpPr>
        <p:spPr>
          <a:xfrm flipV="1">
            <a:off x="0" y="0"/>
            <a:ext cx="12192000" cy="6858000"/>
          </a:xfrm>
          <a:prstGeom prst="round1Rect">
            <a:avLst>
              <a:gd name="adj" fmla="val 26095"/>
            </a:avLst>
          </a:prstGeom>
          <a:solidFill>
            <a:srgbClr val="FF6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userDrawn="1"/>
        </p:nvSpPr>
        <p:spPr>
          <a:xfrm>
            <a:off x="0" y="3091934"/>
            <a:ext cx="11780715" cy="3770263"/>
          </a:xfrm>
          <a:prstGeom prst="rect">
            <a:avLst/>
          </a:prstGeom>
        </p:spPr>
        <p:txBody>
          <a:bodyPr wrap="square">
            <a:spAutoFit/>
          </a:bodyPr>
          <a:lstStyle/>
          <a:p>
            <a:pPr algn="r"/>
            <a:r>
              <a:rPr lang="fr-FR" sz="23900" dirty="0">
                <a:solidFill>
                  <a:schemeClr val="bg1"/>
                </a:solidFill>
              </a:rPr>
              <a:t>Rose</a:t>
            </a:r>
          </a:p>
        </p:txBody>
      </p:sp>
    </p:spTree>
    <p:extLst>
      <p:ext uri="{BB962C8B-B14F-4D97-AF65-F5344CB8AC3E}">
        <p14:creationId xmlns:p14="http://schemas.microsoft.com/office/powerpoint/2010/main" val="43060474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Arrondir un rectangle à un seul coin 23"/>
          <p:cNvSpPr/>
          <p:nvPr userDrawn="1"/>
        </p:nvSpPr>
        <p:spPr>
          <a:xfrm flipV="1">
            <a:off x="0" y="0"/>
            <a:ext cx="12192000" cy="6858000"/>
          </a:xfrm>
          <a:prstGeom prst="round1Rect">
            <a:avLst>
              <a:gd name="adj" fmla="val 26095"/>
            </a:avLst>
          </a:prstGeom>
          <a:solidFill>
            <a:srgbClr val="FFE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userDrawn="1"/>
        </p:nvSpPr>
        <p:spPr>
          <a:xfrm>
            <a:off x="0" y="3091934"/>
            <a:ext cx="11780715" cy="3770263"/>
          </a:xfrm>
          <a:prstGeom prst="rect">
            <a:avLst/>
          </a:prstGeom>
        </p:spPr>
        <p:txBody>
          <a:bodyPr wrap="square">
            <a:spAutoFit/>
          </a:bodyPr>
          <a:lstStyle/>
          <a:p>
            <a:pPr algn="r"/>
            <a:r>
              <a:rPr lang="fr-FR" sz="23900" dirty="0">
                <a:solidFill>
                  <a:srgbClr val="FFC000"/>
                </a:solidFill>
              </a:rPr>
              <a:t>Jaune</a:t>
            </a:r>
          </a:p>
        </p:txBody>
      </p:sp>
    </p:spTree>
    <p:extLst>
      <p:ext uri="{BB962C8B-B14F-4D97-AF65-F5344CB8AC3E}">
        <p14:creationId xmlns:p14="http://schemas.microsoft.com/office/powerpoint/2010/main" val="404046803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Arrondir un rectangle à un seul coin 23"/>
          <p:cNvSpPr/>
          <p:nvPr userDrawn="1"/>
        </p:nvSpPr>
        <p:spPr>
          <a:xfrm flipV="1">
            <a:off x="0" y="0"/>
            <a:ext cx="12192000" cy="6858000"/>
          </a:xfrm>
          <a:prstGeom prst="round1Rect">
            <a:avLst>
              <a:gd name="adj" fmla="val 26095"/>
            </a:avLst>
          </a:prstGeom>
          <a:solidFill>
            <a:schemeClr val="bg1"/>
          </a:solidFill>
          <a:ln w="25400">
            <a:solidFill>
              <a:srgbClr val="0098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14" name="Rectangle 13"/>
          <p:cNvSpPr/>
          <p:nvPr userDrawn="1"/>
        </p:nvSpPr>
        <p:spPr>
          <a:xfrm>
            <a:off x="0" y="3091934"/>
            <a:ext cx="11780715" cy="2215991"/>
          </a:xfrm>
          <a:prstGeom prst="rect">
            <a:avLst/>
          </a:prstGeom>
        </p:spPr>
        <p:txBody>
          <a:bodyPr wrap="square">
            <a:spAutoFit/>
          </a:bodyPr>
          <a:lstStyle/>
          <a:p>
            <a:pPr algn="r"/>
            <a:r>
              <a:rPr lang="fr-FR" sz="13800" dirty="0">
                <a:solidFill>
                  <a:srgbClr val="0098CE"/>
                </a:solidFill>
              </a:rPr>
              <a:t>Transparent</a:t>
            </a:r>
          </a:p>
        </p:txBody>
      </p:sp>
    </p:spTree>
    <p:extLst>
      <p:ext uri="{BB962C8B-B14F-4D97-AF65-F5344CB8AC3E}">
        <p14:creationId xmlns:p14="http://schemas.microsoft.com/office/powerpoint/2010/main" val="353276181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chart" Target="../charts/chart1.xml"/><Relationship Id="rId1" Type="http://schemas.openxmlformats.org/officeDocument/2006/relationships/slideLayout" Target="../slideLayouts/slideLayout3.xml"/><Relationship Id="rId6" Type="http://schemas.openxmlformats.org/officeDocument/2006/relationships/hyperlink" Target="https://pixabay.com/en/books-education-read-learn-2379396/" TargetMode="External"/><Relationship Id="rId5" Type="http://schemas.openxmlformats.org/officeDocument/2006/relationships/image" Target="../media/image25.png"/><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ikidocs.univ-lorraine.fr/x/ZokdDw"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10" Type="http://schemas.microsoft.com/office/2007/relationships/hdphoto" Target="../media/hdphoto5.wdp"/><Relationship Id="rId4" Type="http://schemas.openxmlformats.org/officeDocument/2006/relationships/image" Target="../media/image35.png"/><Relationship Id="rId9"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hyperlink" Target="https://wikidocs.univ-lorraine.fr/x/rLMdDw" TargetMode="External"/><Relationship Id="rId2" Type="http://schemas.openxmlformats.org/officeDocument/2006/relationships/image" Target="../media/image45.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hyperlink" Target="https://factuel.univ-lorraine.fr/node/20566"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hdphoto" Target="../media/hdphoto8.wdp"/><Relationship Id="rId3" Type="http://schemas.microsoft.com/office/2007/relationships/hdphoto" Target="../media/hdphoto6.wdp"/><Relationship Id="rId7"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3.xml"/><Relationship Id="rId6" Type="http://schemas.openxmlformats.org/officeDocument/2006/relationships/image" Target="../media/image37.png"/><Relationship Id="rId5" Type="http://schemas.microsoft.com/office/2007/relationships/hdphoto" Target="../media/hdphoto7.wdp"/><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52.png"/><Relationship Id="rId2" Type="http://schemas.openxmlformats.org/officeDocument/2006/relationships/image" Target="../media/image49.jpeg"/><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hyperlink" Target="https://wikidocs.univ-lorraine.fr/x/cIXmDQ"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dha-metz@univ-lorraine.fr" TargetMode="External"/><Relationship Id="rId2" Type="http://schemas.openxmlformats.org/officeDocument/2006/relationships/hyperlink" Target="mailto:dha-nancy@univ-lorraine.fr" TargetMode="Externa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3.png"/><Relationship Id="rId5" Type="http://schemas.microsoft.com/office/2007/relationships/hdphoto" Target="../media/hdphoto2.wdp"/><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wikidocs.univ-lorraine.fr/pages/viewpage.action?pageId=375319579" TargetMode="External"/><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6" Type="http://schemas.microsoft.com/office/2007/relationships/hdphoto" Target="../media/hdphoto4.wdp"/><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FBB997-60CB-4261-80E1-B7CEC85B6189}"/>
              </a:ext>
            </a:extLst>
          </p:cNvPr>
          <p:cNvSpPr>
            <a:spLocks noGrp="1"/>
          </p:cNvSpPr>
          <p:nvPr>
            <p:ph type="title"/>
          </p:nvPr>
        </p:nvSpPr>
        <p:spPr>
          <a:xfrm>
            <a:off x="657930" y="1920369"/>
            <a:ext cx="11137392" cy="2285752"/>
          </a:xfrm>
        </p:spPr>
        <p:txBody>
          <a:bodyPr/>
          <a:lstStyle/>
          <a:p>
            <a:pPr>
              <a:lnSpc>
                <a:spcPct val="100000"/>
              </a:lnSpc>
            </a:pPr>
            <a:r>
              <a:rPr lang="fr-FR" dirty="0">
                <a:solidFill>
                  <a:schemeClr val="accent2">
                    <a:lumMod val="60000"/>
                    <a:lumOff val="40000"/>
                  </a:schemeClr>
                </a:solidFill>
                <a:effectLst>
                  <a:outerShdw blurRad="76200" dist="38100" dir="2700000" algn="tl" rotWithShape="0">
                    <a:schemeClr val="tx1">
                      <a:alpha val="15000"/>
                    </a:schemeClr>
                  </a:outerShdw>
                </a:effectLst>
              </a:rPr>
              <a:t>Bien acheter </a:t>
            </a:r>
            <a:br>
              <a:rPr lang="fr-FR" dirty="0">
                <a:solidFill>
                  <a:schemeClr val="accent2">
                    <a:lumMod val="60000"/>
                    <a:lumOff val="40000"/>
                  </a:schemeClr>
                </a:solidFill>
                <a:effectLst>
                  <a:outerShdw blurRad="76200" dist="38100" dir="2700000" algn="tl" rotWithShape="0">
                    <a:schemeClr val="tx1">
                      <a:alpha val="15000"/>
                    </a:schemeClr>
                  </a:outerShdw>
                </a:effectLst>
              </a:rPr>
            </a:br>
            <a:r>
              <a:rPr lang="fr-FR" dirty="0">
                <a:solidFill>
                  <a:schemeClr val="accent2">
                    <a:lumMod val="60000"/>
                    <a:lumOff val="40000"/>
                  </a:schemeClr>
                </a:solidFill>
                <a:effectLst>
                  <a:outerShdw blurRad="76200" dist="38100" dir="2700000" algn="tl" rotWithShape="0">
                    <a:schemeClr val="tx1">
                      <a:alpha val="15000"/>
                    </a:schemeClr>
                  </a:outerShdw>
                </a:effectLst>
              </a:rPr>
              <a:t>à l’Université de Lorraine</a:t>
            </a:r>
            <a:endParaRPr lang="fr-FR" sz="6200" b="0" i="1" dirty="0">
              <a:solidFill>
                <a:schemeClr val="accent2">
                  <a:lumMod val="60000"/>
                  <a:lumOff val="40000"/>
                </a:schemeClr>
              </a:solidFill>
              <a:effectLst>
                <a:outerShdw blurRad="76200" dist="38100" dir="2700000" algn="tl" rotWithShape="0">
                  <a:schemeClr val="tx1">
                    <a:alpha val="15000"/>
                  </a:schemeClr>
                </a:outerShdw>
              </a:effectLst>
            </a:endParaRPr>
          </a:p>
        </p:txBody>
      </p:sp>
      <p:sp>
        <p:nvSpPr>
          <p:cNvPr id="3" name="Titre 1">
            <a:extLst>
              <a:ext uri="{FF2B5EF4-FFF2-40B4-BE49-F238E27FC236}">
                <a16:creationId xmlns:a16="http://schemas.microsoft.com/office/drawing/2014/main" id="{B6C9E897-AC4A-476C-927A-01518F0ADAB8}"/>
              </a:ext>
            </a:extLst>
          </p:cNvPr>
          <p:cNvSpPr txBox="1">
            <a:spLocks/>
          </p:cNvSpPr>
          <p:nvPr/>
        </p:nvSpPr>
        <p:spPr>
          <a:xfrm>
            <a:off x="657930" y="233414"/>
            <a:ext cx="11137392" cy="1325880"/>
          </a:xfrm>
          <a:prstGeom prst="rect">
            <a:avLst/>
          </a:prstGeom>
        </p:spPr>
        <p:txBody>
          <a:bodyPr/>
          <a:lstStyle>
            <a:lvl1pPr algn="l" defTabSz="914400" rtl="0" eaLnBrk="1" latinLnBrk="0" hangingPunct="1">
              <a:lnSpc>
                <a:spcPct val="90000"/>
              </a:lnSpc>
              <a:spcBef>
                <a:spcPct val="0"/>
              </a:spcBef>
              <a:buNone/>
              <a:defRPr sz="7200" b="1" kern="1200">
                <a:solidFill>
                  <a:schemeClr val="bg1"/>
                </a:solidFill>
                <a:latin typeface="Fira Sans SemiBold" panose="020B0603050000020004" pitchFamily="34" charset="0"/>
                <a:ea typeface="+mj-ea"/>
                <a:cs typeface="+mj-cs"/>
              </a:defRPr>
            </a:lvl1pPr>
          </a:lstStyle>
          <a:p>
            <a:pPr>
              <a:lnSpc>
                <a:spcPct val="100000"/>
              </a:lnSpc>
            </a:pPr>
            <a:r>
              <a:rPr lang="fr-FR" sz="4000" b="0" dirty="0"/>
              <a:t>Atelier de la </a:t>
            </a:r>
            <a:r>
              <a:rPr lang="fr-FR" sz="4000" dirty="0">
                <a:effectLst>
                  <a:outerShdw blurRad="38100" dist="38100" dir="2700000" algn="tl">
                    <a:srgbClr val="000000">
                      <a:alpha val="43137"/>
                    </a:srgbClr>
                  </a:outerShdw>
                </a:effectLst>
              </a:rPr>
              <a:t>D</a:t>
            </a:r>
            <a:r>
              <a:rPr lang="fr-FR" sz="4000" b="0" dirty="0"/>
              <a:t>irection des </a:t>
            </a:r>
            <a:r>
              <a:rPr lang="fr-FR" sz="4000" dirty="0">
                <a:effectLst>
                  <a:outerShdw blurRad="38100" dist="38100" dir="2700000" algn="tl">
                    <a:srgbClr val="000000">
                      <a:alpha val="43137"/>
                    </a:srgbClr>
                  </a:outerShdw>
                </a:effectLst>
              </a:rPr>
              <a:t>a</a:t>
            </a:r>
            <a:r>
              <a:rPr lang="fr-FR" sz="4000" b="0" dirty="0"/>
              <a:t>chats et des </a:t>
            </a:r>
            <a:r>
              <a:rPr lang="fr-FR" sz="4000" dirty="0">
                <a:effectLst>
                  <a:outerShdw blurRad="38100" dist="38100" dir="2700000" algn="tl">
                    <a:srgbClr val="000000">
                      <a:alpha val="43137"/>
                    </a:srgbClr>
                  </a:outerShdw>
                </a:effectLst>
              </a:rPr>
              <a:t>m</a:t>
            </a:r>
            <a:r>
              <a:rPr lang="fr-FR" sz="4000" b="0" dirty="0"/>
              <a:t>archés </a:t>
            </a:r>
            <a:r>
              <a:rPr lang="fr-FR" sz="4000" dirty="0">
                <a:effectLst>
                  <a:outerShdw blurRad="38100" dist="38100" dir="2700000" algn="tl">
                    <a:srgbClr val="000000">
                      <a:alpha val="43137"/>
                    </a:srgbClr>
                  </a:outerShdw>
                </a:effectLst>
              </a:rPr>
              <a:t>p</a:t>
            </a:r>
            <a:r>
              <a:rPr lang="fr-FR" sz="4000" b="0" dirty="0"/>
              <a:t>ublics de l’Université de Lorraine</a:t>
            </a:r>
            <a:endParaRPr lang="fr-FR" sz="3600" b="0" i="1" dirty="0"/>
          </a:p>
        </p:txBody>
      </p:sp>
      <p:sp>
        <p:nvSpPr>
          <p:cNvPr id="4" name="Titre 1">
            <a:extLst>
              <a:ext uri="{FF2B5EF4-FFF2-40B4-BE49-F238E27FC236}">
                <a16:creationId xmlns:a16="http://schemas.microsoft.com/office/drawing/2014/main" id="{FDCF49F0-E8CC-4466-8834-C3ADC00057A4}"/>
              </a:ext>
            </a:extLst>
          </p:cNvPr>
          <p:cNvSpPr txBox="1">
            <a:spLocks/>
          </p:cNvSpPr>
          <p:nvPr/>
        </p:nvSpPr>
        <p:spPr>
          <a:xfrm>
            <a:off x="6096000" y="5650831"/>
            <a:ext cx="5276730" cy="644091"/>
          </a:xfrm>
          <a:prstGeom prst="rect">
            <a:avLst/>
          </a:prstGeom>
        </p:spPr>
        <p:txBody>
          <a:bodyPr anchor="ctr"/>
          <a:lstStyle>
            <a:lvl1pPr algn="l" defTabSz="914400" rtl="0" eaLnBrk="1" latinLnBrk="0" hangingPunct="1">
              <a:lnSpc>
                <a:spcPct val="90000"/>
              </a:lnSpc>
              <a:spcBef>
                <a:spcPct val="0"/>
              </a:spcBef>
              <a:buNone/>
              <a:defRPr sz="7200" b="1" kern="1200">
                <a:solidFill>
                  <a:schemeClr val="bg1"/>
                </a:solidFill>
                <a:latin typeface="Fira Sans SemiBold" panose="020B0603050000020004" pitchFamily="34" charset="0"/>
                <a:ea typeface="+mj-ea"/>
                <a:cs typeface="+mj-cs"/>
              </a:defRPr>
            </a:lvl1pPr>
          </a:lstStyle>
          <a:p>
            <a:pPr algn="r">
              <a:lnSpc>
                <a:spcPct val="100000"/>
              </a:lnSpc>
            </a:pPr>
            <a:r>
              <a:rPr lang="fr-FR" sz="2400" b="0" dirty="0"/>
              <a:t>Léa ESSLINGER &amp; Jonathan RUSSEIL</a:t>
            </a:r>
          </a:p>
        </p:txBody>
      </p:sp>
    </p:spTree>
    <p:extLst>
      <p:ext uri="{BB962C8B-B14F-4D97-AF65-F5344CB8AC3E}">
        <p14:creationId xmlns:p14="http://schemas.microsoft.com/office/powerpoint/2010/main" val="163371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indefinite" accel="25000" decel="25000" autoRev="1" fill="hold" grpId="0" nodeType="withEffect">
                                  <p:stCondLst>
                                    <p:cond delay="0"/>
                                  </p:stCondLst>
                                  <p:iterate type="lt">
                                    <p:tmPct val="6000"/>
                                  </p:iterate>
                                  <p:childTnLst>
                                    <p:animClr clrSpc="rgb" dir="cw">
                                      <p:cBhvr override="childStyle">
                                        <p:cTn id="6" dur="1000" fill="hold"/>
                                        <p:tgtEl>
                                          <p:spTgt spid="2"/>
                                        </p:tgtEl>
                                        <p:attrNameLst>
                                          <p:attrName>style.color</p:attrName>
                                        </p:attrNameLst>
                                      </p:cBhvr>
                                      <p:to>
                                        <a:srgbClr val="FFFF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1CBD203-3901-4890-B3F4-224A1AC3719D}"/>
              </a:ext>
            </a:extLst>
          </p:cNvPr>
          <p:cNvSpPr>
            <a:spLocks noGrp="1"/>
          </p:cNvSpPr>
          <p:nvPr>
            <p:ph type="body" sz="quarter" idx="16"/>
          </p:nvPr>
        </p:nvSpPr>
        <p:spPr>
          <a:xfrm>
            <a:off x="0" y="2900117"/>
            <a:ext cx="12192000" cy="1057766"/>
          </a:xfrm>
        </p:spPr>
        <p:txBody>
          <a:bodyPr/>
          <a:lstStyle/>
          <a:p>
            <a:pPr algn="ctr">
              <a:lnSpc>
                <a:spcPct val="100000"/>
              </a:lnSpc>
            </a:pPr>
            <a:r>
              <a:rPr lang="fr-FR" sz="5400" dirty="0"/>
              <a:t>Les marchés publics au sein de l’UL</a:t>
            </a:r>
          </a:p>
        </p:txBody>
      </p:sp>
    </p:spTree>
    <p:extLst>
      <p:ext uri="{BB962C8B-B14F-4D97-AF65-F5344CB8AC3E}">
        <p14:creationId xmlns:p14="http://schemas.microsoft.com/office/powerpoint/2010/main" val="1303202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650F8752-AA6A-433E-9072-287DC1049CED}"/>
              </a:ext>
            </a:extLst>
          </p:cNvPr>
          <p:cNvSpPr>
            <a:spLocks noGrp="1"/>
          </p:cNvSpPr>
          <p:nvPr>
            <p:ph type="body" sz="quarter" idx="4294967295"/>
          </p:nvPr>
        </p:nvSpPr>
        <p:spPr>
          <a:xfrm>
            <a:off x="246888" y="337635"/>
            <a:ext cx="7388352" cy="554525"/>
          </a:xfrm>
          <a:prstGeom prst="rect">
            <a:avLst/>
          </a:prstGeom>
        </p:spPr>
        <p:txBody>
          <a:bodyPr>
            <a:normAutofit lnSpcReduction="10000"/>
          </a:bodyPr>
          <a:lstStyle/>
          <a:p>
            <a:pPr marL="0" indent="0">
              <a:lnSpc>
                <a:spcPct val="100000"/>
              </a:lnSpc>
              <a:spcBef>
                <a:spcPts val="0"/>
              </a:spcBef>
              <a:buNone/>
            </a:pPr>
            <a:r>
              <a:rPr lang="fr-FR" sz="3200" b="1" i="1" dirty="0">
                <a:solidFill>
                  <a:srgbClr val="10B6E2"/>
                </a:solidFill>
              </a:rPr>
              <a:t>Volume des achats à l’UL </a:t>
            </a:r>
          </a:p>
        </p:txBody>
      </p:sp>
      <p:sp>
        <p:nvSpPr>
          <p:cNvPr id="34" name="Espace réservé du texte 4">
            <a:extLst>
              <a:ext uri="{FF2B5EF4-FFF2-40B4-BE49-F238E27FC236}">
                <a16:creationId xmlns:a16="http://schemas.microsoft.com/office/drawing/2014/main" id="{6AA14491-80E0-48F3-8061-474DB441AD30}"/>
              </a:ext>
            </a:extLst>
          </p:cNvPr>
          <p:cNvSpPr txBox="1">
            <a:spLocks/>
          </p:cNvSpPr>
          <p:nvPr/>
        </p:nvSpPr>
        <p:spPr>
          <a:xfrm>
            <a:off x="-1" y="892160"/>
            <a:ext cx="11815801" cy="980096"/>
          </a:xfrm>
          <a:prstGeom prst="rect">
            <a:avLst/>
          </a:prstGeom>
        </p:spPr>
        <p:txBody>
          <a:bodyPr>
            <a:noAutofit/>
          </a:bodyPr>
          <a:lstStyle>
            <a:lvl1pPr marL="0" indent="0" algn="l" defTabSz="914400" rtl="0" eaLnBrk="1" latinLnBrk="0" hangingPunct="1">
              <a:lnSpc>
                <a:spcPts val="7200"/>
              </a:lnSpc>
              <a:spcBef>
                <a:spcPts val="0"/>
              </a:spcBef>
              <a:buFont typeface="Arial" panose="020B0604020202020204" pitchFamily="34" charset="0"/>
              <a:buNone/>
              <a:defRPr sz="7200" kern="1200">
                <a:solidFill>
                  <a:schemeClr val="bg1"/>
                </a:solidFill>
                <a:latin typeface="Fira Sans SemiBold" panose="020B06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Aft>
                <a:spcPts val="300"/>
              </a:spcAft>
              <a:buSzPct val="100000"/>
            </a:pPr>
            <a:r>
              <a:rPr lang="fr-FR" sz="2000" dirty="0">
                <a:solidFill>
                  <a:schemeClr val="tx1"/>
                </a:solidFill>
              </a:rPr>
              <a:t>Montant des  achats à l’UL en 2021 ≈ </a:t>
            </a:r>
            <a:r>
              <a:rPr lang="fr-FR" sz="2000" b="1" dirty="0">
                <a:solidFill>
                  <a:srgbClr val="01627D"/>
                </a:solidFill>
              </a:rPr>
              <a:t>87 millions d’€ HT</a:t>
            </a:r>
          </a:p>
        </p:txBody>
      </p:sp>
      <p:grpSp>
        <p:nvGrpSpPr>
          <p:cNvPr id="62" name="Groupe 61">
            <a:extLst>
              <a:ext uri="{FF2B5EF4-FFF2-40B4-BE49-F238E27FC236}">
                <a16:creationId xmlns:a16="http://schemas.microsoft.com/office/drawing/2014/main" id="{467289CF-9B02-4354-8C1A-3C5167B7FDDF}"/>
              </a:ext>
            </a:extLst>
          </p:cNvPr>
          <p:cNvGrpSpPr/>
          <p:nvPr/>
        </p:nvGrpSpPr>
        <p:grpSpPr>
          <a:xfrm>
            <a:off x="2457450" y="1457325"/>
            <a:ext cx="8629650" cy="5482171"/>
            <a:chOff x="0" y="0"/>
            <a:chExt cx="9753599" cy="6324599"/>
          </a:xfrm>
        </p:grpSpPr>
        <p:grpSp>
          <p:nvGrpSpPr>
            <p:cNvPr id="63" name="Groupe 62">
              <a:extLst>
                <a:ext uri="{FF2B5EF4-FFF2-40B4-BE49-F238E27FC236}">
                  <a16:creationId xmlns:a16="http://schemas.microsoft.com/office/drawing/2014/main" id="{3811BD6E-AB75-42FA-8756-8092C31BC033}"/>
                </a:ext>
              </a:extLst>
            </p:cNvPr>
            <p:cNvGrpSpPr/>
            <p:nvPr/>
          </p:nvGrpSpPr>
          <p:grpSpPr>
            <a:xfrm>
              <a:off x="0" y="0"/>
              <a:ext cx="9753599" cy="6324599"/>
              <a:chOff x="0" y="0"/>
              <a:chExt cx="7410450" cy="4848224"/>
            </a:xfrm>
          </p:grpSpPr>
          <p:graphicFrame>
            <p:nvGraphicFramePr>
              <p:cNvPr id="65" name="Graphique 64">
                <a:extLst>
                  <a:ext uri="{FF2B5EF4-FFF2-40B4-BE49-F238E27FC236}">
                    <a16:creationId xmlns:a16="http://schemas.microsoft.com/office/drawing/2014/main" id="{351621B1-224B-4ECE-9990-BAC9C18B2B70}"/>
                  </a:ext>
                </a:extLst>
              </p:cNvPr>
              <p:cNvGraphicFramePr/>
              <p:nvPr>
                <p:extLst>
                  <p:ext uri="{D42A27DB-BD31-4B8C-83A1-F6EECF244321}">
                    <p14:modId xmlns:p14="http://schemas.microsoft.com/office/powerpoint/2010/main" val="2178688779"/>
                  </p:ext>
                </p:extLst>
              </p:nvPr>
            </p:nvGraphicFramePr>
            <p:xfrm>
              <a:off x="0" y="0"/>
              <a:ext cx="7410450" cy="4848224"/>
            </p:xfrm>
            <a:graphic>
              <a:graphicData uri="http://schemas.openxmlformats.org/drawingml/2006/chart">
                <c:chart xmlns:c="http://schemas.openxmlformats.org/drawingml/2006/chart" xmlns:r="http://schemas.openxmlformats.org/officeDocument/2006/relationships" r:id="rId2"/>
              </a:graphicData>
            </a:graphic>
          </p:graphicFrame>
          <p:grpSp>
            <p:nvGrpSpPr>
              <p:cNvPr id="66" name="Groupe 65">
                <a:extLst>
                  <a:ext uri="{FF2B5EF4-FFF2-40B4-BE49-F238E27FC236}">
                    <a16:creationId xmlns:a16="http://schemas.microsoft.com/office/drawing/2014/main" id="{B4833A68-FFDD-4625-B84C-6DD46AA7DC74}"/>
                  </a:ext>
                </a:extLst>
              </p:cNvPr>
              <p:cNvGrpSpPr/>
              <p:nvPr/>
            </p:nvGrpSpPr>
            <p:grpSpPr>
              <a:xfrm>
                <a:off x="732668" y="828453"/>
                <a:ext cx="1753841" cy="1938903"/>
                <a:chOff x="732668" y="828453"/>
                <a:chExt cx="1753841" cy="1938903"/>
              </a:xfrm>
            </p:grpSpPr>
            <p:pic>
              <p:nvPicPr>
                <p:cNvPr id="67" name="Graphique 3" descr="Train">
                  <a:extLst>
                    <a:ext uri="{FF2B5EF4-FFF2-40B4-BE49-F238E27FC236}">
                      <a16:creationId xmlns:a16="http://schemas.microsoft.com/office/drawing/2014/main" id="{EC0509DD-9431-4DD8-A95C-C5A2D099F5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2668" y="2261700"/>
                  <a:ext cx="505656" cy="505656"/>
                </a:xfrm>
                <a:prstGeom prst="rect">
                  <a:avLst/>
                </a:prstGeom>
              </p:spPr>
            </p:pic>
            <p:pic>
              <p:nvPicPr>
                <p:cNvPr id="68" name="Image 67">
                  <a:extLst>
                    <a:ext uri="{FF2B5EF4-FFF2-40B4-BE49-F238E27FC236}">
                      <a16:creationId xmlns:a16="http://schemas.microsoft.com/office/drawing/2014/main" id="{F558C572-8880-47AF-ADAC-4DAD0B50FF47}"/>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948230" y="828453"/>
                  <a:ext cx="538279" cy="538278"/>
                </a:xfrm>
                <a:prstGeom prst="rect">
                  <a:avLst/>
                </a:prstGeom>
              </p:spPr>
            </p:pic>
          </p:grpSp>
        </p:grpSp>
        <p:pic>
          <p:nvPicPr>
            <p:cNvPr id="64" name="Graphique 11" descr="Ordinateur portable">
              <a:extLst>
                <a:ext uri="{FF2B5EF4-FFF2-40B4-BE49-F238E27FC236}">
                  <a16:creationId xmlns:a16="http://schemas.microsoft.com/office/drawing/2014/main" id="{4CAF1D06-38E1-495C-A25C-F698A16B1DF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86275" y="1245873"/>
              <a:ext cx="782952" cy="782951"/>
            </a:xfrm>
            <a:prstGeom prst="rect">
              <a:avLst/>
            </a:prstGeom>
          </p:spPr>
        </p:pic>
      </p:grpSp>
      <p:sp>
        <p:nvSpPr>
          <p:cNvPr id="69" name="Espace réservé du texte 4">
            <a:extLst>
              <a:ext uri="{FF2B5EF4-FFF2-40B4-BE49-F238E27FC236}">
                <a16:creationId xmlns:a16="http://schemas.microsoft.com/office/drawing/2014/main" id="{B77579A3-4923-4269-88C7-F79655711467}"/>
              </a:ext>
            </a:extLst>
          </p:cNvPr>
          <p:cNvSpPr txBox="1">
            <a:spLocks/>
          </p:cNvSpPr>
          <p:nvPr/>
        </p:nvSpPr>
        <p:spPr>
          <a:xfrm>
            <a:off x="0" y="900481"/>
            <a:ext cx="11815801" cy="542732"/>
          </a:xfrm>
          <a:prstGeom prst="rect">
            <a:avLst/>
          </a:prstGeom>
        </p:spPr>
        <p:txBody>
          <a:bodyPr>
            <a:noAutofit/>
          </a:bodyPr>
          <a:lstStyle>
            <a:lvl1pPr marL="0" indent="0" algn="l" defTabSz="914400" rtl="0" eaLnBrk="1" latinLnBrk="0" hangingPunct="1">
              <a:lnSpc>
                <a:spcPts val="7200"/>
              </a:lnSpc>
              <a:spcBef>
                <a:spcPts val="0"/>
              </a:spcBef>
              <a:buFont typeface="Arial" panose="020B0604020202020204" pitchFamily="34" charset="0"/>
              <a:buNone/>
              <a:defRPr sz="7200" kern="1200">
                <a:solidFill>
                  <a:schemeClr val="bg1"/>
                </a:solidFill>
                <a:latin typeface="Fira Sans SemiBold" panose="020B06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Aft>
                <a:spcPts val="300"/>
              </a:spcAft>
              <a:buSzPct val="100000"/>
            </a:pPr>
            <a:r>
              <a:rPr lang="fr-FR" sz="2000" dirty="0">
                <a:solidFill>
                  <a:schemeClr val="tx1"/>
                </a:solidFill>
              </a:rPr>
              <a:t>Montant des  achats à l’UL en 2021 ? </a:t>
            </a:r>
            <a:endParaRPr lang="fr-FR" sz="2000" b="1" dirty="0">
              <a:solidFill>
                <a:srgbClr val="01627D"/>
              </a:solidFill>
            </a:endParaRPr>
          </a:p>
        </p:txBody>
      </p:sp>
    </p:spTree>
    <p:extLst>
      <p:ext uri="{BB962C8B-B14F-4D97-AF65-F5344CB8AC3E}">
        <p14:creationId xmlns:p14="http://schemas.microsoft.com/office/powerpoint/2010/main" val="269868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par>
                                <p:cTn id="13" presetID="10" presetClass="exit" presetSubtype="0" fill="hold" grpId="1" nodeType="withEffect">
                                  <p:stCondLst>
                                    <p:cond delay="0"/>
                                  </p:stCondLst>
                                  <p:childTnLst>
                                    <p:animEffect transition="out" filter="fade">
                                      <p:cBhvr>
                                        <p:cTn id="14" dur="500"/>
                                        <p:tgtEl>
                                          <p:spTgt spid="69"/>
                                        </p:tgtEl>
                                      </p:cBhvr>
                                    </p:animEffect>
                                    <p:set>
                                      <p:cBhvr>
                                        <p:cTn id="15" dur="1" fill="hold">
                                          <p:stCondLst>
                                            <p:cond delay="499"/>
                                          </p:stCondLst>
                                        </p:cTn>
                                        <p:tgtEl>
                                          <p:spTgt spid="6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69" grpId="0"/>
      <p:bldP spid="6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650F8752-AA6A-433E-9072-287DC1049CED}"/>
              </a:ext>
            </a:extLst>
          </p:cNvPr>
          <p:cNvSpPr>
            <a:spLocks noGrp="1"/>
          </p:cNvSpPr>
          <p:nvPr>
            <p:ph type="body" sz="quarter" idx="4294967295"/>
          </p:nvPr>
        </p:nvSpPr>
        <p:spPr>
          <a:xfrm>
            <a:off x="246888" y="337635"/>
            <a:ext cx="7388352" cy="554525"/>
          </a:xfrm>
          <a:prstGeom prst="rect">
            <a:avLst/>
          </a:prstGeom>
        </p:spPr>
        <p:txBody>
          <a:bodyPr>
            <a:normAutofit lnSpcReduction="10000"/>
          </a:bodyPr>
          <a:lstStyle/>
          <a:p>
            <a:pPr marL="0" indent="0">
              <a:lnSpc>
                <a:spcPct val="100000"/>
              </a:lnSpc>
              <a:spcBef>
                <a:spcPts val="0"/>
              </a:spcBef>
              <a:buNone/>
            </a:pPr>
            <a:r>
              <a:rPr lang="fr-FR" sz="3200" b="1" i="1" dirty="0">
                <a:solidFill>
                  <a:srgbClr val="10B6E2"/>
                </a:solidFill>
              </a:rPr>
              <a:t>Les marchés transversaux</a:t>
            </a:r>
          </a:p>
        </p:txBody>
      </p:sp>
      <p:pic>
        <p:nvPicPr>
          <p:cNvPr id="20" name="Image 19">
            <a:extLst>
              <a:ext uri="{FF2B5EF4-FFF2-40B4-BE49-F238E27FC236}">
                <a16:creationId xmlns:a16="http://schemas.microsoft.com/office/drawing/2014/main" id="{A95F1841-B564-464F-AE88-475EF102F15F}"/>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16098" y="4794618"/>
            <a:ext cx="964282" cy="964282"/>
          </a:xfrm>
          <a:prstGeom prst="rect">
            <a:avLst/>
          </a:prstGeom>
        </p:spPr>
      </p:pic>
      <p:pic>
        <p:nvPicPr>
          <p:cNvPr id="21" name="Image 20">
            <a:extLst>
              <a:ext uri="{FF2B5EF4-FFF2-40B4-BE49-F238E27FC236}">
                <a16:creationId xmlns:a16="http://schemas.microsoft.com/office/drawing/2014/main" id="{9B674549-3DDF-4223-BE07-AF705A5F44E6}"/>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910167" y="4736699"/>
            <a:ext cx="1080120" cy="1080120"/>
          </a:xfrm>
          <a:prstGeom prst="rect">
            <a:avLst/>
          </a:prstGeom>
        </p:spPr>
      </p:pic>
      <p:pic>
        <p:nvPicPr>
          <p:cNvPr id="22" name="Picture 2" descr="U:\icon-02-300x300_200.png">
            <a:extLst>
              <a:ext uri="{FF2B5EF4-FFF2-40B4-BE49-F238E27FC236}">
                <a16:creationId xmlns:a16="http://schemas.microsoft.com/office/drawing/2014/main" id="{85FFA272-A618-4F2E-869C-3C6AFBA867DC}"/>
              </a:ext>
            </a:extLst>
          </p:cNvPr>
          <p:cNvPicPr>
            <a:picLocks noChangeAspect="1" noChangeArrowheads="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t="7078" b="10037"/>
          <a:stretch/>
        </p:blipFill>
        <p:spPr bwMode="auto">
          <a:xfrm>
            <a:off x="3763844" y="4722188"/>
            <a:ext cx="1320677" cy="109463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U:\pc-logo.png">
            <a:extLst>
              <a:ext uri="{FF2B5EF4-FFF2-40B4-BE49-F238E27FC236}">
                <a16:creationId xmlns:a16="http://schemas.microsoft.com/office/drawing/2014/main" id="{6990EC81-70A2-4722-AD5A-40837ECB382D}"/>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59359" y="4756127"/>
            <a:ext cx="1095053" cy="1002773"/>
          </a:xfrm>
          <a:prstGeom prst="rect">
            <a:avLst/>
          </a:prstGeom>
          <a:noFill/>
          <a:extLst>
            <a:ext uri="{909E8E84-426E-40DD-AFC4-6F175D3DCCD1}">
              <a14:hiddenFill xmlns:a14="http://schemas.microsoft.com/office/drawing/2010/main">
                <a:solidFill>
                  <a:srgbClr val="FFFFFF"/>
                </a:solidFill>
              </a14:hiddenFill>
            </a:ext>
          </a:extLst>
        </p:spPr>
      </p:pic>
      <p:sp>
        <p:nvSpPr>
          <p:cNvPr id="27" name="Espace réservé du contenu 2">
            <a:extLst>
              <a:ext uri="{FF2B5EF4-FFF2-40B4-BE49-F238E27FC236}">
                <a16:creationId xmlns:a16="http://schemas.microsoft.com/office/drawing/2014/main" id="{CFA5675D-126C-41A9-A015-EBAB6B78CEB0}"/>
              </a:ext>
            </a:extLst>
          </p:cNvPr>
          <p:cNvSpPr txBox="1">
            <a:spLocks/>
          </p:cNvSpPr>
          <p:nvPr/>
        </p:nvSpPr>
        <p:spPr>
          <a:xfrm>
            <a:off x="811720" y="4359782"/>
            <a:ext cx="1150148" cy="369662"/>
          </a:xfrm>
          <a:prstGeom prst="rect">
            <a:avLst/>
          </a:prstGeom>
        </p:spPr>
        <p:txBody>
          <a:bodyPr vert="horz" lIns="91440" tIns="45720" rIns="91440" bIns="45720" rtlCol="0">
            <a:normAutofit/>
          </a:bodyPr>
          <a:lstStyle>
            <a:lvl1pPr marL="176213" indent="-176213" algn="l" defTabSz="914400" rtl="0" eaLnBrk="1" latinLnBrk="0" hangingPunct="1">
              <a:spcBef>
                <a:spcPct val="20000"/>
              </a:spcBef>
              <a:buSzPct val="120000"/>
              <a:buFont typeface="Arial" panose="020B0604020202020204" pitchFamily="34" charset="0"/>
              <a:buChar char="•"/>
              <a:defRPr sz="2500" kern="1200">
                <a:solidFill>
                  <a:schemeClr val="tx2"/>
                </a:solidFill>
                <a:latin typeface="+mj-lt"/>
                <a:ea typeface="+mn-ea"/>
                <a:cs typeface="+mn-cs"/>
              </a:defRPr>
            </a:lvl1pPr>
            <a:lvl2pPr marL="536575" indent="-176213" algn="l" defTabSz="914400" rtl="0" eaLnBrk="1" latinLnBrk="0" hangingPunct="1">
              <a:spcBef>
                <a:spcPct val="20000"/>
              </a:spcBef>
              <a:buSzPct val="75000"/>
              <a:buFont typeface="Courier New" panose="02070309020205020404" pitchFamily="49" charset="0"/>
              <a:buChar char="o"/>
              <a:defRPr sz="2000" kern="1200">
                <a:solidFill>
                  <a:schemeClr val="tx2"/>
                </a:solidFill>
                <a:latin typeface="+mj-lt"/>
                <a:ea typeface="+mn-ea"/>
                <a:cs typeface="+mn-cs"/>
              </a:defRPr>
            </a:lvl2pPr>
            <a:lvl3pPr marL="896938" indent="-176213" algn="l" defTabSz="914400" rtl="0" eaLnBrk="1" latinLnBrk="0" hangingPunct="1">
              <a:spcBef>
                <a:spcPct val="20000"/>
              </a:spcBef>
              <a:buFont typeface="Arial" panose="020B0604020202020204" pitchFamily="34" charset="0"/>
              <a:buChar char="•"/>
              <a:defRPr sz="1600" kern="1200">
                <a:solidFill>
                  <a:schemeClr val="tx2"/>
                </a:solidFill>
                <a:latin typeface="+mj-lt"/>
                <a:ea typeface="+mn-ea"/>
                <a:cs typeface="+mn-cs"/>
              </a:defRPr>
            </a:lvl3pPr>
            <a:lvl4pPr marL="1258888" indent="-185738" algn="l" defTabSz="914400" rtl="0" eaLnBrk="1" latinLnBrk="0" hangingPunct="1">
              <a:spcBef>
                <a:spcPct val="20000"/>
              </a:spcBef>
              <a:buFont typeface="Arial" panose="020B0604020202020204" pitchFamily="34" charset="0"/>
              <a:buChar char="–"/>
              <a:defRPr sz="1400" kern="1200">
                <a:solidFill>
                  <a:schemeClr val="tx2"/>
                </a:solidFill>
                <a:latin typeface="+mj-lt"/>
                <a:ea typeface="+mn-ea"/>
                <a:cs typeface="+mn-cs"/>
              </a:defRPr>
            </a:lvl4pPr>
            <a:lvl5pPr marL="1611313" indent="-176213" algn="l" defTabSz="914400" rtl="0" eaLnBrk="1" latinLnBrk="0" hangingPunct="1">
              <a:spcBef>
                <a:spcPct val="20000"/>
              </a:spcBef>
              <a:buFont typeface="Arial" panose="020B0604020202020204" pitchFamily="34" charset="0"/>
              <a:buChar char="»"/>
              <a:defRPr sz="12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spcAft>
                <a:spcPct val="0"/>
              </a:spcAft>
              <a:buFont typeface="Arial" panose="020B0604020202020204" pitchFamily="34" charset="0"/>
              <a:buNone/>
              <a:defRPr/>
            </a:pPr>
            <a:r>
              <a:rPr lang="fr-FR" sz="1600" b="1" i="1" dirty="0">
                <a:solidFill>
                  <a:schemeClr val="tx1"/>
                </a:solidFill>
              </a:rPr>
              <a:t>Les déchets</a:t>
            </a:r>
          </a:p>
        </p:txBody>
      </p:sp>
      <p:sp>
        <p:nvSpPr>
          <p:cNvPr id="28" name="Espace réservé du contenu 2">
            <a:extLst>
              <a:ext uri="{FF2B5EF4-FFF2-40B4-BE49-F238E27FC236}">
                <a16:creationId xmlns:a16="http://schemas.microsoft.com/office/drawing/2014/main" id="{7996C80D-6098-44A6-83C6-2AB927D919B4}"/>
              </a:ext>
            </a:extLst>
          </p:cNvPr>
          <p:cNvSpPr txBox="1">
            <a:spLocks/>
          </p:cNvSpPr>
          <p:nvPr/>
        </p:nvSpPr>
        <p:spPr>
          <a:xfrm>
            <a:off x="3763844" y="4362245"/>
            <a:ext cx="1320677" cy="369662"/>
          </a:xfrm>
          <a:prstGeom prst="rect">
            <a:avLst/>
          </a:prstGeom>
        </p:spPr>
        <p:txBody>
          <a:bodyPr vert="horz" lIns="91440" tIns="45720" rIns="91440" bIns="45720" rtlCol="0">
            <a:normAutofit/>
          </a:bodyPr>
          <a:lstStyle>
            <a:lvl1pPr marL="176213" indent="-176213" algn="l" defTabSz="914400" rtl="0" eaLnBrk="1" latinLnBrk="0" hangingPunct="1">
              <a:spcBef>
                <a:spcPct val="20000"/>
              </a:spcBef>
              <a:buSzPct val="120000"/>
              <a:buFont typeface="Arial" panose="020B0604020202020204" pitchFamily="34" charset="0"/>
              <a:buChar char="•"/>
              <a:defRPr sz="2500" kern="1200">
                <a:solidFill>
                  <a:schemeClr val="tx2"/>
                </a:solidFill>
                <a:latin typeface="+mj-lt"/>
                <a:ea typeface="+mn-ea"/>
                <a:cs typeface="+mn-cs"/>
              </a:defRPr>
            </a:lvl1pPr>
            <a:lvl2pPr marL="536575" indent="-176213" algn="l" defTabSz="914400" rtl="0" eaLnBrk="1" latinLnBrk="0" hangingPunct="1">
              <a:spcBef>
                <a:spcPct val="20000"/>
              </a:spcBef>
              <a:buSzPct val="75000"/>
              <a:buFont typeface="Courier New" panose="02070309020205020404" pitchFamily="49" charset="0"/>
              <a:buChar char="o"/>
              <a:defRPr sz="2000" kern="1200">
                <a:solidFill>
                  <a:schemeClr val="tx2"/>
                </a:solidFill>
                <a:latin typeface="+mj-lt"/>
                <a:ea typeface="+mn-ea"/>
                <a:cs typeface="+mn-cs"/>
              </a:defRPr>
            </a:lvl2pPr>
            <a:lvl3pPr marL="896938" indent="-176213" algn="l" defTabSz="914400" rtl="0" eaLnBrk="1" latinLnBrk="0" hangingPunct="1">
              <a:spcBef>
                <a:spcPct val="20000"/>
              </a:spcBef>
              <a:buFont typeface="Arial" panose="020B0604020202020204" pitchFamily="34" charset="0"/>
              <a:buChar char="•"/>
              <a:defRPr sz="1600" kern="1200">
                <a:solidFill>
                  <a:schemeClr val="tx2"/>
                </a:solidFill>
                <a:latin typeface="+mj-lt"/>
                <a:ea typeface="+mn-ea"/>
                <a:cs typeface="+mn-cs"/>
              </a:defRPr>
            </a:lvl3pPr>
            <a:lvl4pPr marL="1258888" indent="-185738" algn="l" defTabSz="914400" rtl="0" eaLnBrk="1" latinLnBrk="0" hangingPunct="1">
              <a:spcBef>
                <a:spcPct val="20000"/>
              </a:spcBef>
              <a:buFont typeface="Arial" panose="020B0604020202020204" pitchFamily="34" charset="0"/>
              <a:buChar char="–"/>
              <a:defRPr sz="1400" kern="1200">
                <a:solidFill>
                  <a:schemeClr val="tx2"/>
                </a:solidFill>
                <a:latin typeface="+mj-lt"/>
                <a:ea typeface="+mn-ea"/>
                <a:cs typeface="+mn-cs"/>
              </a:defRPr>
            </a:lvl4pPr>
            <a:lvl5pPr marL="1611313" indent="-176213" algn="l" defTabSz="914400" rtl="0" eaLnBrk="1" latinLnBrk="0" hangingPunct="1">
              <a:spcBef>
                <a:spcPct val="20000"/>
              </a:spcBef>
              <a:buFont typeface="Arial" panose="020B0604020202020204" pitchFamily="34" charset="0"/>
              <a:buChar char="»"/>
              <a:defRPr sz="12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base">
              <a:spcAft>
                <a:spcPct val="0"/>
              </a:spcAft>
              <a:buFont typeface="Arial" panose="020B0604020202020204" pitchFamily="34" charset="0"/>
              <a:buNone/>
              <a:defRPr/>
            </a:pPr>
            <a:r>
              <a:rPr lang="fr-FR" sz="1600" b="1" i="1" dirty="0">
                <a:solidFill>
                  <a:schemeClr val="tx1"/>
                </a:solidFill>
              </a:rPr>
              <a:t>Le traiteur</a:t>
            </a:r>
          </a:p>
        </p:txBody>
      </p:sp>
      <p:sp>
        <p:nvSpPr>
          <p:cNvPr id="29" name="Espace réservé du contenu 2">
            <a:extLst>
              <a:ext uri="{FF2B5EF4-FFF2-40B4-BE49-F238E27FC236}">
                <a16:creationId xmlns:a16="http://schemas.microsoft.com/office/drawing/2014/main" id="{D5F05DE6-0185-4A55-8225-80AF8B9D20E5}"/>
              </a:ext>
            </a:extLst>
          </p:cNvPr>
          <p:cNvSpPr txBox="1">
            <a:spLocks/>
          </p:cNvSpPr>
          <p:nvPr/>
        </p:nvSpPr>
        <p:spPr>
          <a:xfrm>
            <a:off x="6425434" y="4340535"/>
            <a:ext cx="2362901" cy="369662"/>
          </a:xfrm>
          <a:prstGeom prst="rect">
            <a:avLst/>
          </a:prstGeom>
        </p:spPr>
        <p:txBody>
          <a:bodyPr vert="horz" lIns="91440" tIns="45720" rIns="91440" bIns="45720" rtlCol="0">
            <a:normAutofit/>
          </a:bodyPr>
          <a:lstStyle>
            <a:lvl1pPr marL="176213" indent="-176213" algn="l" defTabSz="914400" rtl="0" eaLnBrk="1" latinLnBrk="0" hangingPunct="1">
              <a:spcBef>
                <a:spcPct val="20000"/>
              </a:spcBef>
              <a:buSzPct val="120000"/>
              <a:buFont typeface="Arial" panose="020B0604020202020204" pitchFamily="34" charset="0"/>
              <a:buChar char="•"/>
              <a:defRPr sz="2500" kern="1200">
                <a:solidFill>
                  <a:schemeClr val="tx2"/>
                </a:solidFill>
                <a:latin typeface="+mj-lt"/>
                <a:ea typeface="+mn-ea"/>
                <a:cs typeface="+mn-cs"/>
              </a:defRPr>
            </a:lvl1pPr>
            <a:lvl2pPr marL="536575" indent="-176213" algn="l" defTabSz="914400" rtl="0" eaLnBrk="1" latinLnBrk="0" hangingPunct="1">
              <a:spcBef>
                <a:spcPct val="20000"/>
              </a:spcBef>
              <a:buSzPct val="75000"/>
              <a:buFont typeface="Courier New" panose="02070309020205020404" pitchFamily="49" charset="0"/>
              <a:buChar char="o"/>
              <a:defRPr sz="2000" kern="1200">
                <a:solidFill>
                  <a:schemeClr val="tx2"/>
                </a:solidFill>
                <a:latin typeface="+mj-lt"/>
                <a:ea typeface="+mn-ea"/>
                <a:cs typeface="+mn-cs"/>
              </a:defRPr>
            </a:lvl2pPr>
            <a:lvl3pPr marL="896938" indent="-176213" algn="l" defTabSz="914400" rtl="0" eaLnBrk="1" latinLnBrk="0" hangingPunct="1">
              <a:spcBef>
                <a:spcPct val="20000"/>
              </a:spcBef>
              <a:buFont typeface="Arial" panose="020B0604020202020204" pitchFamily="34" charset="0"/>
              <a:buChar char="•"/>
              <a:defRPr sz="1600" kern="1200">
                <a:solidFill>
                  <a:schemeClr val="tx2"/>
                </a:solidFill>
                <a:latin typeface="+mj-lt"/>
                <a:ea typeface="+mn-ea"/>
                <a:cs typeface="+mn-cs"/>
              </a:defRPr>
            </a:lvl3pPr>
            <a:lvl4pPr marL="1258888" indent="-185738" algn="l" defTabSz="914400" rtl="0" eaLnBrk="1" latinLnBrk="0" hangingPunct="1">
              <a:spcBef>
                <a:spcPct val="20000"/>
              </a:spcBef>
              <a:buFont typeface="Arial" panose="020B0604020202020204" pitchFamily="34" charset="0"/>
              <a:buChar char="–"/>
              <a:defRPr sz="1400" kern="1200">
                <a:solidFill>
                  <a:schemeClr val="tx2"/>
                </a:solidFill>
                <a:latin typeface="+mj-lt"/>
                <a:ea typeface="+mn-ea"/>
                <a:cs typeface="+mn-cs"/>
              </a:defRPr>
            </a:lvl4pPr>
            <a:lvl5pPr marL="1611313" indent="-176213" algn="l" defTabSz="914400" rtl="0" eaLnBrk="1" latinLnBrk="0" hangingPunct="1">
              <a:spcBef>
                <a:spcPct val="20000"/>
              </a:spcBef>
              <a:buFont typeface="Arial" panose="020B0604020202020204" pitchFamily="34" charset="0"/>
              <a:buChar char="»"/>
              <a:defRPr sz="12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base">
              <a:spcAft>
                <a:spcPct val="0"/>
              </a:spcAft>
              <a:buFont typeface="Arial" panose="020B0604020202020204" pitchFamily="34" charset="0"/>
              <a:buNone/>
              <a:defRPr/>
            </a:pPr>
            <a:r>
              <a:rPr lang="fr-FR" sz="1600" b="1" i="1" dirty="0">
                <a:solidFill>
                  <a:schemeClr val="tx1"/>
                </a:solidFill>
              </a:rPr>
              <a:t>Les périph. informatiques</a:t>
            </a:r>
          </a:p>
        </p:txBody>
      </p:sp>
      <p:sp>
        <p:nvSpPr>
          <p:cNvPr id="30" name="Espace réservé du contenu 2">
            <a:extLst>
              <a:ext uri="{FF2B5EF4-FFF2-40B4-BE49-F238E27FC236}">
                <a16:creationId xmlns:a16="http://schemas.microsoft.com/office/drawing/2014/main" id="{1629F0F3-C4B0-4715-804D-5466CBD25965}"/>
              </a:ext>
            </a:extLst>
          </p:cNvPr>
          <p:cNvSpPr txBox="1">
            <a:spLocks/>
          </p:cNvSpPr>
          <p:nvPr/>
        </p:nvSpPr>
        <p:spPr>
          <a:xfrm>
            <a:off x="9666362" y="4359782"/>
            <a:ext cx="1567730" cy="369662"/>
          </a:xfrm>
          <a:prstGeom prst="rect">
            <a:avLst/>
          </a:prstGeom>
        </p:spPr>
        <p:txBody>
          <a:bodyPr vert="horz" lIns="91440" tIns="45720" rIns="91440" bIns="45720" rtlCol="0">
            <a:normAutofit/>
          </a:bodyPr>
          <a:lstStyle>
            <a:lvl1pPr marL="176213" indent="-176213" algn="l" defTabSz="914400" rtl="0" eaLnBrk="1" latinLnBrk="0" hangingPunct="1">
              <a:spcBef>
                <a:spcPct val="20000"/>
              </a:spcBef>
              <a:buSzPct val="120000"/>
              <a:buFont typeface="Arial" panose="020B0604020202020204" pitchFamily="34" charset="0"/>
              <a:buChar char="•"/>
              <a:defRPr sz="2500" kern="1200">
                <a:solidFill>
                  <a:schemeClr val="tx2"/>
                </a:solidFill>
                <a:latin typeface="+mj-lt"/>
                <a:ea typeface="+mn-ea"/>
                <a:cs typeface="+mn-cs"/>
              </a:defRPr>
            </a:lvl1pPr>
            <a:lvl2pPr marL="536575" indent="-176213" algn="l" defTabSz="914400" rtl="0" eaLnBrk="1" latinLnBrk="0" hangingPunct="1">
              <a:spcBef>
                <a:spcPct val="20000"/>
              </a:spcBef>
              <a:buSzPct val="75000"/>
              <a:buFont typeface="Courier New" panose="02070309020205020404" pitchFamily="49" charset="0"/>
              <a:buChar char="o"/>
              <a:defRPr sz="2000" kern="1200">
                <a:solidFill>
                  <a:schemeClr val="tx2"/>
                </a:solidFill>
                <a:latin typeface="+mj-lt"/>
                <a:ea typeface="+mn-ea"/>
                <a:cs typeface="+mn-cs"/>
              </a:defRPr>
            </a:lvl2pPr>
            <a:lvl3pPr marL="896938" indent="-176213" algn="l" defTabSz="914400" rtl="0" eaLnBrk="1" latinLnBrk="0" hangingPunct="1">
              <a:spcBef>
                <a:spcPct val="20000"/>
              </a:spcBef>
              <a:buFont typeface="Arial" panose="020B0604020202020204" pitchFamily="34" charset="0"/>
              <a:buChar char="•"/>
              <a:defRPr sz="1600" kern="1200">
                <a:solidFill>
                  <a:schemeClr val="tx2"/>
                </a:solidFill>
                <a:latin typeface="+mj-lt"/>
                <a:ea typeface="+mn-ea"/>
                <a:cs typeface="+mn-cs"/>
              </a:defRPr>
            </a:lvl3pPr>
            <a:lvl4pPr marL="1258888" indent="-185738" algn="l" defTabSz="914400" rtl="0" eaLnBrk="1" latinLnBrk="0" hangingPunct="1">
              <a:spcBef>
                <a:spcPct val="20000"/>
              </a:spcBef>
              <a:buFont typeface="Arial" panose="020B0604020202020204" pitchFamily="34" charset="0"/>
              <a:buChar char="–"/>
              <a:defRPr sz="1400" kern="1200">
                <a:solidFill>
                  <a:schemeClr val="tx2"/>
                </a:solidFill>
                <a:latin typeface="+mj-lt"/>
                <a:ea typeface="+mn-ea"/>
                <a:cs typeface="+mn-cs"/>
              </a:defRPr>
            </a:lvl4pPr>
            <a:lvl5pPr marL="1611313" indent="-176213" algn="l" defTabSz="914400" rtl="0" eaLnBrk="1" latinLnBrk="0" hangingPunct="1">
              <a:spcBef>
                <a:spcPct val="20000"/>
              </a:spcBef>
              <a:buFont typeface="Arial" panose="020B0604020202020204" pitchFamily="34" charset="0"/>
              <a:buChar char="»"/>
              <a:defRPr sz="12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base">
              <a:spcAft>
                <a:spcPct val="0"/>
              </a:spcAft>
              <a:buFont typeface="Arial" panose="020B0604020202020204" pitchFamily="34" charset="0"/>
              <a:buNone/>
              <a:defRPr/>
            </a:pPr>
            <a:r>
              <a:rPr lang="fr-FR" sz="1600" b="1" i="1" dirty="0">
                <a:solidFill>
                  <a:schemeClr val="tx1"/>
                </a:solidFill>
              </a:rPr>
              <a:t>Le gardiennage</a:t>
            </a:r>
          </a:p>
        </p:txBody>
      </p:sp>
      <p:sp>
        <p:nvSpPr>
          <p:cNvPr id="35" name="Espace réservé du texte 4">
            <a:extLst>
              <a:ext uri="{FF2B5EF4-FFF2-40B4-BE49-F238E27FC236}">
                <a16:creationId xmlns:a16="http://schemas.microsoft.com/office/drawing/2014/main" id="{5473ACAB-BF25-4973-9EBB-188793C6913A}"/>
              </a:ext>
            </a:extLst>
          </p:cNvPr>
          <p:cNvSpPr txBox="1">
            <a:spLocks/>
          </p:cNvSpPr>
          <p:nvPr/>
        </p:nvSpPr>
        <p:spPr>
          <a:xfrm>
            <a:off x="246889" y="1067030"/>
            <a:ext cx="8026254" cy="1399297"/>
          </a:xfrm>
          <a:prstGeom prst="rect">
            <a:avLst/>
          </a:prstGeom>
        </p:spPr>
        <p:txBody>
          <a:bodyPr>
            <a:noAutofit/>
          </a:bodyPr>
          <a:lstStyle>
            <a:lvl1pPr marL="0" indent="0" algn="l" defTabSz="914400" rtl="0" eaLnBrk="1" latinLnBrk="0" hangingPunct="1">
              <a:lnSpc>
                <a:spcPts val="7200"/>
              </a:lnSpc>
              <a:spcBef>
                <a:spcPts val="0"/>
              </a:spcBef>
              <a:buFont typeface="Arial" panose="020B0604020202020204" pitchFamily="34" charset="0"/>
              <a:buNone/>
              <a:defRPr sz="7200" kern="1200">
                <a:solidFill>
                  <a:schemeClr val="bg1"/>
                </a:solidFill>
                <a:latin typeface="Fira Sans SemiBold" panose="020B06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Aft>
                <a:spcPts val="600"/>
              </a:spcAft>
              <a:buClr>
                <a:srgbClr val="0098CE"/>
              </a:buClr>
              <a:buSzPct val="70000"/>
              <a:buFont typeface="Wingdings" panose="05000000000000000000" pitchFamily="2" charset="2"/>
              <a:buChar char="Ø"/>
            </a:pPr>
            <a:r>
              <a:rPr lang="fr-FR" sz="2000" dirty="0">
                <a:solidFill>
                  <a:schemeClr val="tx1"/>
                </a:solidFill>
              </a:rPr>
              <a:t>Prestations de traiteurs ?</a:t>
            </a:r>
          </a:p>
          <a:p>
            <a:pPr marL="342900" indent="-342900" algn="just">
              <a:lnSpc>
                <a:spcPct val="100000"/>
              </a:lnSpc>
              <a:spcAft>
                <a:spcPts val="600"/>
              </a:spcAft>
              <a:buClr>
                <a:srgbClr val="0098CE"/>
              </a:buClr>
              <a:buSzPct val="70000"/>
              <a:buFont typeface="Wingdings" panose="05000000000000000000" pitchFamily="2" charset="2"/>
              <a:buChar char="Ø"/>
            </a:pPr>
            <a:r>
              <a:rPr lang="fr-FR" sz="2000" dirty="0">
                <a:solidFill>
                  <a:schemeClr val="tx1"/>
                </a:solidFill>
              </a:rPr>
              <a:t>Ordinateurs portables ?</a:t>
            </a:r>
          </a:p>
          <a:p>
            <a:pPr marL="342900" indent="-342900" algn="just">
              <a:lnSpc>
                <a:spcPct val="100000"/>
              </a:lnSpc>
              <a:spcAft>
                <a:spcPts val="600"/>
              </a:spcAft>
              <a:buClr>
                <a:srgbClr val="0098CE"/>
              </a:buClr>
              <a:buSzPct val="70000"/>
              <a:buFont typeface="Wingdings" panose="05000000000000000000" pitchFamily="2" charset="2"/>
              <a:buChar char="Ø"/>
            </a:pPr>
            <a:r>
              <a:rPr lang="fr-FR" sz="2000" dirty="0">
                <a:solidFill>
                  <a:schemeClr val="tx1"/>
                </a:solidFill>
              </a:rPr>
              <a:t>Objets promotionnels ?</a:t>
            </a:r>
            <a:endParaRPr lang="fr-FR" sz="2000" dirty="0">
              <a:solidFill>
                <a:srgbClr val="01627D"/>
              </a:solidFill>
            </a:endParaRPr>
          </a:p>
        </p:txBody>
      </p:sp>
      <p:sp>
        <p:nvSpPr>
          <p:cNvPr id="36" name="Espace réservé du texte 4">
            <a:extLst>
              <a:ext uri="{FF2B5EF4-FFF2-40B4-BE49-F238E27FC236}">
                <a16:creationId xmlns:a16="http://schemas.microsoft.com/office/drawing/2014/main" id="{9A468648-95D1-47D2-9B6B-100246CFAB9B}"/>
              </a:ext>
            </a:extLst>
          </p:cNvPr>
          <p:cNvSpPr txBox="1">
            <a:spLocks/>
          </p:cNvSpPr>
          <p:nvPr/>
        </p:nvSpPr>
        <p:spPr>
          <a:xfrm>
            <a:off x="246888" y="1073033"/>
            <a:ext cx="5657975" cy="1399297"/>
          </a:xfrm>
          <a:prstGeom prst="rect">
            <a:avLst/>
          </a:prstGeom>
        </p:spPr>
        <p:txBody>
          <a:bodyPr>
            <a:noAutofit/>
          </a:bodyPr>
          <a:lstStyle>
            <a:lvl1pPr marL="0" indent="0" algn="l" defTabSz="914400" rtl="0" eaLnBrk="1" latinLnBrk="0" hangingPunct="1">
              <a:lnSpc>
                <a:spcPts val="7200"/>
              </a:lnSpc>
              <a:spcBef>
                <a:spcPts val="0"/>
              </a:spcBef>
              <a:buFont typeface="Arial" panose="020B0604020202020204" pitchFamily="34" charset="0"/>
              <a:buNone/>
              <a:defRPr sz="7200" kern="1200">
                <a:solidFill>
                  <a:schemeClr val="bg1"/>
                </a:solidFill>
                <a:latin typeface="Fira Sans SemiBold" panose="020B06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Aft>
                <a:spcPts val="600"/>
              </a:spcAft>
              <a:buClr>
                <a:srgbClr val="0098CE"/>
              </a:buClr>
              <a:buSzPct val="70000"/>
              <a:buFont typeface="Wingdings" panose="05000000000000000000" pitchFamily="2" charset="2"/>
              <a:buChar char="Ø"/>
            </a:pPr>
            <a:r>
              <a:rPr lang="fr-FR" sz="2000" dirty="0">
                <a:solidFill>
                  <a:schemeClr val="tx1"/>
                </a:solidFill>
              </a:rPr>
              <a:t>Prestations de traiteurs : </a:t>
            </a:r>
            <a:r>
              <a:rPr lang="fr-FR" sz="2000" b="1" dirty="0">
                <a:solidFill>
                  <a:srgbClr val="01627D"/>
                </a:solidFill>
              </a:rPr>
              <a:t>776 000 € HT/an</a:t>
            </a:r>
          </a:p>
          <a:p>
            <a:pPr marL="342900" indent="-342900" algn="just">
              <a:lnSpc>
                <a:spcPct val="100000"/>
              </a:lnSpc>
              <a:spcAft>
                <a:spcPts val="600"/>
              </a:spcAft>
              <a:buClr>
                <a:srgbClr val="0098CE"/>
              </a:buClr>
              <a:buSzPct val="70000"/>
              <a:buFont typeface="Wingdings" panose="05000000000000000000" pitchFamily="2" charset="2"/>
              <a:buChar char="Ø"/>
            </a:pPr>
            <a:r>
              <a:rPr lang="fr-FR" sz="2000" dirty="0">
                <a:solidFill>
                  <a:schemeClr val="tx1"/>
                </a:solidFill>
              </a:rPr>
              <a:t>Ordinateurs portables : </a:t>
            </a:r>
            <a:r>
              <a:rPr lang="fr-FR" sz="2000" b="1" dirty="0">
                <a:solidFill>
                  <a:srgbClr val="01627D"/>
                </a:solidFill>
              </a:rPr>
              <a:t>1 500 000 € HT/an</a:t>
            </a:r>
          </a:p>
          <a:p>
            <a:pPr marL="342900" indent="-342900" algn="just">
              <a:lnSpc>
                <a:spcPct val="100000"/>
              </a:lnSpc>
              <a:spcAft>
                <a:spcPts val="600"/>
              </a:spcAft>
              <a:buClr>
                <a:srgbClr val="0098CE"/>
              </a:buClr>
              <a:buSzPct val="70000"/>
              <a:buFont typeface="Wingdings" panose="05000000000000000000" pitchFamily="2" charset="2"/>
              <a:buChar char="Ø"/>
            </a:pPr>
            <a:r>
              <a:rPr lang="fr-FR" sz="2000" dirty="0">
                <a:solidFill>
                  <a:schemeClr val="tx1"/>
                </a:solidFill>
              </a:rPr>
              <a:t>Objets promotionnels : </a:t>
            </a:r>
            <a:r>
              <a:rPr lang="fr-FR" sz="2000" b="1" dirty="0">
                <a:solidFill>
                  <a:srgbClr val="01627D"/>
                </a:solidFill>
              </a:rPr>
              <a:t>280 000 € HT/an</a:t>
            </a:r>
          </a:p>
        </p:txBody>
      </p:sp>
      <p:sp>
        <p:nvSpPr>
          <p:cNvPr id="37" name="Espace réservé du texte 4">
            <a:extLst>
              <a:ext uri="{FF2B5EF4-FFF2-40B4-BE49-F238E27FC236}">
                <a16:creationId xmlns:a16="http://schemas.microsoft.com/office/drawing/2014/main" id="{B7E72E86-674C-4E7F-BDD0-483EF798963C}"/>
              </a:ext>
            </a:extLst>
          </p:cNvPr>
          <p:cNvSpPr txBox="1">
            <a:spLocks/>
          </p:cNvSpPr>
          <p:nvPr/>
        </p:nvSpPr>
        <p:spPr>
          <a:xfrm>
            <a:off x="246889" y="3611248"/>
            <a:ext cx="10008935" cy="464467"/>
          </a:xfrm>
          <a:prstGeom prst="rect">
            <a:avLst/>
          </a:prstGeom>
        </p:spPr>
        <p:txBody>
          <a:bodyPr>
            <a:noAutofit/>
          </a:bodyPr>
          <a:lstStyle>
            <a:lvl1pPr marL="0" indent="0" algn="l" defTabSz="914400" rtl="0" eaLnBrk="1" latinLnBrk="0" hangingPunct="1">
              <a:lnSpc>
                <a:spcPts val="7200"/>
              </a:lnSpc>
              <a:spcBef>
                <a:spcPts val="0"/>
              </a:spcBef>
              <a:buFont typeface="Arial" panose="020B0604020202020204" pitchFamily="34" charset="0"/>
              <a:buNone/>
              <a:defRPr sz="7200" kern="1200">
                <a:solidFill>
                  <a:schemeClr val="bg1"/>
                </a:solidFill>
                <a:latin typeface="Fira Sans SemiBold" panose="020B06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Aft>
                <a:spcPts val="300"/>
              </a:spcAft>
              <a:buSzPct val="100000"/>
            </a:pPr>
            <a:r>
              <a:rPr lang="fr-FR" sz="2000" dirty="0">
                <a:solidFill>
                  <a:schemeClr val="tx1"/>
                </a:solidFill>
              </a:rPr>
              <a:t>Il en existe plus de </a:t>
            </a:r>
            <a:r>
              <a:rPr lang="fr-FR" sz="2000" b="1" dirty="0">
                <a:solidFill>
                  <a:srgbClr val="01627D"/>
                </a:solidFill>
              </a:rPr>
              <a:t>60</a:t>
            </a:r>
            <a:r>
              <a:rPr lang="fr-FR" sz="2000" dirty="0">
                <a:solidFill>
                  <a:schemeClr val="tx1"/>
                </a:solidFill>
              </a:rPr>
              <a:t> en vigueur à l’Université, sur des secteurs d’achat très variés :</a:t>
            </a:r>
            <a:endParaRPr lang="fr-FR" sz="2000" b="1" dirty="0">
              <a:solidFill>
                <a:srgbClr val="01627D"/>
              </a:solidFill>
            </a:endParaRPr>
          </a:p>
        </p:txBody>
      </p:sp>
      <p:sp>
        <p:nvSpPr>
          <p:cNvPr id="38" name="Espace réservé du texte 4">
            <a:extLst>
              <a:ext uri="{FF2B5EF4-FFF2-40B4-BE49-F238E27FC236}">
                <a16:creationId xmlns:a16="http://schemas.microsoft.com/office/drawing/2014/main" id="{2194144A-D7A9-4B29-93D3-A8F0F2AB84DE}"/>
              </a:ext>
            </a:extLst>
          </p:cNvPr>
          <p:cNvSpPr txBox="1">
            <a:spLocks/>
          </p:cNvSpPr>
          <p:nvPr/>
        </p:nvSpPr>
        <p:spPr>
          <a:xfrm>
            <a:off x="246889" y="5952903"/>
            <a:ext cx="10345016" cy="485108"/>
          </a:xfrm>
          <a:prstGeom prst="rect">
            <a:avLst/>
          </a:prstGeom>
        </p:spPr>
        <p:txBody>
          <a:bodyPr>
            <a:noAutofit/>
          </a:bodyPr>
          <a:lstStyle>
            <a:lvl1pPr marL="0" indent="0" algn="l" defTabSz="914400" rtl="0" eaLnBrk="1" latinLnBrk="0" hangingPunct="1">
              <a:lnSpc>
                <a:spcPts val="7200"/>
              </a:lnSpc>
              <a:spcBef>
                <a:spcPts val="0"/>
              </a:spcBef>
              <a:buFont typeface="Arial" panose="020B0604020202020204" pitchFamily="34" charset="0"/>
              <a:buNone/>
              <a:defRPr sz="7200" kern="1200">
                <a:solidFill>
                  <a:schemeClr val="bg1"/>
                </a:solidFill>
                <a:latin typeface="Fira Sans SemiBold" panose="020B06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Aft>
                <a:spcPts val="300"/>
              </a:spcAft>
              <a:buSzPct val="100000"/>
            </a:pPr>
            <a:r>
              <a:rPr lang="fr-FR" sz="2000" dirty="0">
                <a:solidFill>
                  <a:schemeClr val="tx1"/>
                </a:solidFill>
              </a:rPr>
              <a:t>Mais également : les objets promotionnels, les cartouches d’encre, les fournitures de bureau, …</a:t>
            </a:r>
          </a:p>
        </p:txBody>
      </p:sp>
      <p:sp>
        <p:nvSpPr>
          <p:cNvPr id="39" name="Espace réservé du texte 4">
            <a:extLst>
              <a:ext uri="{FF2B5EF4-FFF2-40B4-BE49-F238E27FC236}">
                <a16:creationId xmlns:a16="http://schemas.microsoft.com/office/drawing/2014/main" id="{4BA1AC89-D040-4D9E-89E2-28E4DCC58D80}"/>
              </a:ext>
            </a:extLst>
          </p:cNvPr>
          <p:cNvSpPr txBox="1">
            <a:spLocks/>
          </p:cNvSpPr>
          <p:nvPr/>
        </p:nvSpPr>
        <p:spPr>
          <a:xfrm>
            <a:off x="246889" y="2729436"/>
            <a:ext cx="10819163" cy="699564"/>
          </a:xfrm>
          <a:prstGeom prst="rect">
            <a:avLst/>
          </a:prstGeom>
        </p:spPr>
        <p:txBody>
          <a:bodyPr>
            <a:noAutofit/>
          </a:bodyPr>
          <a:lstStyle>
            <a:lvl1pPr marL="0" indent="0" algn="l" defTabSz="914400" rtl="0" eaLnBrk="1" latinLnBrk="0" hangingPunct="1">
              <a:lnSpc>
                <a:spcPts val="7200"/>
              </a:lnSpc>
              <a:spcBef>
                <a:spcPts val="0"/>
              </a:spcBef>
              <a:buFont typeface="Arial" panose="020B0604020202020204" pitchFamily="34" charset="0"/>
              <a:buNone/>
              <a:defRPr sz="7200" kern="1200">
                <a:solidFill>
                  <a:schemeClr val="bg1"/>
                </a:solidFill>
                <a:latin typeface="Fira Sans SemiBold" panose="020B06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Aft>
                <a:spcPts val="300"/>
              </a:spcAft>
              <a:buSzPct val="100000"/>
            </a:pPr>
            <a:r>
              <a:rPr lang="fr-FR" sz="2000" dirty="0">
                <a:solidFill>
                  <a:schemeClr val="tx1"/>
                </a:solidFill>
              </a:rPr>
              <a:t>Pour ces segments d’achat importants, la DAMP déploie des </a:t>
            </a:r>
            <a:r>
              <a:rPr lang="fr-FR" sz="2000" b="1" u="sng" dirty="0">
                <a:solidFill>
                  <a:srgbClr val="01627D"/>
                </a:solidFill>
              </a:rPr>
              <a:t>marchés transversaux</a:t>
            </a:r>
            <a:r>
              <a:rPr lang="fr-FR" sz="2000" dirty="0">
                <a:solidFill>
                  <a:schemeClr val="tx1"/>
                </a:solidFill>
              </a:rPr>
              <a:t>. Il s’agit de contrats </a:t>
            </a:r>
            <a:r>
              <a:rPr lang="fr-FR" sz="2000" b="1" dirty="0">
                <a:solidFill>
                  <a:srgbClr val="01627D"/>
                </a:solidFill>
              </a:rPr>
              <a:t>s’appliquant à toute l’Université de Lorraine (directions centrales, composantes, laboratoires)</a:t>
            </a:r>
            <a:r>
              <a:rPr lang="fr-FR" sz="2000" dirty="0">
                <a:solidFill>
                  <a:schemeClr val="tx1"/>
                </a:solidFill>
              </a:rPr>
              <a:t>. </a:t>
            </a:r>
            <a:endParaRPr lang="fr-FR" sz="2000" b="1" dirty="0">
              <a:solidFill>
                <a:srgbClr val="01627D"/>
              </a:solidFill>
            </a:endParaRPr>
          </a:p>
        </p:txBody>
      </p:sp>
    </p:spTree>
    <p:extLst>
      <p:ext uri="{BB962C8B-B14F-4D97-AF65-F5344CB8AC3E}">
        <p14:creationId xmlns:p14="http://schemas.microsoft.com/office/powerpoint/2010/main" val="352110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xEl>
                                              <p:pRg st="0" end="0"/>
                                            </p:txEl>
                                          </p:spTgt>
                                        </p:tgtEl>
                                        <p:attrNameLst>
                                          <p:attrName>style.visibility</p:attrName>
                                        </p:attrNameLst>
                                      </p:cBhvr>
                                      <p:to>
                                        <p:strVal val="visible"/>
                                      </p:to>
                                    </p:set>
                                    <p:animEffect transition="in" filter="fade">
                                      <p:cBhvr>
                                        <p:cTn id="12" dur="500"/>
                                        <p:tgtEl>
                                          <p:spTgt spid="36">
                                            <p:txEl>
                                              <p:pRg st="0" end="0"/>
                                            </p:txEl>
                                          </p:spTgt>
                                        </p:tgtEl>
                                      </p:cBhvr>
                                    </p:animEffect>
                                  </p:childTnLst>
                                </p:cTn>
                              </p:par>
                              <p:par>
                                <p:cTn id="13" presetID="10" presetClass="exit" presetSubtype="0" fill="hold" nodeType="withEffect">
                                  <p:stCondLst>
                                    <p:cond delay="0"/>
                                  </p:stCondLst>
                                  <p:childTnLst>
                                    <p:animEffect transition="out" filter="fade">
                                      <p:cBhvr>
                                        <p:cTn id="14" dur="500"/>
                                        <p:tgtEl>
                                          <p:spTgt spid="35">
                                            <p:txEl>
                                              <p:pRg st="0" end="0"/>
                                            </p:txEl>
                                          </p:spTgt>
                                        </p:tgtEl>
                                      </p:cBhvr>
                                    </p:animEffect>
                                    <p:set>
                                      <p:cBhvr>
                                        <p:cTn id="15" dur="1" fill="hold">
                                          <p:stCondLst>
                                            <p:cond delay="499"/>
                                          </p:stCondLst>
                                        </p:cTn>
                                        <p:tgtEl>
                                          <p:spTgt spid="35">
                                            <p:txEl>
                                              <p:pRg st="0" end="0"/>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5">
                                            <p:txEl>
                                              <p:pRg st="1" end="1"/>
                                            </p:txEl>
                                          </p:spTgt>
                                        </p:tgtEl>
                                        <p:attrNameLst>
                                          <p:attrName>style.visibility</p:attrName>
                                        </p:attrNameLst>
                                      </p:cBhvr>
                                      <p:to>
                                        <p:strVal val="visible"/>
                                      </p:to>
                                    </p:set>
                                    <p:animEffect transition="in" filter="fade">
                                      <p:cBhvr>
                                        <p:cTn id="20" dur="500"/>
                                        <p:tgtEl>
                                          <p:spTgt spid="3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6">
                                            <p:txEl>
                                              <p:pRg st="1" end="1"/>
                                            </p:txEl>
                                          </p:spTgt>
                                        </p:tgtEl>
                                        <p:attrNameLst>
                                          <p:attrName>style.visibility</p:attrName>
                                        </p:attrNameLst>
                                      </p:cBhvr>
                                      <p:to>
                                        <p:strVal val="visible"/>
                                      </p:to>
                                    </p:set>
                                    <p:animEffect transition="in" filter="fade">
                                      <p:cBhvr>
                                        <p:cTn id="25" dur="500"/>
                                        <p:tgtEl>
                                          <p:spTgt spid="36">
                                            <p:txEl>
                                              <p:pRg st="1" end="1"/>
                                            </p:txEl>
                                          </p:spTgt>
                                        </p:tgtEl>
                                      </p:cBhvr>
                                    </p:animEffect>
                                  </p:childTnLst>
                                </p:cTn>
                              </p:par>
                              <p:par>
                                <p:cTn id="26" presetID="10" presetClass="exit" presetSubtype="0" fill="hold" nodeType="withEffect">
                                  <p:stCondLst>
                                    <p:cond delay="0"/>
                                  </p:stCondLst>
                                  <p:childTnLst>
                                    <p:animEffect transition="out" filter="fade">
                                      <p:cBhvr>
                                        <p:cTn id="27" dur="500"/>
                                        <p:tgtEl>
                                          <p:spTgt spid="35">
                                            <p:txEl>
                                              <p:pRg st="1" end="1"/>
                                            </p:txEl>
                                          </p:spTgt>
                                        </p:tgtEl>
                                      </p:cBhvr>
                                    </p:animEffect>
                                    <p:set>
                                      <p:cBhvr>
                                        <p:cTn id="28" dur="1" fill="hold">
                                          <p:stCondLst>
                                            <p:cond delay="499"/>
                                          </p:stCondLst>
                                        </p:cTn>
                                        <p:tgtEl>
                                          <p:spTgt spid="35">
                                            <p:txEl>
                                              <p:pRg st="1" end="1"/>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5">
                                            <p:txEl>
                                              <p:pRg st="2" end="2"/>
                                            </p:txEl>
                                          </p:spTgt>
                                        </p:tgtEl>
                                        <p:attrNameLst>
                                          <p:attrName>style.visibility</p:attrName>
                                        </p:attrNameLst>
                                      </p:cBhvr>
                                      <p:to>
                                        <p:strVal val="visible"/>
                                      </p:to>
                                    </p:set>
                                    <p:animEffect transition="in" filter="fade">
                                      <p:cBhvr>
                                        <p:cTn id="33" dur="500"/>
                                        <p:tgtEl>
                                          <p:spTgt spid="35">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6">
                                            <p:txEl>
                                              <p:pRg st="2" end="2"/>
                                            </p:txEl>
                                          </p:spTgt>
                                        </p:tgtEl>
                                        <p:attrNameLst>
                                          <p:attrName>style.visibility</p:attrName>
                                        </p:attrNameLst>
                                      </p:cBhvr>
                                      <p:to>
                                        <p:strVal val="visible"/>
                                      </p:to>
                                    </p:set>
                                    <p:animEffect transition="in" filter="fade">
                                      <p:cBhvr>
                                        <p:cTn id="38" dur="500"/>
                                        <p:tgtEl>
                                          <p:spTgt spid="36">
                                            <p:txEl>
                                              <p:pRg st="2" end="2"/>
                                            </p:txEl>
                                          </p:spTgt>
                                        </p:tgtEl>
                                      </p:cBhvr>
                                    </p:animEffect>
                                  </p:childTnLst>
                                </p:cTn>
                              </p:par>
                              <p:par>
                                <p:cTn id="39" presetID="10" presetClass="exit" presetSubtype="0" fill="hold" nodeType="withEffect">
                                  <p:stCondLst>
                                    <p:cond delay="0"/>
                                  </p:stCondLst>
                                  <p:childTnLst>
                                    <p:animEffect transition="out" filter="fade">
                                      <p:cBhvr>
                                        <p:cTn id="40" dur="500"/>
                                        <p:tgtEl>
                                          <p:spTgt spid="35">
                                            <p:txEl>
                                              <p:pRg st="2" end="2"/>
                                            </p:txEl>
                                          </p:spTgt>
                                        </p:tgtEl>
                                      </p:cBhvr>
                                    </p:animEffect>
                                    <p:set>
                                      <p:cBhvr>
                                        <p:cTn id="41" dur="1" fill="hold">
                                          <p:stCondLst>
                                            <p:cond delay="499"/>
                                          </p:stCondLst>
                                        </p:cTn>
                                        <p:tgtEl>
                                          <p:spTgt spid="35">
                                            <p:txEl>
                                              <p:pRg st="2" end="2"/>
                                            </p:txEl>
                                          </p:spTgt>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fade">
                                      <p:cBhvr>
                                        <p:cTn id="73" dur="500"/>
                                        <p:tgtEl>
                                          <p:spTgt spid="3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7" grpId="0"/>
      <p:bldP spid="38"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650F8752-AA6A-433E-9072-287DC1049CED}"/>
              </a:ext>
            </a:extLst>
          </p:cNvPr>
          <p:cNvSpPr>
            <a:spLocks noGrp="1"/>
          </p:cNvSpPr>
          <p:nvPr>
            <p:ph type="body" sz="quarter" idx="4294967295"/>
          </p:nvPr>
        </p:nvSpPr>
        <p:spPr>
          <a:xfrm>
            <a:off x="246888" y="337635"/>
            <a:ext cx="7388352" cy="554525"/>
          </a:xfrm>
          <a:prstGeom prst="rect">
            <a:avLst/>
          </a:prstGeom>
        </p:spPr>
        <p:txBody>
          <a:bodyPr>
            <a:normAutofit lnSpcReduction="10000"/>
          </a:bodyPr>
          <a:lstStyle/>
          <a:p>
            <a:pPr marL="0" indent="0">
              <a:lnSpc>
                <a:spcPct val="100000"/>
              </a:lnSpc>
              <a:spcBef>
                <a:spcPts val="0"/>
              </a:spcBef>
              <a:buNone/>
            </a:pPr>
            <a:r>
              <a:rPr lang="fr-FR" sz="3200" b="1" i="1" dirty="0">
                <a:solidFill>
                  <a:srgbClr val="10B6E2"/>
                </a:solidFill>
              </a:rPr>
              <a:t>Les marchés transversaux</a:t>
            </a:r>
          </a:p>
        </p:txBody>
      </p:sp>
      <p:sp>
        <p:nvSpPr>
          <p:cNvPr id="33" name="Espace réservé du texte 4">
            <a:extLst>
              <a:ext uri="{FF2B5EF4-FFF2-40B4-BE49-F238E27FC236}">
                <a16:creationId xmlns:a16="http://schemas.microsoft.com/office/drawing/2014/main" id="{DDFDA1C9-53FD-49BB-970F-E6CB739713D8}"/>
              </a:ext>
            </a:extLst>
          </p:cNvPr>
          <p:cNvSpPr txBox="1">
            <a:spLocks/>
          </p:cNvSpPr>
          <p:nvPr/>
        </p:nvSpPr>
        <p:spPr>
          <a:xfrm>
            <a:off x="246888" y="1162202"/>
            <a:ext cx="11475211" cy="3206598"/>
          </a:xfrm>
          <a:prstGeom prst="rect">
            <a:avLst/>
          </a:prstGeom>
        </p:spPr>
        <p:txBody>
          <a:bodyPr>
            <a:noAutofit/>
          </a:bodyPr>
          <a:lstStyle>
            <a:lvl1pPr marL="0" indent="0" algn="l" defTabSz="914400" rtl="0" eaLnBrk="1" latinLnBrk="0" hangingPunct="1">
              <a:lnSpc>
                <a:spcPts val="7200"/>
              </a:lnSpc>
              <a:spcBef>
                <a:spcPts val="0"/>
              </a:spcBef>
              <a:buFont typeface="Arial" panose="020B0604020202020204" pitchFamily="34" charset="0"/>
              <a:buNone/>
              <a:defRPr sz="7200" kern="1200">
                <a:solidFill>
                  <a:schemeClr val="bg1"/>
                </a:solidFill>
                <a:latin typeface="Fira Sans SemiBold" panose="020B06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Aft>
                <a:spcPts val="300"/>
              </a:spcAft>
              <a:buSzPct val="100000"/>
            </a:pPr>
            <a:r>
              <a:rPr lang="fr-FR" sz="2000" b="1" dirty="0">
                <a:solidFill>
                  <a:srgbClr val="01627D"/>
                </a:solidFill>
              </a:rPr>
              <a:t>Lorsqu’un segment est couvert par un marché transversal, la dépense doit être réalisée auprès du titulaire de marché (sauf exception). </a:t>
            </a:r>
          </a:p>
          <a:p>
            <a:pPr algn="just">
              <a:lnSpc>
                <a:spcPct val="100000"/>
              </a:lnSpc>
              <a:spcAft>
                <a:spcPts val="300"/>
              </a:spcAft>
              <a:buSzPct val="100000"/>
            </a:pPr>
            <a:r>
              <a:rPr lang="fr-FR" sz="1000" dirty="0">
                <a:solidFill>
                  <a:schemeClr val="tx1"/>
                </a:solidFill>
              </a:rPr>
              <a:t> </a:t>
            </a:r>
          </a:p>
          <a:p>
            <a:pPr algn="just">
              <a:lnSpc>
                <a:spcPct val="100000"/>
              </a:lnSpc>
              <a:spcAft>
                <a:spcPts val="300"/>
              </a:spcAft>
              <a:buSzPct val="100000"/>
              <a:tabLst>
                <a:tab pos="1346200" algn="l"/>
              </a:tabLst>
            </a:pPr>
            <a:r>
              <a:rPr lang="fr-FR" sz="2000" dirty="0">
                <a:solidFill>
                  <a:schemeClr val="tx1"/>
                </a:solidFill>
              </a:rPr>
              <a:t>Exemple : 	Les fournitures de bureau doivent être achetées auprès de </a:t>
            </a:r>
            <a:r>
              <a:rPr lang="fr-FR" sz="2000" b="1" dirty="0">
                <a:solidFill>
                  <a:srgbClr val="01627D"/>
                </a:solidFill>
              </a:rPr>
              <a:t>FIDUCIAL</a:t>
            </a:r>
          </a:p>
          <a:p>
            <a:pPr algn="just">
              <a:lnSpc>
                <a:spcPct val="100000"/>
              </a:lnSpc>
              <a:spcAft>
                <a:spcPts val="300"/>
              </a:spcAft>
              <a:buSzPct val="100000"/>
              <a:tabLst>
                <a:tab pos="1346200" algn="l"/>
              </a:tabLst>
            </a:pPr>
            <a:r>
              <a:rPr lang="fr-FR" sz="2000" dirty="0">
                <a:solidFill>
                  <a:schemeClr val="tx1"/>
                </a:solidFill>
              </a:rPr>
              <a:t>	Les périphériques informatiques doivent être achetés auprès de </a:t>
            </a:r>
            <a:r>
              <a:rPr lang="fr-FR" sz="2000" b="1" dirty="0">
                <a:solidFill>
                  <a:srgbClr val="01627D"/>
                </a:solidFill>
              </a:rPr>
              <a:t>E.S.I. </a:t>
            </a:r>
          </a:p>
          <a:p>
            <a:pPr algn="just">
              <a:lnSpc>
                <a:spcPct val="100000"/>
              </a:lnSpc>
              <a:spcAft>
                <a:spcPts val="300"/>
              </a:spcAft>
              <a:buSzPct val="100000"/>
            </a:pPr>
            <a:r>
              <a:rPr lang="fr-FR" sz="1000" dirty="0">
                <a:solidFill>
                  <a:schemeClr val="tx1"/>
                </a:solidFill>
              </a:rPr>
              <a:t> </a:t>
            </a:r>
          </a:p>
          <a:p>
            <a:pPr algn="just">
              <a:lnSpc>
                <a:spcPct val="100000"/>
              </a:lnSpc>
              <a:spcAft>
                <a:spcPts val="300"/>
              </a:spcAft>
              <a:buSzPct val="100000"/>
            </a:pPr>
            <a:r>
              <a:rPr lang="fr-FR" sz="2000" b="1" dirty="0">
                <a:solidFill>
                  <a:srgbClr val="01627D"/>
                </a:solidFill>
              </a:rPr>
              <a:t>Double avantage : </a:t>
            </a:r>
          </a:p>
          <a:p>
            <a:pPr algn="just">
              <a:lnSpc>
                <a:spcPct val="100000"/>
              </a:lnSpc>
              <a:spcAft>
                <a:spcPts val="300"/>
              </a:spcAft>
              <a:buSzPct val="100000"/>
            </a:pPr>
            <a:r>
              <a:rPr lang="fr-FR" sz="1000" dirty="0">
                <a:solidFill>
                  <a:schemeClr val="tx1"/>
                </a:solidFill>
              </a:rPr>
              <a:t> </a:t>
            </a:r>
          </a:p>
          <a:p>
            <a:pPr marL="723900" indent="-342900" algn="just">
              <a:lnSpc>
                <a:spcPct val="100000"/>
              </a:lnSpc>
              <a:spcAft>
                <a:spcPts val="300"/>
              </a:spcAft>
              <a:buClr>
                <a:srgbClr val="0098CE"/>
              </a:buClr>
              <a:buSzPct val="70000"/>
              <a:buFont typeface="Wingdings" panose="05000000000000000000" pitchFamily="2" charset="2"/>
              <a:buChar char="Ø"/>
            </a:pPr>
            <a:r>
              <a:rPr lang="fr-FR" sz="2000" dirty="0">
                <a:solidFill>
                  <a:schemeClr val="tx1"/>
                </a:solidFill>
              </a:rPr>
              <a:t>Les dépenses dans le cadre d’un marché transversal sont </a:t>
            </a:r>
            <a:r>
              <a:rPr lang="fr-FR" sz="2000" b="1" dirty="0">
                <a:solidFill>
                  <a:srgbClr val="01627D"/>
                </a:solidFill>
              </a:rPr>
              <a:t>juridiquement sécurisées </a:t>
            </a:r>
          </a:p>
          <a:p>
            <a:pPr marL="723900" indent="-342900" algn="just">
              <a:lnSpc>
                <a:spcPct val="100000"/>
              </a:lnSpc>
              <a:spcAft>
                <a:spcPts val="300"/>
              </a:spcAft>
              <a:buClr>
                <a:srgbClr val="0098CE"/>
              </a:buClr>
              <a:buSzPct val="70000"/>
              <a:buFont typeface="Wingdings" panose="05000000000000000000" pitchFamily="2" charset="2"/>
              <a:buChar char="Ø"/>
            </a:pPr>
            <a:r>
              <a:rPr lang="fr-FR" sz="2000" b="1" dirty="0">
                <a:solidFill>
                  <a:srgbClr val="01627D"/>
                </a:solidFill>
              </a:rPr>
              <a:t>A l’échelle de l’Université</a:t>
            </a:r>
            <a:r>
              <a:rPr lang="fr-FR" sz="2000" dirty="0">
                <a:solidFill>
                  <a:schemeClr val="tx1"/>
                </a:solidFill>
              </a:rPr>
              <a:t>, les marchés transversaux permettent de réaliser des </a:t>
            </a:r>
            <a:r>
              <a:rPr lang="fr-FR" sz="2000" b="1" dirty="0">
                <a:solidFill>
                  <a:srgbClr val="01627D"/>
                </a:solidFill>
              </a:rPr>
              <a:t>gains achats</a:t>
            </a:r>
          </a:p>
        </p:txBody>
      </p:sp>
      <p:sp>
        <p:nvSpPr>
          <p:cNvPr id="19" name="ZoneTexte 18">
            <a:extLst>
              <a:ext uri="{FF2B5EF4-FFF2-40B4-BE49-F238E27FC236}">
                <a16:creationId xmlns:a16="http://schemas.microsoft.com/office/drawing/2014/main" id="{A9B7E2F2-E557-41E2-AA8E-17C0CB802CC1}"/>
              </a:ext>
            </a:extLst>
          </p:cNvPr>
          <p:cNvSpPr txBox="1"/>
          <p:nvPr/>
        </p:nvSpPr>
        <p:spPr>
          <a:xfrm flipH="1">
            <a:off x="2140633" y="3895487"/>
            <a:ext cx="757781" cy="2862322"/>
          </a:xfrm>
          <a:prstGeom prst="rect">
            <a:avLst/>
          </a:prstGeom>
          <a:noFill/>
        </p:spPr>
        <p:txBody>
          <a:bodyPr wrap="square" rtlCol="0">
            <a:spAutoFit/>
          </a:bodyPr>
          <a:lstStyle/>
          <a:p>
            <a:r>
              <a:rPr lang="fr-FR" sz="18000" b="1" i="1" dirty="0">
                <a:ln w="28575">
                  <a:solidFill>
                    <a:srgbClr val="01627D">
                      <a:alpha val="50000"/>
                    </a:srgbClr>
                  </a:solidFill>
                  <a:prstDash val="solid"/>
                  <a:miter lim="800000"/>
                </a:ln>
                <a:noFill/>
                <a:effectLst>
                  <a:outerShdw blurRad="25500" dist="23000" dir="7020000" algn="tl">
                    <a:srgbClr val="000000">
                      <a:alpha val="25000"/>
                    </a:srgbClr>
                  </a:outerShdw>
                </a:effectLst>
              </a:rPr>
              <a:t>!</a:t>
            </a:r>
          </a:p>
        </p:txBody>
      </p:sp>
      <p:sp>
        <p:nvSpPr>
          <p:cNvPr id="24" name="Espace réservé du texte 4">
            <a:extLst>
              <a:ext uri="{FF2B5EF4-FFF2-40B4-BE49-F238E27FC236}">
                <a16:creationId xmlns:a16="http://schemas.microsoft.com/office/drawing/2014/main" id="{D12EE503-FBD2-4E9B-8EED-8B0FB0EB4D30}"/>
              </a:ext>
            </a:extLst>
          </p:cNvPr>
          <p:cNvSpPr txBox="1">
            <a:spLocks/>
          </p:cNvSpPr>
          <p:nvPr/>
        </p:nvSpPr>
        <p:spPr>
          <a:xfrm>
            <a:off x="654440" y="4610689"/>
            <a:ext cx="4146160" cy="1533518"/>
          </a:xfrm>
          <a:prstGeom prst="rect">
            <a:avLst/>
          </a:prstGeom>
        </p:spPr>
        <p:txBody>
          <a:bodyPr>
            <a:noAutofit/>
          </a:bodyPr>
          <a:lstStyle>
            <a:lvl1pPr marL="0" indent="0" algn="l" defTabSz="914400" rtl="0" eaLnBrk="1" latinLnBrk="0" hangingPunct="1">
              <a:lnSpc>
                <a:spcPts val="7200"/>
              </a:lnSpc>
              <a:spcBef>
                <a:spcPts val="0"/>
              </a:spcBef>
              <a:buFont typeface="Arial" panose="020B0604020202020204" pitchFamily="34" charset="0"/>
              <a:buNone/>
              <a:defRPr sz="7200" kern="1200">
                <a:solidFill>
                  <a:schemeClr val="bg1"/>
                </a:solidFill>
                <a:latin typeface="Fira Sans SemiBold" panose="020B06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Aft>
                <a:spcPts val="300"/>
              </a:spcAft>
              <a:buSzPct val="100000"/>
            </a:pPr>
            <a:r>
              <a:rPr lang="fr-FR" sz="2400" b="1" dirty="0">
                <a:solidFill>
                  <a:srgbClr val="01627D"/>
                </a:solidFill>
              </a:rPr>
              <a:t>Tous les segments couverts par un marché transversal sont renseignés sur le </a:t>
            </a:r>
            <a:r>
              <a:rPr lang="fr-FR" sz="2400" b="1" dirty="0">
                <a:solidFill>
                  <a:srgbClr val="01627D"/>
                </a:solidFill>
                <a:hlinkClick r:id="rId2"/>
              </a:rPr>
              <a:t>WIKIDamp</a:t>
            </a:r>
            <a:endParaRPr lang="fr-FR" sz="2400" b="1" dirty="0">
              <a:solidFill>
                <a:srgbClr val="01627D"/>
              </a:solidFill>
            </a:endParaRPr>
          </a:p>
        </p:txBody>
      </p:sp>
      <p:pic>
        <p:nvPicPr>
          <p:cNvPr id="2" name="Image 1">
            <a:extLst>
              <a:ext uri="{FF2B5EF4-FFF2-40B4-BE49-F238E27FC236}">
                <a16:creationId xmlns:a16="http://schemas.microsoft.com/office/drawing/2014/main" id="{2220FCAC-F13B-4342-91E2-885558DF951C}"/>
              </a:ext>
            </a:extLst>
          </p:cNvPr>
          <p:cNvPicPr>
            <a:picLocks noChangeAspect="1"/>
          </p:cNvPicPr>
          <p:nvPr/>
        </p:nvPicPr>
        <p:blipFill>
          <a:blip r:embed="rId3"/>
          <a:stretch>
            <a:fillRect/>
          </a:stretch>
        </p:blipFill>
        <p:spPr>
          <a:xfrm>
            <a:off x="5794014" y="4461826"/>
            <a:ext cx="4800326" cy="1683609"/>
          </a:xfrm>
          <a:prstGeom prst="rect">
            <a:avLst/>
          </a:prstGeom>
        </p:spPr>
      </p:pic>
    </p:spTree>
    <p:extLst>
      <p:ext uri="{BB962C8B-B14F-4D97-AF65-F5344CB8AC3E}">
        <p14:creationId xmlns:p14="http://schemas.microsoft.com/office/powerpoint/2010/main" val="413250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xEl>
                                              <p:pRg st="2" end="2"/>
                                            </p:txEl>
                                          </p:spTgt>
                                        </p:tgtEl>
                                        <p:attrNameLst>
                                          <p:attrName>style.visibility</p:attrName>
                                        </p:attrNameLst>
                                      </p:cBhvr>
                                      <p:to>
                                        <p:strVal val="visible"/>
                                      </p:to>
                                    </p:set>
                                    <p:animEffect transition="in" filter="fade">
                                      <p:cBhvr>
                                        <p:cTn id="7" dur="500"/>
                                        <p:tgtEl>
                                          <p:spTgt spid="3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3">
                                            <p:txEl>
                                              <p:pRg st="3" end="3"/>
                                            </p:txEl>
                                          </p:spTgt>
                                        </p:tgtEl>
                                        <p:attrNameLst>
                                          <p:attrName>style.visibility</p:attrName>
                                        </p:attrNameLst>
                                      </p:cBhvr>
                                      <p:to>
                                        <p:strVal val="visible"/>
                                      </p:to>
                                    </p:set>
                                    <p:animEffect transition="in" filter="fade">
                                      <p:cBhvr>
                                        <p:cTn id="10" dur="500"/>
                                        <p:tgtEl>
                                          <p:spTgt spid="3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
                                            <p:txEl>
                                              <p:pRg st="5" end="5"/>
                                            </p:txEl>
                                          </p:spTgt>
                                        </p:tgtEl>
                                        <p:attrNameLst>
                                          <p:attrName>style.visibility</p:attrName>
                                        </p:attrNameLst>
                                      </p:cBhvr>
                                      <p:to>
                                        <p:strVal val="visible"/>
                                      </p:to>
                                    </p:set>
                                    <p:animEffect transition="in" filter="fade">
                                      <p:cBhvr>
                                        <p:cTn id="15" dur="500"/>
                                        <p:tgtEl>
                                          <p:spTgt spid="3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3">
                                            <p:txEl>
                                              <p:pRg st="7" end="7"/>
                                            </p:txEl>
                                          </p:spTgt>
                                        </p:tgtEl>
                                        <p:attrNameLst>
                                          <p:attrName>style.visibility</p:attrName>
                                        </p:attrNameLst>
                                      </p:cBhvr>
                                      <p:to>
                                        <p:strVal val="visible"/>
                                      </p:to>
                                    </p:set>
                                    <p:animEffect transition="in" filter="fade">
                                      <p:cBhvr>
                                        <p:cTn id="18" dur="500"/>
                                        <p:tgtEl>
                                          <p:spTgt spid="33">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3">
                                            <p:txEl>
                                              <p:pRg st="8" end="8"/>
                                            </p:txEl>
                                          </p:spTgt>
                                        </p:tgtEl>
                                        <p:attrNameLst>
                                          <p:attrName>style.visibility</p:attrName>
                                        </p:attrNameLst>
                                      </p:cBhvr>
                                      <p:to>
                                        <p:strVal val="visible"/>
                                      </p:to>
                                    </p:set>
                                    <p:animEffect transition="in" filter="fade">
                                      <p:cBhvr>
                                        <p:cTn id="21" dur="500"/>
                                        <p:tgtEl>
                                          <p:spTgt spid="33">
                                            <p:txEl>
                                              <p:pRg st="8" end="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par>
                          <p:cTn id="33" fill="hold">
                            <p:stCondLst>
                              <p:cond delay="500"/>
                            </p:stCondLst>
                            <p:childTnLst>
                              <p:par>
                                <p:cTn id="34" presetID="32" presetClass="emph" presetSubtype="0" fill="hold" grpId="1" nodeType="afterEffect">
                                  <p:stCondLst>
                                    <p:cond delay="0"/>
                                  </p:stCondLst>
                                  <p:childTnLst>
                                    <p:animRot by="120000">
                                      <p:cBhvr>
                                        <p:cTn id="35" dur="100" fill="hold">
                                          <p:stCondLst>
                                            <p:cond delay="0"/>
                                          </p:stCondLst>
                                        </p:cTn>
                                        <p:tgtEl>
                                          <p:spTgt spid="19"/>
                                        </p:tgtEl>
                                        <p:attrNameLst>
                                          <p:attrName>r</p:attrName>
                                        </p:attrNameLst>
                                      </p:cBhvr>
                                    </p:animRot>
                                    <p:animRot by="-240000">
                                      <p:cBhvr>
                                        <p:cTn id="36" dur="200" fill="hold">
                                          <p:stCondLst>
                                            <p:cond delay="200"/>
                                          </p:stCondLst>
                                        </p:cTn>
                                        <p:tgtEl>
                                          <p:spTgt spid="19"/>
                                        </p:tgtEl>
                                        <p:attrNameLst>
                                          <p:attrName>r</p:attrName>
                                        </p:attrNameLst>
                                      </p:cBhvr>
                                    </p:animRot>
                                    <p:animRot by="240000">
                                      <p:cBhvr>
                                        <p:cTn id="37" dur="200" fill="hold">
                                          <p:stCondLst>
                                            <p:cond delay="400"/>
                                          </p:stCondLst>
                                        </p:cTn>
                                        <p:tgtEl>
                                          <p:spTgt spid="19"/>
                                        </p:tgtEl>
                                        <p:attrNameLst>
                                          <p:attrName>r</p:attrName>
                                        </p:attrNameLst>
                                      </p:cBhvr>
                                    </p:animRot>
                                    <p:animRot by="-240000">
                                      <p:cBhvr>
                                        <p:cTn id="38" dur="200" fill="hold">
                                          <p:stCondLst>
                                            <p:cond delay="600"/>
                                          </p:stCondLst>
                                        </p:cTn>
                                        <p:tgtEl>
                                          <p:spTgt spid="19"/>
                                        </p:tgtEl>
                                        <p:attrNameLst>
                                          <p:attrName>r</p:attrName>
                                        </p:attrNameLst>
                                      </p:cBhvr>
                                    </p:animRot>
                                    <p:animRot by="120000">
                                      <p:cBhvr>
                                        <p:cTn id="39" dur="200" fill="hold">
                                          <p:stCondLst>
                                            <p:cond delay="8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650F8752-AA6A-433E-9072-287DC1049CED}"/>
              </a:ext>
            </a:extLst>
          </p:cNvPr>
          <p:cNvSpPr>
            <a:spLocks noGrp="1"/>
          </p:cNvSpPr>
          <p:nvPr>
            <p:ph type="body" sz="quarter" idx="4294967295"/>
          </p:nvPr>
        </p:nvSpPr>
        <p:spPr>
          <a:xfrm>
            <a:off x="246888" y="337635"/>
            <a:ext cx="7388352" cy="554525"/>
          </a:xfrm>
          <a:prstGeom prst="rect">
            <a:avLst/>
          </a:prstGeom>
        </p:spPr>
        <p:txBody>
          <a:bodyPr>
            <a:normAutofit lnSpcReduction="10000"/>
          </a:bodyPr>
          <a:lstStyle/>
          <a:p>
            <a:pPr marL="0" indent="0">
              <a:lnSpc>
                <a:spcPct val="100000"/>
              </a:lnSpc>
              <a:spcBef>
                <a:spcPts val="0"/>
              </a:spcBef>
              <a:buNone/>
            </a:pPr>
            <a:r>
              <a:rPr lang="fr-FR" sz="3200" b="1" i="1" dirty="0">
                <a:solidFill>
                  <a:srgbClr val="10B6E2"/>
                </a:solidFill>
              </a:rPr>
              <a:t>Les marchés individuels</a:t>
            </a:r>
          </a:p>
        </p:txBody>
      </p:sp>
      <p:sp>
        <p:nvSpPr>
          <p:cNvPr id="10" name="Espace réservé du texte 4">
            <a:extLst>
              <a:ext uri="{FF2B5EF4-FFF2-40B4-BE49-F238E27FC236}">
                <a16:creationId xmlns:a16="http://schemas.microsoft.com/office/drawing/2014/main" id="{4E50FBE9-9C78-4C8D-8EC4-5EC6704C8A73}"/>
              </a:ext>
            </a:extLst>
          </p:cNvPr>
          <p:cNvSpPr txBox="1">
            <a:spLocks/>
          </p:cNvSpPr>
          <p:nvPr/>
        </p:nvSpPr>
        <p:spPr>
          <a:xfrm>
            <a:off x="246888" y="1162202"/>
            <a:ext cx="11475211" cy="3206598"/>
          </a:xfrm>
          <a:prstGeom prst="rect">
            <a:avLst/>
          </a:prstGeom>
        </p:spPr>
        <p:txBody>
          <a:bodyPr>
            <a:noAutofit/>
          </a:bodyPr>
          <a:lstStyle>
            <a:lvl1pPr marL="0" indent="0" algn="l" defTabSz="914400" rtl="0" eaLnBrk="1" latinLnBrk="0" hangingPunct="1">
              <a:lnSpc>
                <a:spcPts val="7200"/>
              </a:lnSpc>
              <a:spcBef>
                <a:spcPts val="0"/>
              </a:spcBef>
              <a:buFont typeface="Arial" panose="020B0604020202020204" pitchFamily="34" charset="0"/>
              <a:buNone/>
              <a:defRPr sz="7200" kern="1200">
                <a:solidFill>
                  <a:schemeClr val="bg1"/>
                </a:solidFill>
                <a:latin typeface="Fira Sans SemiBold" panose="020B06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Aft>
                <a:spcPts val="300"/>
              </a:spcAft>
              <a:buSzPct val="100000"/>
            </a:pPr>
            <a:r>
              <a:rPr lang="fr-FR" sz="2000" dirty="0">
                <a:solidFill>
                  <a:schemeClr val="tx1"/>
                </a:solidFill>
              </a:rPr>
              <a:t>Lorsqu’il n’y a pas de marché transversal en vigueur pour couvrir l’achat envisagé, </a:t>
            </a:r>
            <a:r>
              <a:rPr lang="fr-FR" sz="2000" b="1" dirty="0">
                <a:solidFill>
                  <a:srgbClr val="01627D"/>
                </a:solidFill>
              </a:rPr>
              <a:t>il est nécessaire de  publier un marché individuel dont la procédure varie principalement en fonction du montant : </a:t>
            </a:r>
          </a:p>
        </p:txBody>
      </p:sp>
      <p:graphicFrame>
        <p:nvGraphicFramePr>
          <p:cNvPr id="11" name="Tableau 10">
            <a:extLst>
              <a:ext uri="{FF2B5EF4-FFF2-40B4-BE49-F238E27FC236}">
                <a16:creationId xmlns:a16="http://schemas.microsoft.com/office/drawing/2014/main" id="{6E6FAA8C-C517-4640-BE90-A31923882ED4}"/>
              </a:ext>
            </a:extLst>
          </p:cNvPr>
          <p:cNvGraphicFramePr>
            <a:graphicFrameLocks noGrp="1"/>
          </p:cNvGraphicFramePr>
          <p:nvPr>
            <p:extLst>
              <p:ext uri="{D42A27DB-BD31-4B8C-83A1-F6EECF244321}">
                <p14:modId xmlns:p14="http://schemas.microsoft.com/office/powerpoint/2010/main" val="973626730"/>
              </p:ext>
            </p:extLst>
          </p:nvPr>
        </p:nvGraphicFramePr>
        <p:xfrm>
          <a:off x="361188" y="2073096"/>
          <a:ext cx="7541762" cy="4385526"/>
        </p:xfrm>
        <a:graphic>
          <a:graphicData uri="http://schemas.openxmlformats.org/drawingml/2006/table">
            <a:tbl>
              <a:tblPr firstRow="1" firstCol="1" bandRow="1">
                <a:tableStyleId>{2A488322-F2BA-4B5B-9748-0D474271808F}</a:tableStyleId>
              </a:tblPr>
              <a:tblGrid>
                <a:gridCol w="1840132">
                  <a:extLst>
                    <a:ext uri="{9D8B030D-6E8A-4147-A177-3AD203B41FA5}">
                      <a16:colId xmlns:a16="http://schemas.microsoft.com/office/drawing/2014/main" val="20000"/>
                    </a:ext>
                  </a:extLst>
                </a:gridCol>
                <a:gridCol w="2831430">
                  <a:extLst>
                    <a:ext uri="{9D8B030D-6E8A-4147-A177-3AD203B41FA5}">
                      <a16:colId xmlns:a16="http://schemas.microsoft.com/office/drawing/2014/main" val="20001"/>
                    </a:ext>
                  </a:extLst>
                </a:gridCol>
                <a:gridCol w="2870200">
                  <a:extLst>
                    <a:ext uri="{9D8B030D-6E8A-4147-A177-3AD203B41FA5}">
                      <a16:colId xmlns:a16="http://schemas.microsoft.com/office/drawing/2014/main" val="20002"/>
                    </a:ext>
                  </a:extLst>
                </a:gridCol>
              </a:tblGrid>
              <a:tr h="332780">
                <a:tc>
                  <a:txBody>
                    <a:bodyPr/>
                    <a:lstStyle/>
                    <a:p>
                      <a:pPr algn="ctr">
                        <a:spcBef>
                          <a:spcPts val="200"/>
                        </a:spcBef>
                        <a:spcAft>
                          <a:spcPts val="200"/>
                        </a:spcAft>
                      </a:pPr>
                      <a:r>
                        <a:rPr lang="fr-FR" sz="1400" dirty="0">
                          <a:effectLst/>
                        </a:rPr>
                        <a:t>SEUIL</a:t>
                      </a:r>
                      <a:endParaRPr lang="fr-FR"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200"/>
                        </a:spcBef>
                        <a:spcAft>
                          <a:spcPts val="200"/>
                        </a:spcAft>
                      </a:pPr>
                      <a:r>
                        <a:rPr lang="fr-FR" sz="1400" dirty="0">
                          <a:effectLst/>
                        </a:rPr>
                        <a:t>PROCEDURE</a:t>
                      </a:r>
                      <a:endParaRPr lang="fr-FR"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200"/>
                        </a:spcBef>
                        <a:spcAft>
                          <a:spcPts val="200"/>
                        </a:spcAft>
                      </a:pPr>
                      <a:r>
                        <a:rPr lang="fr-FR" sz="1400" dirty="0">
                          <a:effectLst/>
                        </a:rPr>
                        <a:t>PUBLICITE</a:t>
                      </a:r>
                      <a:endParaRPr lang="fr-FR"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81824">
                <a:tc>
                  <a:txBody>
                    <a:bodyPr/>
                    <a:lstStyle/>
                    <a:p>
                      <a:pPr algn="ctr">
                        <a:spcAft>
                          <a:spcPts val="0"/>
                        </a:spcAft>
                      </a:pPr>
                      <a:r>
                        <a:rPr lang="fr-FR" sz="1400" dirty="0">
                          <a:solidFill>
                            <a:schemeClr val="tx1"/>
                          </a:solidFill>
                          <a:effectLst/>
                        </a:rPr>
                        <a:t>&lt; 25 000 € HT</a:t>
                      </a:r>
                      <a:endParaRPr lang="fr-FR" sz="14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100" b="1" dirty="0">
                          <a:effectLst/>
                        </a:rPr>
                        <a:t>Marché à Procédure Adaptée (MAPA)</a:t>
                      </a:r>
                    </a:p>
                    <a:p>
                      <a:pPr algn="l">
                        <a:spcAft>
                          <a:spcPts val="0"/>
                        </a:spcAft>
                      </a:pPr>
                      <a:r>
                        <a:rPr lang="fr-FR" sz="1100" dirty="0">
                          <a:effectLst/>
                        </a:rPr>
                        <a:t> </a:t>
                      </a:r>
                    </a:p>
                    <a:p>
                      <a:pPr marL="177800" lvl="0" indent="-177800" algn="just">
                        <a:spcAft>
                          <a:spcPts val="0"/>
                        </a:spcAft>
                        <a:buFont typeface="Wingdings"/>
                        <a:buChar char=""/>
                      </a:pPr>
                      <a:r>
                        <a:rPr lang="fr-FR" sz="1100" dirty="0">
                          <a:effectLst/>
                        </a:rPr>
                        <a:t>Solliciter plusieurs devis</a:t>
                      </a:r>
                      <a:endParaRPr lang="fr-FR"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100" dirty="0">
                          <a:effectLst/>
                        </a:rPr>
                        <a:t>Publicité adaptée</a:t>
                      </a:r>
                      <a:endParaRPr lang="fr-FR"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44058">
                <a:tc>
                  <a:txBody>
                    <a:bodyPr/>
                    <a:lstStyle/>
                    <a:p>
                      <a:pPr algn="ctr">
                        <a:spcAft>
                          <a:spcPts val="0"/>
                        </a:spcAft>
                      </a:pPr>
                      <a:r>
                        <a:rPr lang="fr-FR" sz="1400" dirty="0">
                          <a:solidFill>
                            <a:schemeClr val="tx1"/>
                          </a:solidFill>
                          <a:effectLst/>
                        </a:rPr>
                        <a:t>ENTRE 25 000</a:t>
                      </a:r>
                    </a:p>
                    <a:p>
                      <a:pPr algn="ctr">
                        <a:spcAft>
                          <a:spcPts val="0"/>
                        </a:spcAft>
                      </a:pPr>
                      <a:r>
                        <a:rPr lang="fr-FR" sz="1400" dirty="0">
                          <a:solidFill>
                            <a:schemeClr val="tx1"/>
                          </a:solidFill>
                          <a:effectLst/>
                        </a:rPr>
                        <a:t>ET 40 000 € HT</a:t>
                      </a:r>
                      <a:endParaRPr lang="fr-FR" sz="1400" dirty="0">
                        <a:solidFill>
                          <a:schemeClr val="tx1"/>
                        </a:solidFill>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fr-FR" sz="1100" b="1" kern="1200" dirty="0">
                          <a:effectLst/>
                        </a:rPr>
                        <a:t>Marché à Procédure Adaptée (MAPA)</a:t>
                      </a:r>
                    </a:p>
                    <a:p>
                      <a:pPr algn="l">
                        <a:spcAft>
                          <a:spcPts val="0"/>
                        </a:spcAft>
                      </a:pPr>
                      <a:r>
                        <a:rPr lang="fr-FR" sz="1100" dirty="0">
                          <a:effectLst/>
                        </a:rPr>
                        <a:t> </a:t>
                      </a:r>
                    </a:p>
                    <a:p>
                      <a:pPr marL="177800" lvl="0" indent="-177800" algn="just">
                        <a:spcAft>
                          <a:spcPts val="0"/>
                        </a:spcAft>
                        <a:buFont typeface="Wingdings"/>
                        <a:buChar char=""/>
                      </a:pPr>
                      <a:r>
                        <a:rPr lang="fr-FR" sz="1100" dirty="0">
                          <a:effectLst/>
                        </a:rPr>
                        <a:t>Solliciter plusieurs devis</a:t>
                      </a:r>
                    </a:p>
                    <a:p>
                      <a:pPr marL="177800" lvl="0" indent="-177800" algn="just">
                        <a:spcAft>
                          <a:spcPts val="0"/>
                        </a:spcAft>
                        <a:buFont typeface="Wingdings"/>
                        <a:buChar char=""/>
                      </a:pPr>
                      <a:r>
                        <a:rPr lang="fr-FR" sz="1100" dirty="0">
                          <a:effectLst/>
                        </a:rPr>
                        <a:t>Compléter, puis faire valider le formulaire d’achat par la DAMP (25K40K)</a:t>
                      </a:r>
                      <a:endParaRPr lang="fr-FR" sz="11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100" dirty="0">
                          <a:effectLst/>
                        </a:rPr>
                        <a:t>Publicité adaptée</a:t>
                      </a:r>
                      <a:endParaRPr lang="fr-FR"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1904544"/>
                  </a:ext>
                </a:extLst>
              </a:tr>
              <a:tr h="1113432">
                <a:tc>
                  <a:txBody>
                    <a:bodyPr/>
                    <a:lstStyle/>
                    <a:p>
                      <a:pPr algn="ctr">
                        <a:spcAft>
                          <a:spcPts val="0"/>
                        </a:spcAft>
                      </a:pPr>
                      <a:r>
                        <a:rPr lang="fr-FR" sz="1400" dirty="0">
                          <a:solidFill>
                            <a:schemeClr val="tx1"/>
                          </a:solidFill>
                          <a:effectLst/>
                        </a:rPr>
                        <a:t>ENTRE 40 000 </a:t>
                      </a:r>
                    </a:p>
                    <a:p>
                      <a:pPr algn="ctr">
                        <a:spcAft>
                          <a:spcPts val="0"/>
                        </a:spcAft>
                      </a:pPr>
                      <a:r>
                        <a:rPr lang="fr-FR" sz="1400" dirty="0">
                          <a:solidFill>
                            <a:schemeClr val="tx1"/>
                          </a:solidFill>
                          <a:effectLst/>
                        </a:rPr>
                        <a:t>ET 140 000 € HT</a:t>
                      </a:r>
                      <a:endParaRPr lang="fr-FR" sz="14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100" b="1" dirty="0">
                          <a:effectLst/>
                        </a:rPr>
                        <a:t>Marché à Publicité Adaptée (MAPA)</a:t>
                      </a:r>
                    </a:p>
                    <a:p>
                      <a:pPr algn="l">
                        <a:spcAft>
                          <a:spcPts val="0"/>
                        </a:spcAft>
                      </a:pPr>
                      <a:r>
                        <a:rPr lang="fr-FR" sz="1100" dirty="0">
                          <a:effectLst/>
                        </a:rPr>
                        <a:t> </a:t>
                      </a:r>
                    </a:p>
                    <a:p>
                      <a:pPr marL="177800" lvl="0" indent="-177800" algn="just">
                        <a:spcAft>
                          <a:spcPts val="0"/>
                        </a:spcAft>
                        <a:buFont typeface="Wingdings"/>
                        <a:buChar char=""/>
                      </a:pPr>
                      <a:r>
                        <a:rPr lang="fr-FR" sz="1100" dirty="0">
                          <a:effectLst/>
                        </a:rPr>
                        <a:t>Rédaction et mise en ligne d’un DCE</a:t>
                      </a:r>
                    </a:p>
                    <a:p>
                      <a:pPr marL="177800" lvl="0" indent="-177800" algn="just">
                        <a:spcAft>
                          <a:spcPts val="0"/>
                        </a:spcAft>
                        <a:buFont typeface="Wingdings"/>
                        <a:buChar char=""/>
                      </a:pPr>
                      <a:r>
                        <a:rPr lang="fr-FR" sz="1100" dirty="0">
                          <a:effectLst/>
                        </a:rPr>
                        <a:t>Délai de procédure : 2 à 3 mois selon la réactivité du prescripteur</a:t>
                      </a:r>
                      <a:endParaRPr lang="fr-FR"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100" dirty="0">
                          <a:effectLst/>
                        </a:rPr>
                        <a:t>Publicité obligatoire au BOAMP </a:t>
                      </a:r>
                    </a:p>
                    <a:p>
                      <a:pPr algn="ctr">
                        <a:spcAft>
                          <a:spcPts val="0"/>
                        </a:spcAft>
                      </a:pPr>
                      <a:r>
                        <a:rPr lang="fr-FR" sz="1100" dirty="0">
                          <a:effectLst/>
                        </a:rPr>
                        <a:t>à partir de 90 000 € HT</a:t>
                      </a:r>
                      <a:endParaRPr lang="fr-FR"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13432">
                <a:tc>
                  <a:txBody>
                    <a:bodyPr/>
                    <a:lstStyle/>
                    <a:p>
                      <a:pPr algn="ctr">
                        <a:spcAft>
                          <a:spcPts val="0"/>
                        </a:spcAft>
                      </a:pPr>
                      <a:r>
                        <a:rPr lang="fr-FR" sz="1400" dirty="0">
                          <a:solidFill>
                            <a:schemeClr val="tx1"/>
                          </a:solidFill>
                          <a:effectLst/>
                        </a:rPr>
                        <a:t>≥ 140 000 € HT</a:t>
                      </a:r>
                      <a:endParaRPr lang="fr-FR" sz="14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100" b="1" dirty="0">
                          <a:effectLst/>
                        </a:rPr>
                        <a:t>Appel d’offres (AO)</a:t>
                      </a:r>
                    </a:p>
                    <a:p>
                      <a:pPr algn="l">
                        <a:spcAft>
                          <a:spcPts val="0"/>
                        </a:spcAft>
                      </a:pPr>
                      <a:r>
                        <a:rPr lang="fr-FR" sz="1100" dirty="0">
                          <a:effectLst/>
                        </a:rPr>
                        <a:t> </a:t>
                      </a:r>
                    </a:p>
                    <a:p>
                      <a:pPr marL="177800" lvl="0" indent="-177800" algn="just">
                        <a:spcAft>
                          <a:spcPts val="0"/>
                        </a:spcAft>
                        <a:buFont typeface="Wingdings"/>
                        <a:buChar char=""/>
                      </a:pPr>
                      <a:r>
                        <a:rPr lang="fr-FR" sz="1100" dirty="0">
                          <a:effectLst/>
                        </a:rPr>
                        <a:t>Rédaction et mise en ligne d’un DCE</a:t>
                      </a:r>
                    </a:p>
                    <a:p>
                      <a:pPr marL="177800" lvl="0" indent="-177800" algn="just">
                        <a:spcAft>
                          <a:spcPts val="0"/>
                        </a:spcAft>
                        <a:buFont typeface="Wingdings"/>
                        <a:buChar char=""/>
                      </a:pPr>
                      <a:r>
                        <a:rPr lang="fr-FR" sz="1100" dirty="0">
                          <a:effectLst/>
                        </a:rPr>
                        <a:t>Délai de procédure : 4 à 6 mois selon la réactivité du prescripteur</a:t>
                      </a:r>
                      <a:endParaRPr lang="fr-FR"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100" dirty="0">
                          <a:effectLst/>
                        </a:rPr>
                        <a:t>Publicité obligatoire</a:t>
                      </a:r>
                    </a:p>
                    <a:p>
                      <a:pPr algn="ctr">
                        <a:spcAft>
                          <a:spcPts val="0"/>
                        </a:spcAft>
                      </a:pPr>
                      <a:r>
                        <a:rPr lang="fr-FR" sz="1100" dirty="0">
                          <a:effectLst/>
                        </a:rPr>
                        <a:t>au BOAMP et au JOUE</a:t>
                      </a:r>
                      <a:endParaRPr lang="fr-FR"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2" name="Accolade fermante 11">
            <a:extLst>
              <a:ext uri="{FF2B5EF4-FFF2-40B4-BE49-F238E27FC236}">
                <a16:creationId xmlns:a16="http://schemas.microsoft.com/office/drawing/2014/main" id="{E7658491-7D92-49BB-8EE4-C71F8AA45AF6}"/>
              </a:ext>
            </a:extLst>
          </p:cNvPr>
          <p:cNvSpPr/>
          <p:nvPr/>
        </p:nvSpPr>
        <p:spPr>
          <a:xfrm>
            <a:off x="8224049" y="3206750"/>
            <a:ext cx="428376" cy="3251872"/>
          </a:xfrm>
          <a:prstGeom prst="rightBrace">
            <a:avLst>
              <a:gd name="adj1" fmla="val 23019"/>
              <a:gd name="adj2" fmla="val 50000"/>
            </a:avLst>
          </a:prstGeom>
          <a:ln w="25400">
            <a:solidFill>
              <a:srgbClr val="01627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E3B02EDF-ACFE-44C3-972D-F58EDEF01DC0}"/>
              </a:ext>
            </a:extLst>
          </p:cNvPr>
          <p:cNvSpPr txBox="1"/>
          <p:nvPr/>
        </p:nvSpPr>
        <p:spPr>
          <a:xfrm flipH="1">
            <a:off x="9753948" y="3461422"/>
            <a:ext cx="757781" cy="2862322"/>
          </a:xfrm>
          <a:prstGeom prst="rect">
            <a:avLst/>
          </a:prstGeom>
          <a:noFill/>
        </p:spPr>
        <p:txBody>
          <a:bodyPr wrap="square" rtlCol="0">
            <a:spAutoFit/>
          </a:bodyPr>
          <a:lstStyle/>
          <a:p>
            <a:r>
              <a:rPr lang="fr-FR" sz="18000" b="1" i="1" dirty="0">
                <a:ln w="28575">
                  <a:solidFill>
                    <a:srgbClr val="01627D">
                      <a:alpha val="50000"/>
                    </a:srgbClr>
                  </a:solidFill>
                  <a:prstDash val="solid"/>
                  <a:miter lim="800000"/>
                </a:ln>
                <a:noFill/>
                <a:effectLst>
                  <a:outerShdw blurRad="25500" dist="23000" dir="7020000" algn="tl">
                    <a:srgbClr val="000000">
                      <a:alpha val="25000"/>
                    </a:srgbClr>
                  </a:outerShdw>
                </a:effectLst>
              </a:rPr>
              <a:t>!</a:t>
            </a:r>
          </a:p>
        </p:txBody>
      </p:sp>
      <p:sp>
        <p:nvSpPr>
          <p:cNvPr id="14" name="Espace réservé du texte 4">
            <a:extLst>
              <a:ext uri="{FF2B5EF4-FFF2-40B4-BE49-F238E27FC236}">
                <a16:creationId xmlns:a16="http://schemas.microsoft.com/office/drawing/2014/main" id="{652FBBA3-A01B-4D45-960D-3D3BC9F36F0F}"/>
              </a:ext>
            </a:extLst>
          </p:cNvPr>
          <p:cNvSpPr txBox="1">
            <a:spLocks/>
          </p:cNvSpPr>
          <p:nvPr/>
        </p:nvSpPr>
        <p:spPr>
          <a:xfrm>
            <a:off x="8270569" y="4427777"/>
            <a:ext cx="4146160" cy="1533518"/>
          </a:xfrm>
          <a:prstGeom prst="rect">
            <a:avLst/>
          </a:prstGeom>
        </p:spPr>
        <p:txBody>
          <a:bodyPr>
            <a:noAutofit/>
          </a:bodyPr>
          <a:lstStyle>
            <a:lvl1pPr marL="0" indent="0" algn="l" defTabSz="914400" rtl="0" eaLnBrk="1" latinLnBrk="0" hangingPunct="1">
              <a:lnSpc>
                <a:spcPts val="7200"/>
              </a:lnSpc>
              <a:spcBef>
                <a:spcPts val="0"/>
              </a:spcBef>
              <a:buFont typeface="Arial" panose="020B0604020202020204" pitchFamily="34" charset="0"/>
              <a:buNone/>
              <a:defRPr sz="7200" kern="1200">
                <a:solidFill>
                  <a:schemeClr val="bg1"/>
                </a:solidFill>
                <a:latin typeface="Fira Sans SemiBold" panose="020B06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Aft>
                <a:spcPts val="300"/>
              </a:spcAft>
              <a:buSzPct val="100000"/>
            </a:pPr>
            <a:r>
              <a:rPr lang="fr-FR" sz="2400" b="1" dirty="0">
                <a:solidFill>
                  <a:srgbClr val="01627D"/>
                </a:solidFill>
              </a:rPr>
              <a:t>Un réflexe : </a:t>
            </a:r>
          </a:p>
          <a:p>
            <a:pPr algn="ctr">
              <a:lnSpc>
                <a:spcPct val="100000"/>
              </a:lnSpc>
              <a:buSzPct val="100000"/>
            </a:pPr>
            <a:r>
              <a:rPr lang="fr-FR" sz="2400" b="1" dirty="0">
                <a:solidFill>
                  <a:srgbClr val="01627D"/>
                </a:solidFill>
              </a:rPr>
              <a:t>Contacter la DAMP</a:t>
            </a:r>
          </a:p>
        </p:txBody>
      </p:sp>
    </p:spTree>
    <p:extLst>
      <p:ext uri="{BB962C8B-B14F-4D97-AF65-F5344CB8AC3E}">
        <p14:creationId xmlns:p14="http://schemas.microsoft.com/office/powerpoint/2010/main" val="154944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par>
                          <p:cTn id="19" fill="hold">
                            <p:stCondLst>
                              <p:cond delay="500"/>
                            </p:stCondLst>
                            <p:childTnLst>
                              <p:par>
                                <p:cTn id="20" presetID="32" presetClass="emph" presetSubtype="0" fill="hold" grpId="1" nodeType="afterEffect">
                                  <p:stCondLst>
                                    <p:cond delay="0"/>
                                  </p:stCondLst>
                                  <p:childTnLst>
                                    <p:animRot by="120000">
                                      <p:cBhvr>
                                        <p:cTn id="21" dur="100" fill="hold">
                                          <p:stCondLst>
                                            <p:cond delay="0"/>
                                          </p:stCondLst>
                                        </p:cTn>
                                        <p:tgtEl>
                                          <p:spTgt spid="13"/>
                                        </p:tgtEl>
                                        <p:attrNameLst>
                                          <p:attrName>r</p:attrName>
                                        </p:attrNameLst>
                                      </p:cBhvr>
                                    </p:animRot>
                                    <p:animRot by="-240000">
                                      <p:cBhvr>
                                        <p:cTn id="22" dur="200" fill="hold">
                                          <p:stCondLst>
                                            <p:cond delay="200"/>
                                          </p:stCondLst>
                                        </p:cTn>
                                        <p:tgtEl>
                                          <p:spTgt spid="13"/>
                                        </p:tgtEl>
                                        <p:attrNameLst>
                                          <p:attrName>r</p:attrName>
                                        </p:attrNameLst>
                                      </p:cBhvr>
                                    </p:animRot>
                                    <p:animRot by="240000">
                                      <p:cBhvr>
                                        <p:cTn id="23" dur="200" fill="hold">
                                          <p:stCondLst>
                                            <p:cond delay="400"/>
                                          </p:stCondLst>
                                        </p:cTn>
                                        <p:tgtEl>
                                          <p:spTgt spid="13"/>
                                        </p:tgtEl>
                                        <p:attrNameLst>
                                          <p:attrName>r</p:attrName>
                                        </p:attrNameLst>
                                      </p:cBhvr>
                                    </p:animRot>
                                    <p:animRot by="-240000">
                                      <p:cBhvr>
                                        <p:cTn id="24" dur="200" fill="hold">
                                          <p:stCondLst>
                                            <p:cond delay="600"/>
                                          </p:stCondLst>
                                        </p:cTn>
                                        <p:tgtEl>
                                          <p:spTgt spid="13"/>
                                        </p:tgtEl>
                                        <p:attrNameLst>
                                          <p:attrName>r</p:attrName>
                                        </p:attrNameLst>
                                      </p:cBhvr>
                                    </p:animRot>
                                    <p:animRot by="120000">
                                      <p:cBhvr>
                                        <p:cTn id="25"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3" grpId="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Ellipse 47">
            <a:extLst>
              <a:ext uri="{FF2B5EF4-FFF2-40B4-BE49-F238E27FC236}">
                <a16:creationId xmlns:a16="http://schemas.microsoft.com/office/drawing/2014/main" id="{A1533F10-2B57-4EF4-A9A8-496D15131F50}"/>
              </a:ext>
            </a:extLst>
          </p:cNvPr>
          <p:cNvSpPr/>
          <p:nvPr/>
        </p:nvSpPr>
        <p:spPr>
          <a:xfrm rot="20914971">
            <a:off x="5875323" y="3850072"/>
            <a:ext cx="4568889" cy="2816316"/>
          </a:xfrm>
          <a:prstGeom prst="ellipse">
            <a:avLst/>
          </a:prstGeom>
          <a:noFill/>
          <a:ln w="38100">
            <a:solidFill>
              <a:srgbClr val="01627D">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7">
            <a:extLst>
              <a:ext uri="{FF2B5EF4-FFF2-40B4-BE49-F238E27FC236}">
                <a16:creationId xmlns:a16="http://schemas.microsoft.com/office/drawing/2014/main" id="{650F8752-AA6A-433E-9072-287DC1049CED}"/>
              </a:ext>
            </a:extLst>
          </p:cNvPr>
          <p:cNvSpPr>
            <a:spLocks noGrp="1"/>
          </p:cNvSpPr>
          <p:nvPr>
            <p:ph type="body" sz="quarter" idx="4294967295"/>
          </p:nvPr>
        </p:nvSpPr>
        <p:spPr>
          <a:xfrm>
            <a:off x="246888" y="337635"/>
            <a:ext cx="7388352" cy="554525"/>
          </a:xfrm>
          <a:prstGeom prst="rect">
            <a:avLst/>
          </a:prstGeom>
        </p:spPr>
        <p:txBody>
          <a:bodyPr>
            <a:normAutofit lnSpcReduction="10000"/>
          </a:bodyPr>
          <a:lstStyle/>
          <a:p>
            <a:pPr marL="0" indent="0">
              <a:lnSpc>
                <a:spcPct val="100000"/>
              </a:lnSpc>
              <a:spcBef>
                <a:spcPts val="0"/>
              </a:spcBef>
              <a:buNone/>
            </a:pPr>
            <a:r>
              <a:rPr lang="fr-FR" sz="3200" b="1" i="1" dirty="0">
                <a:solidFill>
                  <a:srgbClr val="10B6E2"/>
                </a:solidFill>
              </a:rPr>
              <a:t>Les marchés individuels</a:t>
            </a:r>
          </a:p>
        </p:txBody>
      </p:sp>
      <p:sp>
        <p:nvSpPr>
          <p:cNvPr id="10" name="Espace réservé du texte 4">
            <a:extLst>
              <a:ext uri="{FF2B5EF4-FFF2-40B4-BE49-F238E27FC236}">
                <a16:creationId xmlns:a16="http://schemas.microsoft.com/office/drawing/2014/main" id="{4E50FBE9-9C78-4C8D-8EC4-5EC6704C8A73}"/>
              </a:ext>
            </a:extLst>
          </p:cNvPr>
          <p:cNvSpPr txBox="1">
            <a:spLocks/>
          </p:cNvSpPr>
          <p:nvPr/>
        </p:nvSpPr>
        <p:spPr>
          <a:xfrm>
            <a:off x="246888" y="1162202"/>
            <a:ext cx="11475211" cy="554525"/>
          </a:xfrm>
          <a:prstGeom prst="rect">
            <a:avLst/>
          </a:prstGeom>
        </p:spPr>
        <p:txBody>
          <a:bodyPr>
            <a:noAutofit/>
          </a:bodyPr>
          <a:lstStyle>
            <a:lvl1pPr marL="0" indent="0" algn="l" defTabSz="914400" rtl="0" eaLnBrk="1" latinLnBrk="0" hangingPunct="1">
              <a:lnSpc>
                <a:spcPts val="7200"/>
              </a:lnSpc>
              <a:spcBef>
                <a:spcPts val="0"/>
              </a:spcBef>
              <a:buFont typeface="Arial" panose="020B0604020202020204" pitchFamily="34" charset="0"/>
              <a:buNone/>
              <a:defRPr sz="7200" kern="1200">
                <a:solidFill>
                  <a:schemeClr val="bg1"/>
                </a:solidFill>
                <a:latin typeface="Fira Sans SemiBold" panose="020B06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Aft>
                <a:spcPts val="300"/>
              </a:spcAft>
              <a:buSzPct val="100000"/>
            </a:pPr>
            <a:r>
              <a:rPr lang="fr-FR" sz="2000" dirty="0">
                <a:solidFill>
                  <a:schemeClr val="tx1"/>
                </a:solidFill>
              </a:rPr>
              <a:t>Pour ces achats, l’évaluation du besoin est réalisée, selon les cas :</a:t>
            </a:r>
          </a:p>
        </p:txBody>
      </p:sp>
      <p:graphicFrame>
        <p:nvGraphicFramePr>
          <p:cNvPr id="15" name="Tableau 14">
            <a:extLst>
              <a:ext uri="{FF2B5EF4-FFF2-40B4-BE49-F238E27FC236}">
                <a16:creationId xmlns:a16="http://schemas.microsoft.com/office/drawing/2014/main" id="{6AE943ED-9D40-4DC8-8216-D5F171382780}"/>
              </a:ext>
            </a:extLst>
          </p:cNvPr>
          <p:cNvGraphicFramePr>
            <a:graphicFrameLocks noGrp="1"/>
          </p:cNvGraphicFramePr>
          <p:nvPr>
            <p:extLst>
              <p:ext uri="{D42A27DB-BD31-4B8C-83A1-F6EECF244321}">
                <p14:modId xmlns:p14="http://schemas.microsoft.com/office/powerpoint/2010/main" val="769686221"/>
              </p:ext>
            </p:extLst>
          </p:nvPr>
        </p:nvGraphicFramePr>
        <p:xfrm>
          <a:off x="973749" y="1716936"/>
          <a:ext cx="10021487" cy="1106505"/>
        </p:xfrm>
        <a:graphic>
          <a:graphicData uri="http://schemas.openxmlformats.org/drawingml/2006/table">
            <a:tbl>
              <a:tblPr firstRow="1" firstCol="1" bandRow="1">
                <a:tableStyleId>{2A488322-F2BA-4B5B-9748-0D474271808F}</a:tableStyleId>
              </a:tblPr>
              <a:tblGrid>
                <a:gridCol w="3104000">
                  <a:extLst>
                    <a:ext uri="{9D8B030D-6E8A-4147-A177-3AD203B41FA5}">
                      <a16:colId xmlns:a16="http://schemas.microsoft.com/office/drawing/2014/main" val="20000"/>
                    </a:ext>
                  </a:extLst>
                </a:gridCol>
                <a:gridCol w="3547429">
                  <a:extLst>
                    <a:ext uri="{9D8B030D-6E8A-4147-A177-3AD203B41FA5}">
                      <a16:colId xmlns:a16="http://schemas.microsoft.com/office/drawing/2014/main" val="20001"/>
                    </a:ext>
                  </a:extLst>
                </a:gridCol>
                <a:gridCol w="3370058">
                  <a:extLst>
                    <a:ext uri="{9D8B030D-6E8A-4147-A177-3AD203B41FA5}">
                      <a16:colId xmlns:a16="http://schemas.microsoft.com/office/drawing/2014/main" val="20002"/>
                    </a:ext>
                  </a:extLst>
                </a:gridCol>
              </a:tblGrid>
              <a:tr h="479400">
                <a:tc>
                  <a:txBody>
                    <a:bodyPr/>
                    <a:lstStyle/>
                    <a:p>
                      <a:pPr algn="ctr">
                        <a:lnSpc>
                          <a:spcPct val="100000"/>
                        </a:lnSpc>
                        <a:spcBef>
                          <a:spcPts val="0"/>
                        </a:spcBef>
                        <a:spcAft>
                          <a:spcPts val="0"/>
                        </a:spcAft>
                      </a:pPr>
                      <a:r>
                        <a:rPr lang="fr-FR" sz="1400" dirty="0">
                          <a:effectLst/>
                        </a:rPr>
                        <a:t>&lt; 40 000 € HT</a:t>
                      </a:r>
                      <a:endParaRPr lang="fr-FR" sz="14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fr-FR" sz="1400" dirty="0">
                          <a:effectLst/>
                        </a:rPr>
                        <a:t>ENTRE 40 000 </a:t>
                      </a:r>
                      <a:r>
                        <a:rPr lang="fr-FR" sz="1400" baseline="0" dirty="0">
                          <a:effectLst/>
                        </a:rPr>
                        <a:t>ET </a:t>
                      </a:r>
                      <a:r>
                        <a:rPr lang="fr-FR" sz="1400" dirty="0">
                          <a:effectLst/>
                        </a:rPr>
                        <a:t>140 000 € HT</a:t>
                      </a:r>
                      <a:endParaRPr lang="fr-FR" sz="14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effectLst/>
                        </a:rPr>
                        <a:t>≥ 140 000 € HT</a:t>
                      </a:r>
                      <a:endParaRPr lang="fr-FR" sz="14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27105">
                <a:tc>
                  <a:txBody>
                    <a:bodyPr/>
                    <a:lstStyle/>
                    <a:p>
                      <a:pPr algn="ctr"/>
                      <a:r>
                        <a:rPr lang="fr-FR" sz="1200" dirty="0">
                          <a:solidFill>
                            <a:schemeClr val="tx1"/>
                          </a:solidFill>
                        </a:rPr>
                        <a:t>MAPA</a:t>
                      </a:r>
                    </a:p>
                    <a:p>
                      <a:pPr algn="ctr"/>
                      <a:r>
                        <a:rPr lang="fr-FR" sz="1200" b="0" dirty="0">
                          <a:solidFill>
                            <a:schemeClr val="tx1"/>
                          </a:solidFill>
                        </a:rPr>
                        <a:t>Sollicitation</a:t>
                      </a:r>
                      <a:r>
                        <a:rPr lang="fr-FR" sz="1200" b="0" baseline="0" dirty="0">
                          <a:solidFill>
                            <a:schemeClr val="tx1"/>
                          </a:solidFill>
                        </a:rPr>
                        <a:t> de plusieurs devis</a:t>
                      </a:r>
                      <a:endParaRPr lang="fr-FR" sz="1200" b="0" dirty="0">
                        <a:solidFill>
                          <a:schemeClr val="tx1"/>
                        </a:solidFill>
                        <a:latin typeface="+mj-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fr-FR" sz="1200" b="1" dirty="0">
                          <a:solidFill>
                            <a:schemeClr val="tx1"/>
                          </a:solidFill>
                        </a:rPr>
                        <a:t>MAPA</a:t>
                      </a:r>
                      <a:endParaRPr lang="fr-FR" sz="1200" b="1" baseline="0" dirty="0">
                        <a:solidFill>
                          <a:schemeClr val="tx1"/>
                        </a:solidFill>
                      </a:endParaRPr>
                    </a:p>
                    <a:p>
                      <a:pPr algn="ctr"/>
                      <a:r>
                        <a:rPr lang="fr-FR" sz="1200" baseline="0" dirty="0">
                          <a:solidFill>
                            <a:schemeClr val="tx1"/>
                          </a:solidFill>
                        </a:rPr>
                        <a:t>Rédaction et publication d’un DCE</a:t>
                      </a:r>
                      <a:endParaRPr lang="fr-FR" sz="1200" b="0" dirty="0">
                        <a:solidFill>
                          <a:schemeClr val="tx1"/>
                        </a:solidFill>
                        <a:latin typeface="+mj-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fr-FR" sz="1200" b="1" dirty="0">
                          <a:solidFill>
                            <a:schemeClr val="tx1"/>
                          </a:solidFill>
                          <a:effectLst/>
                        </a:rPr>
                        <a:t>Appel d’offres (AO)</a:t>
                      </a:r>
                    </a:p>
                    <a:p>
                      <a:pPr algn="ctr">
                        <a:spcAft>
                          <a:spcPts val="0"/>
                        </a:spcAft>
                      </a:pPr>
                      <a:r>
                        <a:rPr lang="fr-FR" sz="1200" dirty="0">
                          <a:solidFill>
                            <a:schemeClr val="tx1"/>
                          </a:solidFill>
                          <a:effectLst/>
                        </a:rPr>
                        <a:t>Rédaction et publication d’un DCE</a:t>
                      </a:r>
                      <a:endParaRPr lang="fr-FR" sz="1200" b="0" dirty="0">
                        <a:solidFill>
                          <a:schemeClr val="tx1"/>
                        </a:solidFill>
                        <a:effectLst/>
                        <a:latin typeface="+mj-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bl>
          </a:graphicData>
        </a:graphic>
      </p:graphicFrame>
      <p:pic>
        <p:nvPicPr>
          <p:cNvPr id="16" name="Picture 3" descr="U:\Nouveau dossier\256-256-524f8b571996f9aadbf90f4d3d769293.png">
            <a:extLst>
              <a:ext uri="{FF2B5EF4-FFF2-40B4-BE49-F238E27FC236}">
                <a16:creationId xmlns:a16="http://schemas.microsoft.com/office/drawing/2014/main" id="{2A9741CC-A8F9-4E89-A949-62E9C0ED59AD}"/>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49486" y="3974542"/>
            <a:ext cx="1458162" cy="145816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U:\Nouveau dossier\31336.png">
            <a:extLst>
              <a:ext uri="{FF2B5EF4-FFF2-40B4-BE49-F238E27FC236}">
                <a16:creationId xmlns:a16="http://schemas.microsoft.com/office/drawing/2014/main" id="{B6D77620-E014-4612-90F0-60BF3A8ACCD9}"/>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71012">
            <a:off x="2081148" y="5144723"/>
            <a:ext cx="1236323" cy="1236323"/>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a:extLst>
              <a:ext uri="{FF2B5EF4-FFF2-40B4-BE49-F238E27FC236}">
                <a16:creationId xmlns:a16="http://schemas.microsoft.com/office/drawing/2014/main" id="{1AFEF5D5-2412-4BB8-BE12-D4DB79ACEA63}"/>
              </a:ext>
            </a:extLst>
          </p:cNvPr>
          <p:cNvSpPr txBox="1"/>
          <p:nvPr/>
        </p:nvSpPr>
        <p:spPr>
          <a:xfrm rot="20850338">
            <a:off x="2219032" y="5616710"/>
            <a:ext cx="989917" cy="292388"/>
          </a:xfrm>
          <a:prstGeom prst="rect">
            <a:avLst/>
          </a:prstGeom>
          <a:noFill/>
        </p:spPr>
        <p:txBody>
          <a:bodyPr wrap="square" rtlCol="0">
            <a:spAutoFit/>
          </a:bodyPr>
          <a:lstStyle/>
          <a:p>
            <a:r>
              <a:rPr lang="fr-FR" sz="1300" dirty="0">
                <a:solidFill>
                  <a:schemeClr val="bg1"/>
                </a:solidFill>
              </a:rPr>
              <a:t>45 000 € HT</a:t>
            </a:r>
          </a:p>
        </p:txBody>
      </p:sp>
      <p:pic>
        <p:nvPicPr>
          <p:cNvPr id="21" name="Picture 7" descr="U:\Nouveau dossier\98751-200.png">
            <a:extLst>
              <a:ext uri="{FF2B5EF4-FFF2-40B4-BE49-F238E27FC236}">
                <a16:creationId xmlns:a16="http://schemas.microsoft.com/office/drawing/2014/main" id="{F81A5A95-6E38-42C7-B426-307B3058CB2F}"/>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96329" y="4080079"/>
            <a:ext cx="831057" cy="87886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U:\Nouveau dossier\Robotic-arm.png">
            <a:extLst>
              <a:ext uri="{FF2B5EF4-FFF2-40B4-BE49-F238E27FC236}">
                <a16:creationId xmlns:a16="http://schemas.microsoft.com/office/drawing/2014/main" id="{F0522168-AD32-42A5-84D6-F30494BD6F51}"/>
              </a:ext>
            </a:extLst>
          </p:cNvPr>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23427" t="18389" r="19951" b="28344"/>
          <a:stretch/>
        </p:blipFill>
        <p:spPr bwMode="auto">
          <a:xfrm>
            <a:off x="8929129" y="5419201"/>
            <a:ext cx="1084456" cy="721795"/>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 22">
            <a:extLst>
              <a:ext uri="{FF2B5EF4-FFF2-40B4-BE49-F238E27FC236}">
                <a16:creationId xmlns:a16="http://schemas.microsoft.com/office/drawing/2014/main" id="{F2337A08-B913-44C2-902D-DF7787FE1109}"/>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7284060" y="4027692"/>
            <a:ext cx="641565" cy="873880"/>
          </a:xfrm>
          <a:prstGeom prst="rect">
            <a:avLst/>
          </a:prstGeom>
        </p:spPr>
      </p:pic>
      <p:pic>
        <p:nvPicPr>
          <p:cNvPr id="24" name="Picture 8" descr="U:\Nouveau dossier\cnc_machine1600.png">
            <a:extLst>
              <a:ext uri="{FF2B5EF4-FFF2-40B4-BE49-F238E27FC236}">
                <a16:creationId xmlns:a16="http://schemas.microsoft.com/office/drawing/2014/main" id="{DC100474-371E-485A-95DC-90C6F06F0970}"/>
              </a:ext>
            </a:extLst>
          </p:cNvPr>
          <p:cNvPicPr>
            <a:picLocks noChangeAspect="1" noChangeArrowheads="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t="10460" b="11829"/>
          <a:stretch/>
        </p:blipFill>
        <p:spPr bwMode="auto">
          <a:xfrm>
            <a:off x="7755886" y="5377015"/>
            <a:ext cx="928825" cy="72179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U:\Nouveau dossier\108279-200.png">
            <a:extLst>
              <a:ext uri="{FF2B5EF4-FFF2-40B4-BE49-F238E27FC236}">
                <a16:creationId xmlns:a16="http://schemas.microsoft.com/office/drawing/2014/main" id="{B50D3F97-4ABF-4FDB-9CD3-9A74AC86F440}"/>
              </a:ext>
            </a:extLst>
          </p:cNvPr>
          <p:cNvPicPr>
            <a:picLocks noChangeAspect="1" noChangeArrowheads="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t="12805" b="14517"/>
          <a:stretch/>
        </p:blipFill>
        <p:spPr bwMode="auto">
          <a:xfrm>
            <a:off x="6397939" y="5414406"/>
            <a:ext cx="993152" cy="721795"/>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e 26">
            <a:extLst>
              <a:ext uri="{FF2B5EF4-FFF2-40B4-BE49-F238E27FC236}">
                <a16:creationId xmlns:a16="http://schemas.microsoft.com/office/drawing/2014/main" id="{4E078E75-B073-4AFF-AEB9-9D106E7CF814}"/>
              </a:ext>
            </a:extLst>
          </p:cNvPr>
          <p:cNvGrpSpPr/>
          <p:nvPr/>
        </p:nvGrpSpPr>
        <p:grpSpPr>
          <a:xfrm>
            <a:off x="6483809" y="3773288"/>
            <a:ext cx="1060506" cy="1017980"/>
            <a:chOff x="3438159" y="4179341"/>
            <a:chExt cx="894087" cy="848557"/>
          </a:xfrm>
        </p:grpSpPr>
        <p:pic>
          <p:nvPicPr>
            <p:cNvPr id="40" name="Picture 4" descr="U:\Nouveau dossier\31336.png">
              <a:extLst>
                <a:ext uri="{FF2B5EF4-FFF2-40B4-BE49-F238E27FC236}">
                  <a16:creationId xmlns:a16="http://schemas.microsoft.com/office/drawing/2014/main" id="{06924C9D-96AC-4F43-9477-AC6FFB586CC6}"/>
                </a:ext>
              </a:extLst>
            </p:cNvPr>
            <p:cNvPicPr>
              <a:picLocks noChangeAspect="1" noChangeArrowheads="1"/>
            </p:cNvPicPr>
            <p:nvPr/>
          </p:nvPicPr>
          <p:blipFill>
            <a:blip r:embed="rId9" cstate="print">
              <a:duotone>
                <a:schemeClr val="accent3">
                  <a:shade val="45000"/>
                  <a:satMod val="135000"/>
                </a:schemeClr>
                <a:prstClr val="white"/>
              </a:duotone>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1971012">
              <a:off x="3438159" y="4179341"/>
              <a:ext cx="848557" cy="848557"/>
            </a:xfrm>
            <a:prstGeom prst="rect">
              <a:avLst/>
            </a:prstGeom>
            <a:noFill/>
            <a:extLst>
              <a:ext uri="{909E8E84-426E-40DD-AFC4-6F175D3DCCD1}">
                <a14:hiddenFill xmlns:a14="http://schemas.microsoft.com/office/drawing/2010/main">
                  <a:solidFill>
                    <a:srgbClr val="FFFFFF"/>
                  </a:solidFill>
                </a14:hiddenFill>
              </a:ext>
            </a:extLst>
          </p:spPr>
        </p:pic>
        <p:sp>
          <p:nvSpPr>
            <p:cNvPr id="41" name="ZoneTexte 40">
              <a:extLst>
                <a:ext uri="{FF2B5EF4-FFF2-40B4-BE49-F238E27FC236}">
                  <a16:creationId xmlns:a16="http://schemas.microsoft.com/office/drawing/2014/main" id="{EFDF153B-F26A-4A49-967A-230F82F76725}"/>
                </a:ext>
              </a:extLst>
            </p:cNvPr>
            <p:cNvSpPr txBox="1"/>
            <p:nvPr/>
          </p:nvSpPr>
          <p:spPr>
            <a:xfrm rot="20867024">
              <a:off x="3527760" y="4484568"/>
              <a:ext cx="804486" cy="246221"/>
            </a:xfrm>
            <a:prstGeom prst="rect">
              <a:avLst/>
            </a:prstGeom>
            <a:noFill/>
          </p:spPr>
          <p:txBody>
            <a:bodyPr wrap="square" rtlCol="0">
              <a:spAutoFit/>
            </a:bodyPr>
            <a:lstStyle/>
            <a:p>
              <a:r>
                <a:rPr lang="fr-FR" sz="1000" dirty="0">
                  <a:solidFill>
                    <a:schemeClr val="bg1"/>
                  </a:solidFill>
                </a:rPr>
                <a:t>50 000 € HT</a:t>
              </a:r>
            </a:p>
          </p:txBody>
        </p:sp>
      </p:grpSp>
      <p:grpSp>
        <p:nvGrpSpPr>
          <p:cNvPr id="28" name="Groupe 27">
            <a:extLst>
              <a:ext uri="{FF2B5EF4-FFF2-40B4-BE49-F238E27FC236}">
                <a16:creationId xmlns:a16="http://schemas.microsoft.com/office/drawing/2014/main" id="{B304A0B9-F76A-4837-80D2-D9D23F1BC381}"/>
              </a:ext>
            </a:extLst>
          </p:cNvPr>
          <p:cNvGrpSpPr/>
          <p:nvPr/>
        </p:nvGrpSpPr>
        <p:grpSpPr>
          <a:xfrm rot="1108873">
            <a:off x="8961048" y="3836386"/>
            <a:ext cx="1055707" cy="1017980"/>
            <a:chOff x="3438159" y="4179341"/>
            <a:chExt cx="890041" cy="848557"/>
          </a:xfrm>
        </p:grpSpPr>
        <p:pic>
          <p:nvPicPr>
            <p:cNvPr id="38" name="Picture 4" descr="U:\Nouveau dossier\31336.png">
              <a:extLst>
                <a:ext uri="{FF2B5EF4-FFF2-40B4-BE49-F238E27FC236}">
                  <a16:creationId xmlns:a16="http://schemas.microsoft.com/office/drawing/2014/main" id="{56BF9F95-AEC9-4AAA-BF78-5FEDFA48D906}"/>
                </a:ext>
              </a:extLst>
            </p:cNvPr>
            <p:cNvPicPr>
              <a:picLocks noChangeAspect="1" noChangeArrowheads="1"/>
            </p:cNvPicPr>
            <p:nvPr/>
          </p:nvPicPr>
          <p:blipFill>
            <a:blip r:embed="rId9" cstate="print">
              <a:duotone>
                <a:schemeClr val="accent3">
                  <a:shade val="45000"/>
                  <a:satMod val="135000"/>
                </a:schemeClr>
                <a:prstClr val="white"/>
              </a:duotone>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1971012">
              <a:off x="3438159" y="4179341"/>
              <a:ext cx="848557" cy="848557"/>
            </a:xfrm>
            <a:prstGeom prst="rect">
              <a:avLst/>
            </a:prstGeom>
            <a:noFill/>
            <a:extLst>
              <a:ext uri="{909E8E84-426E-40DD-AFC4-6F175D3DCCD1}">
                <a14:hiddenFill xmlns:a14="http://schemas.microsoft.com/office/drawing/2010/main">
                  <a:solidFill>
                    <a:srgbClr val="FFFFFF"/>
                  </a:solidFill>
                </a14:hiddenFill>
              </a:ext>
            </a:extLst>
          </p:spPr>
        </p:pic>
        <p:sp>
          <p:nvSpPr>
            <p:cNvPr id="39" name="ZoneTexte 38">
              <a:extLst>
                <a:ext uri="{FF2B5EF4-FFF2-40B4-BE49-F238E27FC236}">
                  <a16:creationId xmlns:a16="http://schemas.microsoft.com/office/drawing/2014/main" id="{88D0BC13-F33E-423B-8F94-EA8E6807D6F7}"/>
                </a:ext>
              </a:extLst>
            </p:cNvPr>
            <p:cNvSpPr txBox="1"/>
            <p:nvPr/>
          </p:nvSpPr>
          <p:spPr>
            <a:xfrm rot="20867024">
              <a:off x="3523714" y="4503642"/>
              <a:ext cx="804486" cy="205242"/>
            </a:xfrm>
            <a:prstGeom prst="rect">
              <a:avLst/>
            </a:prstGeom>
            <a:noFill/>
          </p:spPr>
          <p:txBody>
            <a:bodyPr wrap="square" rtlCol="0">
              <a:spAutoFit/>
            </a:bodyPr>
            <a:lstStyle/>
            <a:p>
              <a:r>
                <a:rPr lang="fr-FR" sz="1000" dirty="0">
                  <a:solidFill>
                    <a:schemeClr val="bg1"/>
                  </a:solidFill>
                </a:rPr>
                <a:t>30 000 € HT</a:t>
              </a:r>
            </a:p>
          </p:txBody>
        </p:sp>
      </p:grpSp>
      <p:grpSp>
        <p:nvGrpSpPr>
          <p:cNvPr id="29" name="Groupe 28">
            <a:extLst>
              <a:ext uri="{FF2B5EF4-FFF2-40B4-BE49-F238E27FC236}">
                <a16:creationId xmlns:a16="http://schemas.microsoft.com/office/drawing/2014/main" id="{AEB16DBC-DC5D-4DBA-BABD-30F69B78C550}"/>
              </a:ext>
            </a:extLst>
          </p:cNvPr>
          <p:cNvGrpSpPr/>
          <p:nvPr/>
        </p:nvGrpSpPr>
        <p:grpSpPr>
          <a:xfrm rot="1365083">
            <a:off x="7724275" y="5866061"/>
            <a:ext cx="1048813" cy="1017980"/>
            <a:chOff x="3438159" y="4179341"/>
            <a:chExt cx="884229" cy="848557"/>
          </a:xfrm>
        </p:grpSpPr>
        <p:pic>
          <p:nvPicPr>
            <p:cNvPr id="36" name="Picture 4" descr="U:\Nouveau dossier\31336.png">
              <a:extLst>
                <a:ext uri="{FF2B5EF4-FFF2-40B4-BE49-F238E27FC236}">
                  <a16:creationId xmlns:a16="http://schemas.microsoft.com/office/drawing/2014/main" id="{601B358C-63CD-426E-AB60-F90E7776D30D}"/>
                </a:ext>
              </a:extLst>
            </p:cNvPr>
            <p:cNvPicPr>
              <a:picLocks noChangeAspect="1" noChangeArrowheads="1"/>
            </p:cNvPicPr>
            <p:nvPr/>
          </p:nvPicPr>
          <p:blipFill>
            <a:blip r:embed="rId9" cstate="print">
              <a:duotone>
                <a:schemeClr val="accent3">
                  <a:shade val="45000"/>
                  <a:satMod val="135000"/>
                </a:schemeClr>
                <a:prstClr val="white"/>
              </a:duotone>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1971012">
              <a:off x="3438159" y="4179341"/>
              <a:ext cx="848557" cy="848557"/>
            </a:xfrm>
            <a:prstGeom prst="rect">
              <a:avLst/>
            </a:prstGeom>
            <a:noFill/>
            <a:extLst>
              <a:ext uri="{909E8E84-426E-40DD-AFC4-6F175D3DCCD1}">
                <a14:hiddenFill xmlns:a14="http://schemas.microsoft.com/office/drawing/2010/main">
                  <a:solidFill>
                    <a:srgbClr val="FFFFFF"/>
                  </a:solidFill>
                </a14:hiddenFill>
              </a:ext>
            </a:extLst>
          </p:spPr>
        </p:pic>
        <p:sp>
          <p:nvSpPr>
            <p:cNvPr id="37" name="ZoneTexte 36">
              <a:extLst>
                <a:ext uri="{FF2B5EF4-FFF2-40B4-BE49-F238E27FC236}">
                  <a16:creationId xmlns:a16="http://schemas.microsoft.com/office/drawing/2014/main" id="{170D0BA0-9F5D-4F07-802D-5F7D25C884A3}"/>
                </a:ext>
              </a:extLst>
            </p:cNvPr>
            <p:cNvSpPr txBox="1"/>
            <p:nvPr/>
          </p:nvSpPr>
          <p:spPr>
            <a:xfrm rot="20867024">
              <a:off x="3517902" y="4489829"/>
              <a:ext cx="804486" cy="246221"/>
            </a:xfrm>
            <a:prstGeom prst="rect">
              <a:avLst/>
            </a:prstGeom>
            <a:noFill/>
          </p:spPr>
          <p:txBody>
            <a:bodyPr wrap="square" rtlCol="0">
              <a:spAutoFit/>
            </a:bodyPr>
            <a:lstStyle/>
            <a:p>
              <a:r>
                <a:rPr lang="fr-FR" sz="1000" dirty="0">
                  <a:solidFill>
                    <a:schemeClr val="bg1"/>
                  </a:solidFill>
                </a:rPr>
                <a:t>30 000 € HT</a:t>
              </a:r>
            </a:p>
          </p:txBody>
        </p:sp>
      </p:grpSp>
      <p:grpSp>
        <p:nvGrpSpPr>
          <p:cNvPr id="30" name="Groupe 29">
            <a:extLst>
              <a:ext uri="{FF2B5EF4-FFF2-40B4-BE49-F238E27FC236}">
                <a16:creationId xmlns:a16="http://schemas.microsoft.com/office/drawing/2014/main" id="{2D954256-8930-4F10-B1A5-01CB0BCD9164}"/>
              </a:ext>
            </a:extLst>
          </p:cNvPr>
          <p:cNvGrpSpPr/>
          <p:nvPr/>
        </p:nvGrpSpPr>
        <p:grpSpPr>
          <a:xfrm rot="611418">
            <a:off x="9666336" y="4916149"/>
            <a:ext cx="1076930" cy="1017980"/>
            <a:chOff x="3438159" y="4179341"/>
            <a:chExt cx="907934" cy="848557"/>
          </a:xfrm>
        </p:grpSpPr>
        <p:pic>
          <p:nvPicPr>
            <p:cNvPr id="34" name="Picture 4" descr="U:\Nouveau dossier\31336.png">
              <a:extLst>
                <a:ext uri="{FF2B5EF4-FFF2-40B4-BE49-F238E27FC236}">
                  <a16:creationId xmlns:a16="http://schemas.microsoft.com/office/drawing/2014/main" id="{4B3007B4-0C80-4117-B5A3-1F6AF73C418A}"/>
                </a:ext>
              </a:extLst>
            </p:cNvPr>
            <p:cNvPicPr>
              <a:picLocks noChangeAspect="1" noChangeArrowheads="1"/>
            </p:cNvPicPr>
            <p:nvPr/>
          </p:nvPicPr>
          <p:blipFill>
            <a:blip r:embed="rId9" cstate="print">
              <a:duotone>
                <a:schemeClr val="accent3">
                  <a:shade val="45000"/>
                  <a:satMod val="135000"/>
                </a:schemeClr>
                <a:prstClr val="white"/>
              </a:duotone>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1971012">
              <a:off x="3438159" y="4179341"/>
              <a:ext cx="848557" cy="848557"/>
            </a:xfrm>
            <a:prstGeom prst="rect">
              <a:avLst/>
            </a:prstGeom>
            <a:noFill/>
            <a:extLst>
              <a:ext uri="{909E8E84-426E-40DD-AFC4-6F175D3DCCD1}">
                <a14:hiddenFill xmlns:a14="http://schemas.microsoft.com/office/drawing/2010/main">
                  <a:solidFill>
                    <a:srgbClr val="FFFFFF"/>
                  </a:solidFill>
                </a14:hiddenFill>
              </a:ext>
            </a:extLst>
          </p:spPr>
        </p:pic>
        <p:sp>
          <p:nvSpPr>
            <p:cNvPr id="35" name="ZoneTexte 34">
              <a:extLst>
                <a:ext uri="{FF2B5EF4-FFF2-40B4-BE49-F238E27FC236}">
                  <a16:creationId xmlns:a16="http://schemas.microsoft.com/office/drawing/2014/main" id="{7047D4C1-74C5-4515-BC14-0FB820CF9753}"/>
                </a:ext>
              </a:extLst>
            </p:cNvPr>
            <p:cNvSpPr txBox="1"/>
            <p:nvPr/>
          </p:nvSpPr>
          <p:spPr>
            <a:xfrm rot="20867024">
              <a:off x="3541607" y="4490364"/>
              <a:ext cx="804486" cy="246221"/>
            </a:xfrm>
            <a:prstGeom prst="rect">
              <a:avLst/>
            </a:prstGeom>
            <a:noFill/>
          </p:spPr>
          <p:txBody>
            <a:bodyPr wrap="square" rtlCol="0">
              <a:spAutoFit/>
            </a:bodyPr>
            <a:lstStyle/>
            <a:p>
              <a:r>
                <a:rPr lang="fr-FR" sz="1000" dirty="0">
                  <a:solidFill>
                    <a:schemeClr val="bg1"/>
                  </a:solidFill>
                </a:rPr>
                <a:t>20 000 € HT</a:t>
              </a:r>
            </a:p>
          </p:txBody>
        </p:sp>
      </p:grpSp>
      <p:grpSp>
        <p:nvGrpSpPr>
          <p:cNvPr id="31" name="Groupe 30">
            <a:extLst>
              <a:ext uri="{FF2B5EF4-FFF2-40B4-BE49-F238E27FC236}">
                <a16:creationId xmlns:a16="http://schemas.microsoft.com/office/drawing/2014/main" id="{AC7C484C-C377-458E-91FD-BF02FFD7F344}"/>
              </a:ext>
            </a:extLst>
          </p:cNvPr>
          <p:cNvGrpSpPr/>
          <p:nvPr/>
        </p:nvGrpSpPr>
        <p:grpSpPr>
          <a:xfrm>
            <a:off x="5838011" y="4785527"/>
            <a:ext cx="1087688" cy="1017980"/>
            <a:chOff x="3438159" y="4179341"/>
            <a:chExt cx="917004" cy="848557"/>
          </a:xfrm>
        </p:grpSpPr>
        <p:pic>
          <p:nvPicPr>
            <p:cNvPr id="32" name="Picture 4" descr="U:\Nouveau dossier\31336.png">
              <a:extLst>
                <a:ext uri="{FF2B5EF4-FFF2-40B4-BE49-F238E27FC236}">
                  <a16:creationId xmlns:a16="http://schemas.microsoft.com/office/drawing/2014/main" id="{14D71B05-1799-4568-A384-96EB9A9C679A}"/>
                </a:ext>
              </a:extLst>
            </p:cNvPr>
            <p:cNvPicPr>
              <a:picLocks noChangeAspect="1" noChangeArrowheads="1"/>
            </p:cNvPicPr>
            <p:nvPr/>
          </p:nvPicPr>
          <p:blipFill>
            <a:blip r:embed="rId9" cstate="print">
              <a:duotone>
                <a:schemeClr val="accent3">
                  <a:shade val="45000"/>
                  <a:satMod val="135000"/>
                </a:schemeClr>
                <a:prstClr val="white"/>
              </a:duotone>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1971012">
              <a:off x="3438159" y="4179341"/>
              <a:ext cx="848557" cy="848557"/>
            </a:xfrm>
            <a:prstGeom prst="rect">
              <a:avLst/>
            </a:prstGeom>
            <a:noFill/>
            <a:extLst>
              <a:ext uri="{909E8E84-426E-40DD-AFC4-6F175D3DCCD1}">
                <a14:hiddenFill xmlns:a14="http://schemas.microsoft.com/office/drawing/2010/main">
                  <a:solidFill>
                    <a:srgbClr val="FFFFFF"/>
                  </a:solidFill>
                </a14:hiddenFill>
              </a:ext>
            </a:extLst>
          </p:spPr>
        </p:pic>
        <p:sp>
          <p:nvSpPr>
            <p:cNvPr id="33" name="ZoneTexte 32">
              <a:extLst>
                <a:ext uri="{FF2B5EF4-FFF2-40B4-BE49-F238E27FC236}">
                  <a16:creationId xmlns:a16="http://schemas.microsoft.com/office/drawing/2014/main" id="{9666170E-92A3-4599-B85A-2EDDFCA2EF4B}"/>
                </a:ext>
              </a:extLst>
            </p:cNvPr>
            <p:cNvSpPr txBox="1"/>
            <p:nvPr/>
          </p:nvSpPr>
          <p:spPr>
            <a:xfrm rot="20867024">
              <a:off x="3550677" y="4484569"/>
              <a:ext cx="804486" cy="246221"/>
            </a:xfrm>
            <a:prstGeom prst="rect">
              <a:avLst/>
            </a:prstGeom>
            <a:noFill/>
          </p:spPr>
          <p:txBody>
            <a:bodyPr wrap="square" rtlCol="0">
              <a:spAutoFit/>
            </a:bodyPr>
            <a:lstStyle/>
            <a:p>
              <a:r>
                <a:rPr lang="fr-FR" sz="1000" dirty="0">
                  <a:solidFill>
                    <a:schemeClr val="bg1"/>
                  </a:solidFill>
                </a:rPr>
                <a:t>20 000 € HT</a:t>
              </a:r>
            </a:p>
          </p:txBody>
        </p:sp>
      </p:grpSp>
      <p:cxnSp>
        <p:nvCxnSpPr>
          <p:cNvPr id="43" name="Connecteur droit 42">
            <a:extLst>
              <a:ext uri="{FF2B5EF4-FFF2-40B4-BE49-F238E27FC236}">
                <a16:creationId xmlns:a16="http://schemas.microsoft.com/office/drawing/2014/main" id="{E90FFC91-A4FC-483D-8443-3AA1CB8DED11}"/>
              </a:ext>
            </a:extLst>
          </p:cNvPr>
          <p:cNvCxnSpPr/>
          <p:nvPr/>
        </p:nvCxnSpPr>
        <p:spPr>
          <a:xfrm>
            <a:off x="6957335" y="5186099"/>
            <a:ext cx="2525927" cy="26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54D8B418-AC33-449C-AC26-EE259B8668AE}"/>
              </a:ext>
            </a:extLst>
          </p:cNvPr>
          <p:cNvCxnSpPr/>
          <p:nvPr/>
        </p:nvCxnSpPr>
        <p:spPr>
          <a:xfrm>
            <a:off x="8028130" y="4728518"/>
            <a:ext cx="394790"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9A324304-B50E-4180-92BA-0350F0517361}"/>
              </a:ext>
            </a:extLst>
          </p:cNvPr>
          <p:cNvCxnSpPr>
            <a:cxnSpLocks/>
          </p:cNvCxnSpPr>
          <p:nvPr/>
        </p:nvCxnSpPr>
        <p:spPr>
          <a:xfrm>
            <a:off x="8220299" y="4733925"/>
            <a:ext cx="0" cy="5851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CD89333A-69E8-4F31-BAEA-AB06CCAF7F59}"/>
              </a:ext>
            </a:extLst>
          </p:cNvPr>
          <p:cNvCxnSpPr/>
          <p:nvPr/>
        </p:nvCxnSpPr>
        <p:spPr>
          <a:xfrm>
            <a:off x="6973149" y="5197405"/>
            <a:ext cx="0" cy="12165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9EE3FC6D-4CBD-4C41-8F2E-AFB8CD40BC00}"/>
              </a:ext>
            </a:extLst>
          </p:cNvPr>
          <p:cNvCxnSpPr/>
          <p:nvPr/>
        </p:nvCxnSpPr>
        <p:spPr>
          <a:xfrm>
            <a:off x="9471357" y="5197405"/>
            <a:ext cx="0" cy="121652"/>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50" name="Groupe 49">
            <a:extLst>
              <a:ext uri="{FF2B5EF4-FFF2-40B4-BE49-F238E27FC236}">
                <a16:creationId xmlns:a16="http://schemas.microsoft.com/office/drawing/2014/main" id="{8B87BA0B-8454-4F04-BF86-9FDD02BFCA9F}"/>
              </a:ext>
            </a:extLst>
          </p:cNvPr>
          <p:cNvGrpSpPr/>
          <p:nvPr/>
        </p:nvGrpSpPr>
        <p:grpSpPr>
          <a:xfrm rot="21211036">
            <a:off x="10068630" y="3768679"/>
            <a:ext cx="1466443" cy="1483167"/>
            <a:chOff x="2030348" y="4389770"/>
            <a:chExt cx="1236323" cy="1236323"/>
          </a:xfrm>
        </p:grpSpPr>
        <p:pic>
          <p:nvPicPr>
            <p:cNvPr id="52" name="Picture 4" descr="U:\Nouveau dossier\31336.png">
              <a:extLst>
                <a:ext uri="{FF2B5EF4-FFF2-40B4-BE49-F238E27FC236}">
                  <a16:creationId xmlns:a16="http://schemas.microsoft.com/office/drawing/2014/main" id="{5FAE631D-71AD-4029-9DDA-4068C6AE8287}"/>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720674">
              <a:off x="2030348" y="4389770"/>
              <a:ext cx="1236323" cy="1236323"/>
            </a:xfrm>
            <a:prstGeom prst="rect">
              <a:avLst/>
            </a:prstGeom>
            <a:noFill/>
            <a:extLst>
              <a:ext uri="{909E8E84-426E-40DD-AFC4-6F175D3DCCD1}">
                <a14:hiddenFill xmlns:a14="http://schemas.microsoft.com/office/drawing/2010/main">
                  <a:solidFill>
                    <a:srgbClr val="FFFFFF"/>
                  </a:solidFill>
                </a14:hiddenFill>
              </a:ext>
            </a:extLst>
          </p:spPr>
        </p:pic>
        <p:sp>
          <p:nvSpPr>
            <p:cNvPr id="53" name="ZoneTexte 52">
              <a:extLst>
                <a:ext uri="{FF2B5EF4-FFF2-40B4-BE49-F238E27FC236}">
                  <a16:creationId xmlns:a16="http://schemas.microsoft.com/office/drawing/2014/main" id="{3E84D44F-EA8E-4BD7-A712-7B1AE5184921}"/>
                </a:ext>
              </a:extLst>
            </p:cNvPr>
            <p:cNvSpPr txBox="1"/>
            <p:nvPr/>
          </p:nvSpPr>
          <p:spPr>
            <a:xfrm rot="36137">
              <a:off x="2173539" y="4896730"/>
              <a:ext cx="989917" cy="218070"/>
            </a:xfrm>
            <a:prstGeom prst="rect">
              <a:avLst/>
            </a:prstGeom>
            <a:noFill/>
          </p:spPr>
          <p:txBody>
            <a:bodyPr wrap="square" rtlCol="0">
              <a:spAutoFit/>
            </a:bodyPr>
            <a:lstStyle/>
            <a:p>
              <a:pPr algn="ctr"/>
              <a:r>
                <a:rPr lang="fr-FR" sz="1100" dirty="0">
                  <a:solidFill>
                    <a:schemeClr val="bg1"/>
                  </a:solidFill>
                </a:rPr>
                <a:t>150 000 € HT</a:t>
              </a:r>
            </a:p>
          </p:txBody>
        </p:sp>
      </p:grpSp>
      <p:cxnSp>
        <p:nvCxnSpPr>
          <p:cNvPr id="51" name="Connecteur droit 50">
            <a:extLst>
              <a:ext uri="{FF2B5EF4-FFF2-40B4-BE49-F238E27FC236}">
                <a16:creationId xmlns:a16="http://schemas.microsoft.com/office/drawing/2014/main" id="{DD295B4A-39BA-4E24-98FB-9E7E9FAF0BD2}"/>
              </a:ext>
            </a:extLst>
          </p:cNvPr>
          <p:cNvCxnSpPr>
            <a:cxnSpLocks/>
          </p:cNvCxnSpPr>
          <p:nvPr/>
        </p:nvCxnSpPr>
        <p:spPr>
          <a:xfrm flipV="1">
            <a:off x="10337925" y="4802273"/>
            <a:ext cx="1014899" cy="100273"/>
          </a:xfrm>
          <a:prstGeom prst="line">
            <a:avLst/>
          </a:prstGeom>
          <a:ln w="38100">
            <a:solidFill>
              <a:srgbClr val="C63050"/>
            </a:solidFill>
          </a:ln>
        </p:spPr>
        <p:style>
          <a:lnRef idx="1">
            <a:schemeClr val="accent1"/>
          </a:lnRef>
          <a:fillRef idx="0">
            <a:schemeClr val="accent1"/>
          </a:fillRef>
          <a:effectRef idx="0">
            <a:schemeClr val="accent1"/>
          </a:effectRef>
          <a:fontRef idx="minor">
            <a:schemeClr val="tx1"/>
          </a:fontRef>
        </p:style>
      </p:cxnSp>
      <p:sp>
        <p:nvSpPr>
          <p:cNvPr id="56" name="Espace réservé du texte 4">
            <a:extLst>
              <a:ext uri="{FF2B5EF4-FFF2-40B4-BE49-F238E27FC236}">
                <a16:creationId xmlns:a16="http://schemas.microsoft.com/office/drawing/2014/main" id="{5265F3B1-EE73-4AA7-BC39-4978744973C6}"/>
              </a:ext>
            </a:extLst>
          </p:cNvPr>
          <p:cNvSpPr txBox="1">
            <a:spLocks/>
          </p:cNvSpPr>
          <p:nvPr/>
        </p:nvSpPr>
        <p:spPr>
          <a:xfrm>
            <a:off x="5538793" y="2998809"/>
            <a:ext cx="5586407" cy="554525"/>
          </a:xfrm>
          <a:prstGeom prst="rect">
            <a:avLst/>
          </a:prstGeom>
        </p:spPr>
        <p:txBody>
          <a:bodyPr>
            <a:noAutofit/>
          </a:bodyPr>
          <a:lstStyle>
            <a:lvl1pPr marL="0" indent="0" algn="l" defTabSz="914400" rtl="0" eaLnBrk="1" latinLnBrk="0" hangingPunct="1">
              <a:lnSpc>
                <a:spcPts val="7200"/>
              </a:lnSpc>
              <a:spcBef>
                <a:spcPts val="0"/>
              </a:spcBef>
              <a:buFont typeface="Arial" panose="020B0604020202020204" pitchFamily="34" charset="0"/>
              <a:buNone/>
              <a:defRPr sz="7200" kern="1200">
                <a:solidFill>
                  <a:schemeClr val="bg1"/>
                </a:solidFill>
                <a:latin typeface="Fira Sans SemiBold" panose="020B06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Aft>
                <a:spcPts val="300"/>
              </a:spcAft>
              <a:buSzPct val="100000"/>
            </a:pPr>
            <a:r>
              <a:rPr lang="fr-FR" sz="2000" dirty="0">
                <a:solidFill>
                  <a:schemeClr val="tx1"/>
                </a:solidFill>
              </a:rPr>
              <a:t>Sur la base de l’ensemble des achats concourant à la réalisation d’</a:t>
            </a:r>
            <a:r>
              <a:rPr lang="fr-FR" sz="2000" b="1" dirty="0">
                <a:solidFill>
                  <a:srgbClr val="01627D"/>
                </a:solidFill>
              </a:rPr>
              <a:t>un même projet (unité fonctionnelle</a:t>
            </a:r>
            <a:r>
              <a:rPr lang="fr-FR" sz="2000" dirty="0">
                <a:solidFill>
                  <a:schemeClr val="tx1"/>
                </a:solidFill>
              </a:rPr>
              <a:t>)</a:t>
            </a:r>
            <a:br>
              <a:rPr lang="fr-FR" sz="2000" dirty="0">
                <a:solidFill>
                  <a:schemeClr val="tx1"/>
                </a:solidFill>
              </a:rPr>
            </a:br>
            <a:endParaRPr lang="fr-FR" sz="2000" dirty="0">
              <a:solidFill>
                <a:schemeClr val="tx1"/>
              </a:solidFill>
            </a:endParaRPr>
          </a:p>
        </p:txBody>
      </p:sp>
      <p:sp>
        <p:nvSpPr>
          <p:cNvPr id="57" name="Espace réservé du texte 4">
            <a:extLst>
              <a:ext uri="{FF2B5EF4-FFF2-40B4-BE49-F238E27FC236}">
                <a16:creationId xmlns:a16="http://schemas.microsoft.com/office/drawing/2014/main" id="{B1E9D4FA-B7EE-46FE-BD1D-BA2DFFE1C121}"/>
              </a:ext>
            </a:extLst>
          </p:cNvPr>
          <p:cNvSpPr txBox="1">
            <a:spLocks/>
          </p:cNvSpPr>
          <p:nvPr/>
        </p:nvSpPr>
        <p:spPr>
          <a:xfrm>
            <a:off x="919599" y="2998809"/>
            <a:ext cx="3986392" cy="554525"/>
          </a:xfrm>
          <a:prstGeom prst="rect">
            <a:avLst/>
          </a:prstGeom>
        </p:spPr>
        <p:txBody>
          <a:bodyPr>
            <a:noAutofit/>
          </a:bodyPr>
          <a:lstStyle>
            <a:lvl1pPr marL="0" indent="0" algn="l" defTabSz="914400" rtl="0" eaLnBrk="1" latinLnBrk="0" hangingPunct="1">
              <a:lnSpc>
                <a:spcPts val="7200"/>
              </a:lnSpc>
              <a:spcBef>
                <a:spcPts val="0"/>
              </a:spcBef>
              <a:buFont typeface="Arial" panose="020B0604020202020204" pitchFamily="34" charset="0"/>
              <a:buNone/>
              <a:defRPr sz="7200" kern="1200">
                <a:solidFill>
                  <a:schemeClr val="bg1"/>
                </a:solidFill>
                <a:latin typeface="Fira Sans SemiBold" panose="020B06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Aft>
                <a:spcPts val="300"/>
              </a:spcAft>
              <a:buSzPct val="100000"/>
            </a:pPr>
            <a:r>
              <a:rPr lang="fr-FR" sz="2000" b="1" dirty="0">
                <a:solidFill>
                  <a:srgbClr val="01627D"/>
                </a:solidFill>
              </a:rPr>
              <a:t>Au niveau du projet d’achat</a:t>
            </a:r>
          </a:p>
        </p:txBody>
      </p:sp>
      <p:sp>
        <p:nvSpPr>
          <p:cNvPr id="58" name="Espace réservé du texte 4">
            <a:extLst>
              <a:ext uri="{FF2B5EF4-FFF2-40B4-BE49-F238E27FC236}">
                <a16:creationId xmlns:a16="http://schemas.microsoft.com/office/drawing/2014/main" id="{A4B8A93F-BA97-4A1C-86C8-81D7F36B24D3}"/>
              </a:ext>
            </a:extLst>
          </p:cNvPr>
          <p:cNvSpPr txBox="1">
            <a:spLocks/>
          </p:cNvSpPr>
          <p:nvPr/>
        </p:nvSpPr>
        <p:spPr>
          <a:xfrm>
            <a:off x="2506120" y="5956246"/>
            <a:ext cx="5586407" cy="554525"/>
          </a:xfrm>
          <a:prstGeom prst="rect">
            <a:avLst/>
          </a:prstGeom>
        </p:spPr>
        <p:txBody>
          <a:bodyPr>
            <a:noAutofit/>
          </a:bodyPr>
          <a:lstStyle>
            <a:lvl1pPr marL="0" indent="0" algn="l" defTabSz="914400" rtl="0" eaLnBrk="1" latinLnBrk="0" hangingPunct="1">
              <a:lnSpc>
                <a:spcPts val="7200"/>
              </a:lnSpc>
              <a:spcBef>
                <a:spcPts val="0"/>
              </a:spcBef>
              <a:buFont typeface="Arial" panose="020B0604020202020204" pitchFamily="34" charset="0"/>
              <a:buNone/>
              <a:defRPr sz="7200" kern="1200">
                <a:solidFill>
                  <a:schemeClr val="bg1"/>
                </a:solidFill>
                <a:latin typeface="Fira Sans SemiBold" panose="020B06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Aft>
                <a:spcPts val="300"/>
              </a:spcAft>
              <a:buSzPct val="100000"/>
            </a:pPr>
            <a:r>
              <a:rPr lang="fr-FR" sz="3200" b="1" dirty="0">
                <a:solidFill>
                  <a:srgbClr val="C63050"/>
                </a:solidFill>
              </a:rPr>
              <a:t>MAPA</a:t>
            </a:r>
          </a:p>
        </p:txBody>
      </p:sp>
      <p:sp>
        <p:nvSpPr>
          <p:cNvPr id="59" name="Espace réservé du texte 4">
            <a:extLst>
              <a:ext uri="{FF2B5EF4-FFF2-40B4-BE49-F238E27FC236}">
                <a16:creationId xmlns:a16="http://schemas.microsoft.com/office/drawing/2014/main" id="{310C23BC-AD94-4E7D-A0B0-291BA4D3839C}"/>
              </a:ext>
            </a:extLst>
          </p:cNvPr>
          <p:cNvSpPr txBox="1">
            <a:spLocks/>
          </p:cNvSpPr>
          <p:nvPr/>
        </p:nvSpPr>
        <p:spPr>
          <a:xfrm>
            <a:off x="11125200" y="4811913"/>
            <a:ext cx="824712" cy="554525"/>
          </a:xfrm>
          <a:prstGeom prst="rect">
            <a:avLst/>
          </a:prstGeom>
        </p:spPr>
        <p:txBody>
          <a:bodyPr>
            <a:noAutofit/>
          </a:bodyPr>
          <a:lstStyle>
            <a:lvl1pPr marL="0" indent="0" algn="l" defTabSz="914400" rtl="0" eaLnBrk="1" latinLnBrk="0" hangingPunct="1">
              <a:lnSpc>
                <a:spcPts val="7200"/>
              </a:lnSpc>
              <a:spcBef>
                <a:spcPts val="0"/>
              </a:spcBef>
              <a:buFont typeface="Arial" panose="020B0604020202020204" pitchFamily="34" charset="0"/>
              <a:buNone/>
              <a:defRPr sz="7200" kern="1200">
                <a:solidFill>
                  <a:schemeClr val="bg1"/>
                </a:solidFill>
                <a:latin typeface="Fira Sans SemiBold" panose="020B06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Aft>
                <a:spcPts val="300"/>
              </a:spcAft>
              <a:buSzPct val="100000"/>
            </a:pPr>
            <a:r>
              <a:rPr lang="fr-FR" sz="3200" b="1" dirty="0">
                <a:solidFill>
                  <a:srgbClr val="C63050"/>
                </a:solidFill>
              </a:rPr>
              <a:t>AO</a:t>
            </a:r>
          </a:p>
        </p:txBody>
      </p:sp>
    </p:spTree>
    <p:extLst>
      <p:ext uri="{BB962C8B-B14F-4D97-AF65-F5344CB8AC3E}">
        <p14:creationId xmlns:p14="http://schemas.microsoft.com/office/powerpoint/2010/main" val="3061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1" nodeType="click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additive="base">
                                        <p:cTn id="26" dur="500" fill="hold"/>
                                        <p:tgtEl>
                                          <p:spTgt spid="58"/>
                                        </p:tgtEl>
                                        <p:attrNameLst>
                                          <p:attrName>ppt_x</p:attrName>
                                        </p:attrNameLst>
                                      </p:cBhvr>
                                      <p:tavLst>
                                        <p:tav tm="0">
                                          <p:val>
                                            <p:strVal val="#ppt_x"/>
                                          </p:val>
                                        </p:tav>
                                        <p:tav tm="100000">
                                          <p:val>
                                            <p:strVal val="#ppt_x"/>
                                          </p:val>
                                        </p:tav>
                                      </p:tavLst>
                                    </p:anim>
                                    <p:anim calcmode="lin" valueType="num">
                                      <p:cBhvr additive="base">
                                        <p:cTn id="27"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childTnLst>
                                </p:cTn>
                              </p:par>
                              <p:par>
                                <p:cTn id="33" presetID="10"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0"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10" presetClass="entr" presetSubtype="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par>
                                <p:cTn id="54" presetID="10" presetClass="entr" presetSubtype="0" fill="hold"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10"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par>
                                <p:cTn id="60" presetID="10" presetClass="entr" presetSubtype="0" fill="hold"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500"/>
                                        <p:tgtEl>
                                          <p:spTgt spid="44"/>
                                        </p:tgtEl>
                                      </p:cBhvr>
                                    </p:animEffect>
                                  </p:childTnLst>
                                </p:cTn>
                              </p:par>
                              <p:par>
                                <p:cTn id="68" presetID="10" presetClass="entr" presetSubtype="0" fill="hold" nodeType="with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fade">
                                      <p:cBhvr>
                                        <p:cTn id="70" dur="500"/>
                                        <p:tgtEl>
                                          <p:spTgt spid="45"/>
                                        </p:tgtEl>
                                      </p:cBhvr>
                                    </p:animEffect>
                                  </p:childTnLst>
                                </p:cTn>
                              </p:par>
                              <p:par>
                                <p:cTn id="71" presetID="10" presetClass="entr" presetSubtype="0"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500"/>
                                        <p:tgtEl>
                                          <p:spTgt spid="43"/>
                                        </p:tgtEl>
                                      </p:cBhvr>
                                    </p:animEffect>
                                  </p:childTnLst>
                                </p:cTn>
                              </p:par>
                              <p:par>
                                <p:cTn id="74" presetID="10" presetClass="entr" presetSubtype="0" fill="hold"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500"/>
                                        <p:tgtEl>
                                          <p:spTgt spid="46"/>
                                        </p:tgtEl>
                                      </p:cBhvr>
                                    </p:animEffect>
                                  </p:childTnLst>
                                </p:cTn>
                              </p:par>
                              <p:par>
                                <p:cTn id="77" presetID="10" presetClass="entr" presetSubtype="0" fill="hold" nodeType="with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fade">
                                      <p:cBhvr>
                                        <p:cTn id="79" dur="500"/>
                                        <p:tgtEl>
                                          <p:spTgt spid="4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500"/>
                                        <p:tgtEl>
                                          <p:spTgt spid="48"/>
                                        </p:tgtEl>
                                      </p:cBhvr>
                                    </p:animEffect>
                                  </p:childTnLst>
                                </p:cTn>
                              </p:par>
                              <p:par>
                                <p:cTn id="85" presetID="10" presetClass="entr" presetSubtype="0" fill="hold"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500"/>
                                        <p:tgtEl>
                                          <p:spTgt spid="50"/>
                                        </p:tgtEl>
                                      </p:cBhvr>
                                    </p:animEffect>
                                  </p:childTnLst>
                                </p:cTn>
                              </p:par>
                              <p:par>
                                <p:cTn id="88" presetID="10" presetClass="entr" presetSubtype="0" fill="hold" nodeType="with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500"/>
                                        <p:tgtEl>
                                          <p:spTgt spid="51"/>
                                        </p:tgtEl>
                                      </p:cBhvr>
                                    </p:animEffect>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59"/>
                                        </p:tgtEl>
                                        <p:attrNameLst>
                                          <p:attrName>style.visibility</p:attrName>
                                        </p:attrNameLst>
                                      </p:cBhvr>
                                      <p:to>
                                        <p:strVal val="visible"/>
                                      </p:to>
                                    </p:set>
                                    <p:anim calcmode="lin" valueType="num">
                                      <p:cBhvr additive="base">
                                        <p:cTn id="95" dur="500" fill="hold"/>
                                        <p:tgtEl>
                                          <p:spTgt spid="59"/>
                                        </p:tgtEl>
                                        <p:attrNameLst>
                                          <p:attrName>ppt_x</p:attrName>
                                        </p:attrNameLst>
                                      </p:cBhvr>
                                      <p:tavLst>
                                        <p:tav tm="0">
                                          <p:val>
                                            <p:strVal val="#ppt_x"/>
                                          </p:val>
                                        </p:tav>
                                        <p:tav tm="100000">
                                          <p:val>
                                            <p:strVal val="#ppt_x"/>
                                          </p:val>
                                        </p:tav>
                                      </p:tavLst>
                                    </p:anim>
                                    <p:anim calcmode="lin" valueType="num">
                                      <p:cBhvr additive="base">
                                        <p:cTn id="9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9" grpId="0"/>
      <p:bldP spid="56" grpId="0"/>
      <p:bldP spid="57" grpId="0"/>
      <p:bldP spid="58" grpId="1"/>
      <p:bldP spid="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650F8752-AA6A-433E-9072-287DC1049CED}"/>
              </a:ext>
            </a:extLst>
          </p:cNvPr>
          <p:cNvSpPr>
            <a:spLocks noGrp="1"/>
          </p:cNvSpPr>
          <p:nvPr>
            <p:ph type="body" sz="quarter" idx="4294967295"/>
          </p:nvPr>
        </p:nvSpPr>
        <p:spPr>
          <a:xfrm>
            <a:off x="246888" y="337635"/>
            <a:ext cx="7388352" cy="554525"/>
          </a:xfrm>
          <a:prstGeom prst="rect">
            <a:avLst/>
          </a:prstGeom>
        </p:spPr>
        <p:txBody>
          <a:bodyPr>
            <a:normAutofit lnSpcReduction="10000"/>
          </a:bodyPr>
          <a:lstStyle/>
          <a:p>
            <a:pPr marL="0" indent="0">
              <a:lnSpc>
                <a:spcPct val="100000"/>
              </a:lnSpc>
              <a:spcBef>
                <a:spcPts val="0"/>
              </a:spcBef>
              <a:buNone/>
            </a:pPr>
            <a:r>
              <a:rPr lang="fr-FR" sz="3200" b="1" i="1" dirty="0">
                <a:solidFill>
                  <a:srgbClr val="10B6E2"/>
                </a:solidFill>
              </a:rPr>
              <a:t>Les marchés individuels</a:t>
            </a:r>
          </a:p>
        </p:txBody>
      </p:sp>
      <p:sp>
        <p:nvSpPr>
          <p:cNvPr id="49" name="ZoneTexte 48">
            <a:extLst>
              <a:ext uri="{FF2B5EF4-FFF2-40B4-BE49-F238E27FC236}">
                <a16:creationId xmlns:a16="http://schemas.microsoft.com/office/drawing/2014/main" id="{61001FCA-495A-45B1-BABF-51823B15F462}"/>
              </a:ext>
            </a:extLst>
          </p:cNvPr>
          <p:cNvSpPr txBox="1"/>
          <p:nvPr/>
        </p:nvSpPr>
        <p:spPr>
          <a:xfrm flipH="1">
            <a:off x="4946823" y="593643"/>
            <a:ext cx="2298353" cy="6247864"/>
          </a:xfrm>
          <a:prstGeom prst="rect">
            <a:avLst/>
          </a:prstGeom>
          <a:noFill/>
        </p:spPr>
        <p:txBody>
          <a:bodyPr wrap="square" rtlCol="0">
            <a:spAutoFit/>
          </a:bodyPr>
          <a:lstStyle/>
          <a:p>
            <a:r>
              <a:rPr lang="fr-FR" sz="40000" b="1" i="1" dirty="0">
                <a:ln w="28575">
                  <a:solidFill>
                    <a:srgbClr val="01627D">
                      <a:alpha val="50000"/>
                    </a:srgbClr>
                  </a:solidFill>
                  <a:prstDash val="solid"/>
                  <a:miter lim="800000"/>
                </a:ln>
                <a:noFill/>
                <a:effectLst>
                  <a:outerShdw blurRad="25500" dist="23000" dir="7020000" algn="tl">
                    <a:srgbClr val="000000">
                      <a:alpha val="25000"/>
                    </a:srgbClr>
                  </a:outerShdw>
                </a:effectLst>
              </a:rPr>
              <a:t>!</a:t>
            </a:r>
          </a:p>
        </p:txBody>
      </p:sp>
      <p:sp>
        <p:nvSpPr>
          <p:cNvPr id="54" name="Espace réservé du texte 4">
            <a:extLst>
              <a:ext uri="{FF2B5EF4-FFF2-40B4-BE49-F238E27FC236}">
                <a16:creationId xmlns:a16="http://schemas.microsoft.com/office/drawing/2014/main" id="{90D5946A-E9BC-49E7-9BC4-4108DC873DE0}"/>
              </a:ext>
            </a:extLst>
          </p:cNvPr>
          <p:cNvSpPr txBox="1">
            <a:spLocks/>
          </p:cNvSpPr>
          <p:nvPr/>
        </p:nvSpPr>
        <p:spPr>
          <a:xfrm>
            <a:off x="606043" y="2435301"/>
            <a:ext cx="10979912" cy="1987398"/>
          </a:xfrm>
          <a:prstGeom prst="rect">
            <a:avLst/>
          </a:prstGeom>
        </p:spPr>
        <p:txBody>
          <a:bodyPr>
            <a:noAutofit/>
          </a:bodyPr>
          <a:lstStyle>
            <a:lvl1pPr marL="0" indent="0" algn="l" defTabSz="914400" rtl="0" eaLnBrk="1" latinLnBrk="0" hangingPunct="1">
              <a:lnSpc>
                <a:spcPts val="7200"/>
              </a:lnSpc>
              <a:spcBef>
                <a:spcPts val="0"/>
              </a:spcBef>
              <a:buFont typeface="Arial" panose="020B0604020202020204" pitchFamily="34" charset="0"/>
              <a:buNone/>
              <a:defRPr sz="7200" kern="1200">
                <a:solidFill>
                  <a:schemeClr val="bg1"/>
                </a:solidFill>
                <a:latin typeface="Fira Sans SemiBold" panose="020B06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Aft>
                <a:spcPts val="300"/>
              </a:spcAft>
              <a:buSzPct val="100000"/>
            </a:pPr>
            <a:r>
              <a:rPr lang="fr-FR" sz="4400" b="1" dirty="0">
                <a:solidFill>
                  <a:schemeClr val="tx1"/>
                </a:solidFill>
              </a:rPr>
              <a:t>Important</a:t>
            </a:r>
          </a:p>
          <a:p>
            <a:pPr algn="ctr">
              <a:lnSpc>
                <a:spcPct val="100000"/>
              </a:lnSpc>
              <a:spcAft>
                <a:spcPts val="300"/>
              </a:spcAft>
              <a:buSzPct val="100000"/>
            </a:pPr>
            <a:r>
              <a:rPr lang="fr-FR" sz="1100" b="1" dirty="0">
                <a:solidFill>
                  <a:srgbClr val="01627D"/>
                </a:solidFill>
              </a:rPr>
              <a:t> </a:t>
            </a:r>
          </a:p>
          <a:p>
            <a:pPr algn="ctr">
              <a:lnSpc>
                <a:spcPct val="100000"/>
              </a:lnSpc>
              <a:spcAft>
                <a:spcPts val="300"/>
              </a:spcAft>
              <a:buSzPct val="100000"/>
            </a:pPr>
            <a:r>
              <a:rPr lang="fr-FR" sz="2800" b="1" dirty="0">
                <a:solidFill>
                  <a:srgbClr val="01627D"/>
                </a:solidFill>
              </a:rPr>
              <a:t>En cas de doute, contactez la Direction des achats et des marchés publics qui vous conseillera et vous accompagnera dans votre projet d’achat.</a:t>
            </a:r>
          </a:p>
        </p:txBody>
      </p:sp>
    </p:spTree>
    <p:extLst>
      <p:ext uri="{BB962C8B-B14F-4D97-AF65-F5344CB8AC3E}">
        <p14:creationId xmlns:p14="http://schemas.microsoft.com/office/powerpoint/2010/main" val="426294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49"/>
                                        </p:tgtEl>
                                        <p:attrNameLst>
                                          <p:attrName>r</p:attrName>
                                        </p:attrNameLst>
                                      </p:cBhvr>
                                    </p:animRot>
                                    <p:animRot by="-240000">
                                      <p:cBhvr>
                                        <p:cTn id="7" dur="200" fill="hold">
                                          <p:stCondLst>
                                            <p:cond delay="200"/>
                                          </p:stCondLst>
                                        </p:cTn>
                                        <p:tgtEl>
                                          <p:spTgt spid="49"/>
                                        </p:tgtEl>
                                        <p:attrNameLst>
                                          <p:attrName>r</p:attrName>
                                        </p:attrNameLst>
                                      </p:cBhvr>
                                    </p:animRot>
                                    <p:animRot by="240000">
                                      <p:cBhvr>
                                        <p:cTn id="8" dur="200" fill="hold">
                                          <p:stCondLst>
                                            <p:cond delay="400"/>
                                          </p:stCondLst>
                                        </p:cTn>
                                        <p:tgtEl>
                                          <p:spTgt spid="49"/>
                                        </p:tgtEl>
                                        <p:attrNameLst>
                                          <p:attrName>r</p:attrName>
                                        </p:attrNameLst>
                                      </p:cBhvr>
                                    </p:animRot>
                                    <p:animRot by="-240000">
                                      <p:cBhvr>
                                        <p:cTn id="9" dur="200" fill="hold">
                                          <p:stCondLst>
                                            <p:cond delay="600"/>
                                          </p:stCondLst>
                                        </p:cTn>
                                        <p:tgtEl>
                                          <p:spTgt spid="49"/>
                                        </p:tgtEl>
                                        <p:attrNameLst>
                                          <p:attrName>r</p:attrName>
                                        </p:attrNameLst>
                                      </p:cBhvr>
                                    </p:animRot>
                                    <p:animRot by="120000">
                                      <p:cBhvr>
                                        <p:cTn id="10" dur="200" fill="hold">
                                          <p:stCondLst>
                                            <p:cond delay="80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1CBD203-3901-4890-B3F4-224A1AC3719D}"/>
              </a:ext>
            </a:extLst>
          </p:cNvPr>
          <p:cNvSpPr>
            <a:spLocks noGrp="1"/>
          </p:cNvSpPr>
          <p:nvPr>
            <p:ph type="body" sz="quarter" idx="16"/>
          </p:nvPr>
        </p:nvSpPr>
        <p:spPr>
          <a:xfrm>
            <a:off x="0" y="2900117"/>
            <a:ext cx="12192000" cy="1057766"/>
          </a:xfrm>
        </p:spPr>
        <p:txBody>
          <a:bodyPr/>
          <a:lstStyle/>
          <a:p>
            <a:pPr algn="ctr">
              <a:lnSpc>
                <a:spcPct val="100000"/>
              </a:lnSpc>
            </a:pPr>
            <a:r>
              <a:rPr lang="fr-FR" sz="5400" dirty="0"/>
              <a:t>Quelle procédure selon le montant ?</a:t>
            </a:r>
          </a:p>
        </p:txBody>
      </p:sp>
    </p:spTree>
    <p:extLst>
      <p:ext uri="{BB962C8B-B14F-4D97-AF65-F5344CB8AC3E}">
        <p14:creationId xmlns:p14="http://schemas.microsoft.com/office/powerpoint/2010/main" val="411531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4">
            <a:extLst>
              <a:ext uri="{FF2B5EF4-FFF2-40B4-BE49-F238E27FC236}">
                <a16:creationId xmlns:a16="http://schemas.microsoft.com/office/drawing/2014/main" id="{27CF3C21-A767-4DE2-9DE5-2B3BD7BD8095}"/>
              </a:ext>
            </a:extLst>
          </p:cNvPr>
          <p:cNvSpPr txBox="1">
            <a:spLocks/>
          </p:cNvSpPr>
          <p:nvPr/>
        </p:nvSpPr>
        <p:spPr>
          <a:xfrm>
            <a:off x="246888" y="1162203"/>
            <a:ext cx="11348212" cy="4171798"/>
          </a:xfrm>
          <a:prstGeom prst="rect">
            <a:avLst/>
          </a:prstGeom>
        </p:spPr>
        <p:txBody>
          <a:bodyPr>
            <a:noAutofit/>
          </a:bodyPr>
          <a:lstStyle>
            <a:lvl1pPr marL="0" indent="0" algn="l" defTabSz="914400" rtl="0" eaLnBrk="1" latinLnBrk="0" hangingPunct="1">
              <a:lnSpc>
                <a:spcPts val="7200"/>
              </a:lnSpc>
              <a:spcBef>
                <a:spcPts val="0"/>
              </a:spcBef>
              <a:buFont typeface="Arial" panose="020B0604020202020204" pitchFamily="34" charset="0"/>
              <a:buNone/>
              <a:defRPr sz="7200" kern="1200">
                <a:solidFill>
                  <a:schemeClr val="bg1"/>
                </a:solidFill>
                <a:latin typeface="Fira Sans SemiBold" panose="020B06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Aft>
                <a:spcPts val="300"/>
              </a:spcAft>
              <a:buSzPct val="100000"/>
            </a:pPr>
            <a:r>
              <a:rPr lang="fr-FR" sz="2000" dirty="0">
                <a:solidFill>
                  <a:schemeClr val="tx1"/>
                </a:solidFill>
              </a:rPr>
              <a:t>Si le projet est d’un montant </a:t>
            </a:r>
            <a:r>
              <a:rPr lang="fr-FR" sz="2000" b="1" dirty="0">
                <a:solidFill>
                  <a:srgbClr val="01627D"/>
                </a:solidFill>
              </a:rPr>
              <a:t>supérieur à 140 000 € HT </a:t>
            </a:r>
            <a:r>
              <a:rPr lang="fr-FR" sz="2000" dirty="0">
                <a:solidFill>
                  <a:schemeClr val="tx1"/>
                </a:solidFill>
              </a:rPr>
              <a:t>= </a:t>
            </a:r>
            <a:r>
              <a:rPr lang="fr-FR" sz="2000" b="1" u="sng" dirty="0">
                <a:solidFill>
                  <a:srgbClr val="01627D"/>
                </a:solidFill>
              </a:rPr>
              <a:t>Appel d’offres (AO)</a:t>
            </a:r>
          </a:p>
          <a:p>
            <a:pPr algn="just">
              <a:lnSpc>
                <a:spcPct val="100000"/>
              </a:lnSpc>
              <a:spcAft>
                <a:spcPts val="300"/>
              </a:spcAft>
              <a:buSzPct val="100000"/>
            </a:pPr>
            <a:r>
              <a:rPr lang="fr-FR" sz="1000" dirty="0">
                <a:solidFill>
                  <a:schemeClr val="tx1"/>
                </a:solidFill>
              </a:rPr>
              <a:t> </a:t>
            </a:r>
            <a:br>
              <a:rPr lang="fr-FR" sz="2000" dirty="0">
                <a:solidFill>
                  <a:schemeClr val="tx1"/>
                </a:solidFill>
              </a:rPr>
            </a:br>
            <a:r>
              <a:rPr lang="fr-FR" sz="2000" dirty="0">
                <a:solidFill>
                  <a:schemeClr val="tx1"/>
                </a:solidFill>
              </a:rPr>
              <a:t>L’appel d’offres ne permet pas de négocier avec les sociétés et </a:t>
            </a:r>
            <a:r>
              <a:rPr lang="fr-FR" sz="2000" b="1" dirty="0">
                <a:solidFill>
                  <a:srgbClr val="01627D"/>
                </a:solidFill>
              </a:rPr>
              <a:t>les délais de procédures sont imposées par la réglementation. </a:t>
            </a:r>
          </a:p>
          <a:p>
            <a:pPr algn="just">
              <a:lnSpc>
                <a:spcPct val="100000"/>
              </a:lnSpc>
              <a:spcAft>
                <a:spcPts val="300"/>
              </a:spcAft>
              <a:buSzPct val="100000"/>
            </a:pPr>
            <a:r>
              <a:rPr lang="fr-FR" sz="1000" dirty="0">
                <a:solidFill>
                  <a:schemeClr val="tx1"/>
                </a:solidFill>
              </a:rPr>
              <a:t> </a:t>
            </a:r>
          </a:p>
          <a:p>
            <a:pPr algn="just">
              <a:lnSpc>
                <a:spcPct val="100000"/>
              </a:lnSpc>
              <a:spcAft>
                <a:spcPts val="600"/>
              </a:spcAft>
              <a:buSzPct val="100000"/>
            </a:pPr>
            <a:r>
              <a:rPr lang="fr-FR" sz="2000" b="1" dirty="0">
                <a:solidFill>
                  <a:srgbClr val="01627D"/>
                </a:solidFill>
              </a:rPr>
              <a:t>Cinq grandes étapes : </a:t>
            </a:r>
            <a:r>
              <a:rPr lang="fr-FR" sz="1000" b="1" dirty="0">
                <a:solidFill>
                  <a:srgbClr val="01627D"/>
                </a:solidFill>
              </a:rPr>
              <a:t> </a:t>
            </a:r>
          </a:p>
          <a:p>
            <a:pPr marL="723900" indent="-342900" algn="just">
              <a:lnSpc>
                <a:spcPct val="100000"/>
              </a:lnSpc>
              <a:spcAft>
                <a:spcPts val="300"/>
              </a:spcAft>
              <a:buClr>
                <a:srgbClr val="0098CE"/>
              </a:buClr>
              <a:buSzPct val="70000"/>
              <a:buFont typeface="Wingdings" panose="05000000000000000000" pitchFamily="2" charset="2"/>
              <a:buChar char="Ø"/>
            </a:pPr>
            <a:r>
              <a:rPr lang="fr-FR" sz="2000" b="1" dirty="0">
                <a:solidFill>
                  <a:srgbClr val="01627D"/>
                </a:solidFill>
              </a:rPr>
              <a:t>Rédaction du marché </a:t>
            </a:r>
            <a:r>
              <a:rPr lang="fr-FR" sz="2000" dirty="0">
                <a:solidFill>
                  <a:schemeClr val="tx1"/>
                </a:solidFill>
              </a:rPr>
              <a:t>(en particulier d’un cahier des charges et d’un règlement de la consultation) : peut prendre entre 2 semaines et 1 mois</a:t>
            </a:r>
          </a:p>
          <a:p>
            <a:pPr marL="723900" indent="-342900" algn="just">
              <a:lnSpc>
                <a:spcPct val="100000"/>
              </a:lnSpc>
              <a:spcAft>
                <a:spcPts val="300"/>
              </a:spcAft>
              <a:buClr>
                <a:srgbClr val="0098CE"/>
              </a:buClr>
              <a:buSzPct val="70000"/>
              <a:buFont typeface="Wingdings" panose="05000000000000000000" pitchFamily="2" charset="2"/>
              <a:buChar char="Ø"/>
            </a:pPr>
            <a:r>
              <a:rPr lang="fr-FR" sz="2000" b="1" dirty="0">
                <a:solidFill>
                  <a:srgbClr val="01627D"/>
                </a:solidFill>
              </a:rPr>
              <a:t>Publication du marché sur un profil acheteur </a:t>
            </a:r>
            <a:r>
              <a:rPr lang="fr-FR" sz="2000" dirty="0">
                <a:solidFill>
                  <a:schemeClr val="tx1"/>
                </a:solidFill>
              </a:rPr>
              <a:t>: 30 jours minimum</a:t>
            </a:r>
          </a:p>
          <a:p>
            <a:pPr marL="723900" indent="-342900" algn="just">
              <a:lnSpc>
                <a:spcPct val="100000"/>
              </a:lnSpc>
              <a:spcAft>
                <a:spcPts val="300"/>
              </a:spcAft>
              <a:buClr>
                <a:srgbClr val="0098CE"/>
              </a:buClr>
              <a:buSzPct val="70000"/>
              <a:buFont typeface="Wingdings" panose="05000000000000000000" pitchFamily="2" charset="2"/>
              <a:buChar char="Ø"/>
            </a:pPr>
            <a:r>
              <a:rPr lang="fr-FR" sz="2000" b="1" dirty="0">
                <a:solidFill>
                  <a:srgbClr val="01627D"/>
                </a:solidFill>
              </a:rPr>
              <a:t>Analyse des offres reçues et choix du titulaire </a:t>
            </a:r>
            <a:r>
              <a:rPr lang="fr-FR" sz="2000" dirty="0">
                <a:solidFill>
                  <a:schemeClr val="tx1"/>
                </a:solidFill>
              </a:rPr>
              <a:t>: entre une semaine et un mois, en fonction du nombre et de la complexité des offres reçues</a:t>
            </a:r>
          </a:p>
          <a:p>
            <a:pPr marL="723900" indent="-342900" algn="just">
              <a:lnSpc>
                <a:spcPct val="100000"/>
              </a:lnSpc>
              <a:spcAft>
                <a:spcPts val="300"/>
              </a:spcAft>
              <a:buClr>
                <a:srgbClr val="0098CE"/>
              </a:buClr>
              <a:buSzPct val="70000"/>
              <a:buFont typeface="Wingdings" panose="05000000000000000000" pitchFamily="2" charset="2"/>
              <a:buChar char="Ø"/>
            </a:pPr>
            <a:r>
              <a:rPr lang="fr-FR" sz="2000" b="1" dirty="0">
                <a:solidFill>
                  <a:srgbClr val="01627D"/>
                </a:solidFill>
              </a:rPr>
              <a:t>Présentation du dossier en commission des achats (CHA)</a:t>
            </a:r>
          </a:p>
          <a:p>
            <a:pPr marL="723900" indent="-342900" algn="just">
              <a:lnSpc>
                <a:spcPct val="100000"/>
              </a:lnSpc>
              <a:spcAft>
                <a:spcPts val="300"/>
              </a:spcAft>
              <a:buClr>
                <a:srgbClr val="0098CE"/>
              </a:buClr>
              <a:buSzPct val="70000"/>
              <a:buFont typeface="Wingdings" panose="05000000000000000000" pitchFamily="2" charset="2"/>
              <a:buChar char="Ø"/>
            </a:pPr>
            <a:r>
              <a:rPr lang="fr-FR" sz="2000" b="1" dirty="0">
                <a:solidFill>
                  <a:srgbClr val="01627D"/>
                </a:solidFill>
              </a:rPr>
              <a:t>Respect d’un délai de « stand </a:t>
            </a:r>
            <a:r>
              <a:rPr lang="fr-FR" sz="2000" b="1" dirty="0" err="1">
                <a:solidFill>
                  <a:srgbClr val="01627D"/>
                </a:solidFill>
              </a:rPr>
              <a:t>still</a:t>
            </a:r>
            <a:r>
              <a:rPr lang="fr-FR" sz="2000" b="1" dirty="0">
                <a:solidFill>
                  <a:srgbClr val="01627D"/>
                </a:solidFill>
              </a:rPr>
              <a:t> » </a:t>
            </a:r>
            <a:r>
              <a:rPr lang="fr-FR" sz="2000" dirty="0">
                <a:solidFill>
                  <a:schemeClr val="tx1"/>
                </a:solidFill>
              </a:rPr>
              <a:t>entre l’information des candidats évincés et du titulaire</a:t>
            </a:r>
          </a:p>
        </p:txBody>
      </p:sp>
      <p:sp>
        <p:nvSpPr>
          <p:cNvPr id="8" name="Espace réservé du texte 7">
            <a:extLst>
              <a:ext uri="{FF2B5EF4-FFF2-40B4-BE49-F238E27FC236}">
                <a16:creationId xmlns:a16="http://schemas.microsoft.com/office/drawing/2014/main" id="{650F8752-AA6A-433E-9072-287DC1049CED}"/>
              </a:ext>
            </a:extLst>
          </p:cNvPr>
          <p:cNvSpPr>
            <a:spLocks noGrp="1"/>
          </p:cNvSpPr>
          <p:nvPr>
            <p:ph type="body" sz="quarter" idx="4294967295"/>
          </p:nvPr>
        </p:nvSpPr>
        <p:spPr>
          <a:xfrm>
            <a:off x="246888" y="337635"/>
            <a:ext cx="7388352" cy="554525"/>
          </a:xfrm>
          <a:prstGeom prst="rect">
            <a:avLst/>
          </a:prstGeom>
        </p:spPr>
        <p:txBody>
          <a:bodyPr>
            <a:normAutofit lnSpcReduction="10000"/>
          </a:bodyPr>
          <a:lstStyle/>
          <a:p>
            <a:pPr marL="0" indent="0">
              <a:lnSpc>
                <a:spcPct val="100000"/>
              </a:lnSpc>
              <a:spcBef>
                <a:spcPts val="0"/>
              </a:spcBef>
              <a:buNone/>
            </a:pPr>
            <a:r>
              <a:rPr lang="fr-FR" sz="3200" b="1" i="1" dirty="0">
                <a:solidFill>
                  <a:srgbClr val="10B6E2"/>
                </a:solidFill>
              </a:rPr>
              <a:t>Les achats supérieurs à 140 000 € HT </a:t>
            </a:r>
          </a:p>
        </p:txBody>
      </p:sp>
      <p:pic>
        <p:nvPicPr>
          <p:cNvPr id="6" name="Image 5">
            <a:extLst>
              <a:ext uri="{FF2B5EF4-FFF2-40B4-BE49-F238E27FC236}">
                <a16:creationId xmlns:a16="http://schemas.microsoft.com/office/drawing/2014/main" id="{5DA6B0A7-AACE-493B-877A-896D0165D8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5501" y="5594865"/>
            <a:ext cx="925563" cy="925563"/>
          </a:xfrm>
          <a:prstGeom prst="rect">
            <a:avLst/>
          </a:prstGeom>
        </p:spPr>
      </p:pic>
      <p:sp>
        <p:nvSpPr>
          <p:cNvPr id="10" name="Espace réservé du texte 4">
            <a:extLst>
              <a:ext uri="{FF2B5EF4-FFF2-40B4-BE49-F238E27FC236}">
                <a16:creationId xmlns:a16="http://schemas.microsoft.com/office/drawing/2014/main" id="{8803F612-E878-4C3F-A0B8-9B5FFBC0AA3A}"/>
              </a:ext>
            </a:extLst>
          </p:cNvPr>
          <p:cNvSpPr txBox="1">
            <a:spLocks/>
          </p:cNvSpPr>
          <p:nvPr/>
        </p:nvSpPr>
        <p:spPr>
          <a:xfrm>
            <a:off x="3941064" y="5513836"/>
            <a:ext cx="5341112" cy="1087623"/>
          </a:xfrm>
          <a:prstGeom prst="rect">
            <a:avLst/>
          </a:prstGeom>
        </p:spPr>
        <p:txBody>
          <a:bodyPr>
            <a:noAutofit/>
          </a:bodyPr>
          <a:lstStyle>
            <a:lvl1pPr marL="0" indent="0" algn="l" defTabSz="914400" rtl="0" eaLnBrk="1" latinLnBrk="0" hangingPunct="1">
              <a:lnSpc>
                <a:spcPts val="7200"/>
              </a:lnSpc>
              <a:spcBef>
                <a:spcPts val="0"/>
              </a:spcBef>
              <a:buFont typeface="Arial" panose="020B0604020202020204" pitchFamily="34" charset="0"/>
              <a:buNone/>
              <a:defRPr sz="7200" kern="1200">
                <a:solidFill>
                  <a:schemeClr val="bg1"/>
                </a:solidFill>
                <a:latin typeface="Fira Sans SemiBold" panose="020B06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Aft>
                <a:spcPts val="300"/>
              </a:spcAft>
              <a:buSzPct val="100000"/>
            </a:pPr>
            <a:r>
              <a:rPr lang="fr-FR" sz="2000" b="1" dirty="0">
                <a:solidFill>
                  <a:srgbClr val="01627D"/>
                </a:solidFill>
              </a:rPr>
              <a:t>3 à 4 mois de procédure </a:t>
            </a:r>
            <a:r>
              <a:rPr lang="fr-FR" sz="2000" dirty="0">
                <a:solidFill>
                  <a:schemeClr val="tx1"/>
                </a:solidFill>
              </a:rPr>
              <a:t>entre la prise de contact avec la DAMP et l’émission du bon de commande dans le cadre d’un AO. </a:t>
            </a:r>
          </a:p>
        </p:txBody>
      </p:sp>
    </p:spTree>
    <p:extLst>
      <p:ext uri="{BB962C8B-B14F-4D97-AF65-F5344CB8AC3E}">
        <p14:creationId xmlns:p14="http://schemas.microsoft.com/office/powerpoint/2010/main" val="172913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500"/>
                                        <p:tgtEl>
                                          <p:spTgt spid="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fade">
                                      <p:cBhvr>
                                        <p:cTn id="13" dur="500"/>
                                        <p:tgtEl>
                                          <p:spTgt spid="7">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animEffect transition="in" filter="fade">
                                      <p:cBhvr>
                                        <p:cTn id="16" dur="500"/>
                                        <p:tgtEl>
                                          <p:spTgt spid="7">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Effect transition="in" filter="fade">
                                      <p:cBhvr>
                                        <p:cTn id="19" dur="500"/>
                                        <p:tgtEl>
                                          <p:spTgt spid="7">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500"/>
                                        <p:tgtEl>
                                          <p:spTgt spid="7">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animEffect transition="in" filter="fade">
                                      <p:cBhvr>
                                        <p:cTn id="25" dur="500"/>
                                        <p:tgtEl>
                                          <p:spTgt spid="7">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8" end="8"/>
                                            </p:txEl>
                                          </p:spTgt>
                                        </p:tgtEl>
                                        <p:attrNameLst>
                                          <p:attrName>style.visibility</p:attrName>
                                        </p:attrNameLst>
                                      </p:cBhvr>
                                      <p:to>
                                        <p:strVal val="visible"/>
                                      </p:to>
                                    </p:set>
                                    <p:animEffect transition="in" filter="fade">
                                      <p:cBhvr>
                                        <p:cTn id="28" dur="500"/>
                                        <p:tgtEl>
                                          <p:spTgt spid="7">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650F8752-AA6A-433E-9072-287DC1049CED}"/>
              </a:ext>
            </a:extLst>
          </p:cNvPr>
          <p:cNvSpPr>
            <a:spLocks noGrp="1"/>
          </p:cNvSpPr>
          <p:nvPr>
            <p:ph type="body" sz="quarter" idx="4294967295"/>
          </p:nvPr>
        </p:nvSpPr>
        <p:spPr>
          <a:xfrm>
            <a:off x="246888" y="337635"/>
            <a:ext cx="7388352" cy="554525"/>
          </a:xfrm>
          <a:prstGeom prst="rect">
            <a:avLst/>
          </a:prstGeom>
        </p:spPr>
        <p:txBody>
          <a:bodyPr>
            <a:normAutofit lnSpcReduction="10000"/>
          </a:bodyPr>
          <a:lstStyle/>
          <a:p>
            <a:pPr marL="0" indent="0">
              <a:lnSpc>
                <a:spcPct val="100000"/>
              </a:lnSpc>
              <a:spcBef>
                <a:spcPts val="0"/>
              </a:spcBef>
              <a:buNone/>
            </a:pPr>
            <a:r>
              <a:rPr lang="fr-FR" sz="3200" b="1" i="1" dirty="0">
                <a:solidFill>
                  <a:srgbClr val="10B6E2"/>
                </a:solidFill>
              </a:rPr>
              <a:t>Les achats entre 140 000 et 40 000 € HT </a:t>
            </a:r>
          </a:p>
        </p:txBody>
      </p:sp>
      <p:sp>
        <p:nvSpPr>
          <p:cNvPr id="4" name="Espace réservé du texte 4">
            <a:extLst>
              <a:ext uri="{FF2B5EF4-FFF2-40B4-BE49-F238E27FC236}">
                <a16:creationId xmlns:a16="http://schemas.microsoft.com/office/drawing/2014/main" id="{2A6EB1CE-7D13-4731-A409-C1F15E6C4505}"/>
              </a:ext>
            </a:extLst>
          </p:cNvPr>
          <p:cNvSpPr txBox="1">
            <a:spLocks/>
          </p:cNvSpPr>
          <p:nvPr/>
        </p:nvSpPr>
        <p:spPr>
          <a:xfrm>
            <a:off x="246888" y="1162203"/>
            <a:ext cx="11348212" cy="4171798"/>
          </a:xfrm>
          <a:prstGeom prst="rect">
            <a:avLst/>
          </a:prstGeom>
        </p:spPr>
        <p:txBody>
          <a:bodyPr>
            <a:noAutofit/>
          </a:bodyPr>
          <a:lstStyle>
            <a:lvl1pPr marL="0" indent="0" algn="l" defTabSz="914400" rtl="0" eaLnBrk="1" latinLnBrk="0" hangingPunct="1">
              <a:lnSpc>
                <a:spcPts val="7200"/>
              </a:lnSpc>
              <a:spcBef>
                <a:spcPts val="0"/>
              </a:spcBef>
              <a:buFont typeface="Arial" panose="020B0604020202020204" pitchFamily="34" charset="0"/>
              <a:buNone/>
              <a:defRPr sz="7200" kern="1200">
                <a:solidFill>
                  <a:schemeClr val="bg1"/>
                </a:solidFill>
                <a:latin typeface="Fira Sans SemiBold" panose="020B06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Aft>
                <a:spcPts val="300"/>
              </a:spcAft>
              <a:buSzPct val="100000"/>
            </a:pPr>
            <a:r>
              <a:rPr lang="fr-FR" sz="2000" dirty="0">
                <a:solidFill>
                  <a:schemeClr val="tx1"/>
                </a:solidFill>
              </a:rPr>
              <a:t>Si le projet est d’un montant </a:t>
            </a:r>
            <a:r>
              <a:rPr lang="fr-FR" sz="2000" b="1" dirty="0">
                <a:solidFill>
                  <a:srgbClr val="01627D"/>
                </a:solidFill>
              </a:rPr>
              <a:t>inférieur à 140 000 € HT </a:t>
            </a:r>
            <a:r>
              <a:rPr lang="fr-FR" sz="2000" dirty="0">
                <a:solidFill>
                  <a:schemeClr val="tx1"/>
                </a:solidFill>
              </a:rPr>
              <a:t>= </a:t>
            </a:r>
            <a:r>
              <a:rPr lang="fr-FR" sz="2000" b="1" u="sng" dirty="0">
                <a:solidFill>
                  <a:srgbClr val="01627D"/>
                </a:solidFill>
              </a:rPr>
              <a:t>Marché à procédure adaptée (MAPA)</a:t>
            </a:r>
          </a:p>
          <a:p>
            <a:pPr algn="just">
              <a:lnSpc>
                <a:spcPct val="100000"/>
              </a:lnSpc>
              <a:spcAft>
                <a:spcPts val="300"/>
              </a:spcAft>
              <a:buSzPct val="100000"/>
            </a:pPr>
            <a:r>
              <a:rPr lang="fr-FR" sz="1000" dirty="0">
                <a:solidFill>
                  <a:schemeClr val="tx1"/>
                </a:solidFill>
              </a:rPr>
              <a:t> </a:t>
            </a:r>
            <a:br>
              <a:rPr lang="fr-FR" sz="2000" dirty="0">
                <a:solidFill>
                  <a:schemeClr val="tx1"/>
                </a:solidFill>
              </a:rPr>
            </a:br>
            <a:r>
              <a:rPr lang="fr-FR" sz="2000" dirty="0">
                <a:solidFill>
                  <a:schemeClr val="tx1"/>
                </a:solidFill>
              </a:rPr>
              <a:t>Le MAPA se caractérise par sa possibilité de </a:t>
            </a:r>
            <a:r>
              <a:rPr lang="fr-FR" sz="2000" b="1" dirty="0">
                <a:solidFill>
                  <a:srgbClr val="01627D"/>
                </a:solidFill>
              </a:rPr>
              <a:t>négocier avec les sociétés </a:t>
            </a:r>
            <a:r>
              <a:rPr lang="fr-FR" sz="2000" dirty="0">
                <a:solidFill>
                  <a:schemeClr val="tx1"/>
                </a:solidFill>
              </a:rPr>
              <a:t>et par des délais de procédure déterminés par l’acheteur (délais raisonnables).</a:t>
            </a:r>
          </a:p>
          <a:p>
            <a:pPr algn="just">
              <a:lnSpc>
                <a:spcPct val="100000"/>
              </a:lnSpc>
              <a:spcAft>
                <a:spcPts val="300"/>
              </a:spcAft>
              <a:buSzPct val="100000"/>
            </a:pPr>
            <a:r>
              <a:rPr lang="fr-FR" sz="1000" dirty="0">
                <a:solidFill>
                  <a:schemeClr val="tx1"/>
                </a:solidFill>
              </a:rPr>
              <a:t> </a:t>
            </a:r>
          </a:p>
          <a:p>
            <a:pPr algn="just">
              <a:lnSpc>
                <a:spcPct val="100000"/>
              </a:lnSpc>
              <a:spcAft>
                <a:spcPts val="600"/>
              </a:spcAft>
              <a:buSzPct val="100000"/>
            </a:pPr>
            <a:r>
              <a:rPr lang="fr-FR" sz="2000" b="1" dirty="0">
                <a:solidFill>
                  <a:srgbClr val="01627D"/>
                </a:solidFill>
              </a:rPr>
              <a:t>Trois grandes étapes : </a:t>
            </a:r>
            <a:r>
              <a:rPr lang="fr-FR" sz="1000" b="1" dirty="0">
                <a:solidFill>
                  <a:srgbClr val="01627D"/>
                </a:solidFill>
              </a:rPr>
              <a:t> </a:t>
            </a:r>
          </a:p>
          <a:p>
            <a:pPr marL="723900" indent="-342900" algn="just">
              <a:lnSpc>
                <a:spcPct val="100000"/>
              </a:lnSpc>
              <a:spcAft>
                <a:spcPts val="300"/>
              </a:spcAft>
              <a:buClr>
                <a:srgbClr val="0098CE"/>
              </a:buClr>
              <a:buSzPct val="70000"/>
              <a:buFont typeface="Wingdings" panose="05000000000000000000" pitchFamily="2" charset="2"/>
              <a:buChar char="Ø"/>
            </a:pPr>
            <a:r>
              <a:rPr lang="fr-FR" sz="2000" b="1" dirty="0">
                <a:solidFill>
                  <a:srgbClr val="01627D"/>
                </a:solidFill>
              </a:rPr>
              <a:t>Rédaction du marché </a:t>
            </a:r>
            <a:r>
              <a:rPr lang="fr-FR" sz="2000" dirty="0">
                <a:solidFill>
                  <a:schemeClr val="tx1"/>
                </a:solidFill>
              </a:rPr>
              <a:t>(en particulier d’un cahier des charges et d’un règlement de la consultation) : peut prendre entre 2 semaines et 1 mois</a:t>
            </a:r>
          </a:p>
          <a:p>
            <a:pPr marL="723900" indent="-342900" algn="just">
              <a:lnSpc>
                <a:spcPct val="100000"/>
              </a:lnSpc>
              <a:spcAft>
                <a:spcPts val="300"/>
              </a:spcAft>
              <a:buClr>
                <a:srgbClr val="0098CE"/>
              </a:buClr>
              <a:buSzPct val="70000"/>
              <a:buFont typeface="Wingdings" panose="05000000000000000000" pitchFamily="2" charset="2"/>
              <a:buChar char="Ø"/>
            </a:pPr>
            <a:r>
              <a:rPr lang="fr-FR" sz="2000" b="1" dirty="0">
                <a:solidFill>
                  <a:srgbClr val="01627D"/>
                </a:solidFill>
              </a:rPr>
              <a:t>Publication du marché sur un profil acheteur </a:t>
            </a:r>
            <a:r>
              <a:rPr lang="fr-FR" sz="2000" dirty="0">
                <a:solidFill>
                  <a:schemeClr val="tx1"/>
                </a:solidFill>
              </a:rPr>
              <a:t>: 21 jours minimum en moyenne (délai raisonnable)</a:t>
            </a:r>
          </a:p>
          <a:p>
            <a:pPr marL="723900" indent="-342900" algn="just">
              <a:lnSpc>
                <a:spcPct val="100000"/>
              </a:lnSpc>
              <a:spcAft>
                <a:spcPts val="300"/>
              </a:spcAft>
              <a:buClr>
                <a:srgbClr val="0098CE"/>
              </a:buClr>
              <a:buSzPct val="70000"/>
              <a:buFont typeface="Wingdings" panose="05000000000000000000" pitchFamily="2" charset="2"/>
              <a:buChar char="Ø"/>
            </a:pPr>
            <a:r>
              <a:rPr lang="fr-FR" sz="2000" b="1" dirty="0">
                <a:solidFill>
                  <a:srgbClr val="01627D"/>
                </a:solidFill>
              </a:rPr>
              <a:t>Analyse des offres reçues et choix du titulaire </a:t>
            </a:r>
            <a:r>
              <a:rPr lang="fr-FR" sz="2000" dirty="0">
                <a:solidFill>
                  <a:schemeClr val="tx1"/>
                </a:solidFill>
              </a:rPr>
              <a:t>: entre une semaine et un mois, en fonction du nombre et de la complexité des offres reçues</a:t>
            </a:r>
          </a:p>
        </p:txBody>
      </p:sp>
      <p:pic>
        <p:nvPicPr>
          <p:cNvPr id="5" name="Image 4">
            <a:extLst>
              <a:ext uri="{FF2B5EF4-FFF2-40B4-BE49-F238E27FC236}">
                <a16:creationId xmlns:a16="http://schemas.microsoft.com/office/drawing/2014/main" id="{8B9B3DFF-8A39-49E2-B99E-32C29EB9D9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5501" y="5188465"/>
            <a:ext cx="925563" cy="925563"/>
          </a:xfrm>
          <a:prstGeom prst="rect">
            <a:avLst/>
          </a:prstGeom>
        </p:spPr>
      </p:pic>
      <p:sp>
        <p:nvSpPr>
          <p:cNvPr id="6" name="Espace réservé du texte 4">
            <a:extLst>
              <a:ext uri="{FF2B5EF4-FFF2-40B4-BE49-F238E27FC236}">
                <a16:creationId xmlns:a16="http://schemas.microsoft.com/office/drawing/2014/main" id="{1A437B28-67DE-485E-B819-B99351106EAD}"/>
              </a:ext>
            </a:extLst>
          </p:cNvPr>
          <p:cNvSpPr txBox="1">
            <a:spLocks/>
          </p:cNvSpPr>
          <p:nvPr/>
        </p:nvSpPr>
        <p:spPr>
          <a:xfrm>
            <a:off x="3941064" y="5107436"/>
            <a:ext cx="5341112" cy="1087623"/>
          </a:xfrm>
          <a:prstGeom prst="rect">
            <a:avLst/>
          </a:prstGeom>
        </p:spPr>
        <p:txBody>
          <a:bodyPr>
            <a:noAutofit/>
          </a:bodyPr>
          <a:lstStyle>
            <a:lvl1pPr marL="0" indent="0" algn="l" defTabSz="914400" rtl="0" eaLnBrk="1" latinLnBrk="0" hangingPunct="1">
              <a:lnSpc>
                <a:spcPts val="7200"/>
              </a:lnSpc>
              <a:spcBef>
                <a:spcPts val="0"/>
              </a:spcBef>
              <a:buFont typeface="Arial" panose="020B0604020202020204" pitchFamily="34" charset="0"/>
              <a:buNone/>
              <a:defRPr sz="7200" kern="1200">
                <a:solidFill>
                  <a:schemeClr val="bg1"/>
                </a:solidFill>
                <a:latin typeface="Fira Sans SemiBold" panose="020B06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Aft>
                <a:spcPts val="300"/>
              </a:spcAft>
              <a:buSzPct val="100000"/>
            </a:pPr>
            <a:r>
              <a:rPr lang="fr-FR" sz="2000" b="1" dirty="0">
                <a:solidFill>
                  <a:srgbClr val="01627D"/>
                </a:solidFill>
              </a:rPr>
              <a:t>2 à 3 mois de procédure </a:t>
            </a:r>
            <a:r>
              <a:rPr lang="fr-FR" sz="2000" dirty="0">
                <a:solidFill>
                  <a:schemeClr val="tx1"/>
                </a:solidFill>
              </a:rPr>
              <a:t>entre la prise de contact avec la DAMP et l’émission du bon de commande dans le cadre d’un MAPA.</a:t>
            </a:r>
          </a:p>
        </p:txBody>
      </p:sp>
    </p:spTree>
    <p:extLst>
      <p:ext uri="{BB962C8B-B14F-4D97-AF65-F5344CB8AC3E}">
        <p14:creationId xmlns:p14="http://schemas.microsoft.com/office/powerpoint/2010/main" val="110048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9D52178-1BFC-448C-8B8E-F91CEE2708B7}"/>
              </a:ext>
            </a:extLst>
          </p:cNvPr>
          <p:cNvSpPr>
            <a:spLocks noGrp="1"/>
          </p:cNvSpPr>
          <p:nvPr>
            <p:ph type="body" sz="quarter" idx="16"/>
          </p:nvPr>
        </p:nvSpPr>
        <p:spPr>
          <a:xfrm>
            <a:off x="161925" y="209520"/>
            <a:ext cx="11251309" cy="810759"/>
          </a:xfrm>
        </p:spPr>
        <p:txBody>
          <a:bodyPr anchor="ctr"/>
          <a:lstStyle/>
          <a:p>
            <a:pPr>
              <a:lnSpc>
                <a:spcPct val="100000"/>
              </a:lnSpc>
            </a:pPr>
            <a:r>
              <a:rPr lang="fr-FR" sz="4000" dirty="0"/>
              <a:t>Contenu de l’atelier</a:t>
            </a:r>
          </a:p>
        </p:txBody>
      </p:sp>
      <p:sp>
        <p:nvSpPr>
          <p:cNvPr id="4" name="Espace réservé du texte 4">
            <a:extLst>
              <a:ext uri="{FF2B5EF4-FFF2-40B4-BE49-F238E27FC236}">
                <a16:creationId xmlns:a16="http://schemas.microsoft.com/office/drawing/2014/main" id="{B4C824C3-92D0-4974-A04D-52F4A97D4C32}"/>
              </a:ext>
            </a:extLst>
          </p:cNvPr>
          <p:cNvSpPr txBox="1">
            <a:spLocks/>
          </p:cNvSpPr>
          <p:nvPr/>
        </p:nvSpPr>
        <p:spPr>
          <a:xfrm>
            <a:off x="-14511" y="2224198"/>
            <a:ext cx="5713102" cy="3015459"/>
          </a:xfrm>
          <a:prstGeom prst="rect">
            <a:avLst/>
          </a:prstGeom>
        </p:spPr>
        <p:txBody>
          <a:bodyPr>
            <a:noAutofit/>
          </a:bodyPr>
          <a:lstStyle>
            <a:lvl1pPr marL="0" indent="0" algn="l" defTabSz="914400" rtl="0" eaLnBrk="1" latinLnBrk="0" hangingPunct="1">
              <a:lnSpc>
                <a:spcPts val="7200"/>
              </a:lnSpc>
              <a:spcBef>
                <a:spcPts val="0"/>
              </a:spcBef>
              <a:buFont typeface="Arial" panose="020B0604020202020204" pitchFamily="34" charset="0"/>
              <a:buNone/>
              <a:defRPr sz="7200" kern="1200">
                <a:solidFill>
                  <a:schemeClr val="bg1"/>
                </a:solidFill>
                <a:latin typeface="Fira Sans SemiBold" panose="020B06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Aft>
                <a:spcPts val="300"/>
              </a:spcAft>
              <a:buSzPct val="100000"/>
            </a:pPr>
            <a:r>
              <a:rPr lang="fr-FR" sz="2000" b="1" dirty="0">
                <a:solidFill>
                  <a:schemeClr val="tx1"/>
                </a:solidFill>
              </a:rPr>
              <a:t>Présentation de la DAMP et des achats</a:t>
            </a:r>
          </a:p>
          <a:p>
            <a:pPr algn="r">
              <a:lnSpc>
                <a:spcPct val="100000"/>
              </a:lnSpc>
              <a:spcAft>
                <a:spcPts val="300"/>
              </a:spcAft>
              <a:buSzPct val="50000"/>
            </a:pPr>
            <a:r>
              <a:rPr lang="fr-FR" sz="1600" i="1" dirty="0">
                <a:solidFill>
                  <a:schemeClr val="tx1"/>
                </a:solidFill>
              </a:rPr>
              <a:t>Définition d’un achat public</a:t>
            </a:r>
          </a:p>
          <a:p>
            <a:pPr algn="r">
              <a:lnSpc>
                <a:spcPct val="100000"/>
              </a:lnSpc>
              <a:spcAft>
                <a:spcPts val="900"/>
              </a:spcAft>
              <a:buSzPct val="50000"/>
            </a:pPr>
            <a:r>
              <a:rPr lang="fr-FR" sz="1600" i="1" dirty="0">
                <a:solidFill>
                  <a:schemeClr val="tx1"/>
                </a:solidFill>
              </a:rPr>
              <a:t>Textes et principes</a:t>
            </a:r>
          </a:p>
          <a:p>
            <a:pPr algn="r">
              <a:lnSpc>
                <a:spcPct val="100000"/>
              </a:lnSpc>
              <a:spcAft>
                <a:spcPts val="300"/>
              </a:spcAft>
              <a:buSzPct val="50000"/>
            </a:pPr>
            <a:r>
              <a:rPr lang="fr-FR" sz="1600" i="1" dirty="0">
                <a:solidFill>
                  <a:schemeClr val="tx1"/>
                </a:solidFill>
              </a:rPr>
              <a:t>Le rôle de la DAMP, son offre de service, son périmètre d’action</a:t>
            </a:r>
          </a:p>
          <a:p>
            <a:pPr algn="r">
              <a:lnSpc>
                <a:spcPct val="100000"/>
              </a:lnSpc>
              <a:spcAft>
                <a:spcPts val="300"/>
              </a:spcAft>
              <a:buSzPct val="50000"/>
            </a:pPr>
            <a:r>
              <a:rPr lang="fr-FR" sz="1600" i="1" dirty="0">
                <a:solidFill>
                  <a:schemeClr val="tx1"/>
                </a:solidFill>
              </a:rPr>
              <a:t>Distinction avec la Direction du Patrimoine Immobilier (DPI)</a:t>
            </a:r>
          </a:p>
          <a:p>
            <a:pPr algn="r">
              <a:lnSpc>
                <a:spcPct val="100000"/>
              </a:lnSpc>
              <a:spcAft>
                <a:spcPts val="300"/>
              </a:spcAft>
              <a:buSzPct val="100000"/>
            </a:pPr>
            <a:endParaRPr lang="fr-FR" sz="2000" b="1" dirty="0">
              <a:solidFill>
                <a:schemeClr val="tx1"/>
              </a:solidFill>
            </a:endParaRPr>
          </a:p>
          <a:p>
            <a:pPr algn="r">
              <a:lnSpc>
                <a:spcPct val="100000"/>
              </a:lnSpc>
              <a:spcAft>
                <a:spcPts val="300"/>
              </a:spcAft>
              <a:buSzPct val="100000"/>
            </a:pPr>
            <a:r>
              <a:rPr lang="fr-FR" sz="2000" b="1" dirty="0">
                <a:solidFill>
                  <a:schemeClr val="tx1"/>
                </a:solidFill>
              </a:rPr>
              <a:t>Les marchés publics au sein de l’UL</a:t>
            </a:r>
          </a:p>
          <a:p>
            <a:pPr algn="r">
              <a:lnSpc>
                <a:spcPct val="100000"/>
              </a:lnSpc>
              <a:spcAft>
                <a:spcPts val="300"/>
              </a:spcAft>
              <a:buSzPct val="50000"/>
            </a:pPr>
            <a:r>
              <a:rPr lang="fr-FR" sz="1600" i="1" dirty="0">
                <a:solidFill>
                  <a:schemeClr val="tx1"/>
                </a:solidFill>
              </a:rPr>
              <a:t>Les marchés transversaux</a:t>
            </a:r>
          </a:p>
          <a:p>
            <a:pPr algn="r">
              <a:lnSpc>
                <a:spcPct val="100000"/>
              </a:lnSpc>
              <a:buSzPct val="50000"/>
            </a:pPr>
            <a:r>
              <a:rPr lang="fr-FR" sz="1600" i="1" dirty="0">
                <a:solidFill>
                  <a:schemeClr val="tx1"/>
                </a:solidFill>
              </a:rPr>
              <a:t>Les marchés individuels</a:t>
            </a:r>
          </a:p>
        </p:txBody>
      </p:sp>
      <p:sp>
        <p:nvSpPr>
          <p:cNvPr id="6" name="Espace réservé du texte 4">
            <a:extLst>
              <a:ext uri="{FF2B5EF4-FFF2-40B4-BE49-F238E27FC236}">
                <a16:creationId xmlns:a16="http://schemas.microsoft.com/office/drawing/2014/main" id="{4701FF5C-CDCD-470A-BD14-BF1495586198}"/>
              </a:ext>
            </a:extLst>
          </p:cNvPr>
          <p:cNvSpPr txBox="1">
            <a:spLocks/>
          </p:cNvSpPr>
          <p:nvPr/>
        </p:nvSpPr>
        <p:spPr>
          <a:xfrm>
            <a:off x="6046930" y="2224198"/>
            <a:ext cx="5713103" cy="3015459"/>
          </a:xfrm>
          <a:prstGeom prst="rect">
            <a:avLst/>
          </a:prstGeom>
        </p:spPr>
        <p:txBody>
          <a:bodyPr>
            <a:noAutofit/>
          </a:bodyPr>
          <a:lstStyle>
            <a:lvl1pPr marL="0" indent="0" algn="l" defTabSz="914400" rtl="0" eaLnBrk="1" latinLnBrk="0" hangingPunct="1">
              <a:lnSpc>
                <a:spcPts val="7200"/>
              </a:lnSpc>
              <a:spcBef>
                <a:spcPts val="0"/>
              </a:spcBef>
              <a:buFont typeface="Arial" panose="020B0604020202020204" pitchFamily="34" charset="0"/>
              <a:buNone/>
              <a:defRPr sz="7200" kern="1200">
                <a:solidFill>
                  <a:schemeClr val="bg1"/>
                </a:solidFill>
                <a:latin typeface="Fira Sans SemiBold" panose="020B06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300"/>
              </a:spcAft>
              <a:buSzPct val="100000"/>
            </a:pPr>
            <a:r>
              <a:rPr lang="fr-FR" sz="2000" b="1" dirty="0">
                <a:solidFill>
                  <a:schemeClr val="tx1"/>
                </a:solidFill>
              </a:rPr>
              <a:t>Quelle procédure selon le montant ?</a:t>
            </a:r>
          </a:p>
          <a:p>
            <a:pPr>
              <a:lnSpc>
                <a:spcPct val="100000"/>
              </a:lnSpc>
              <a:spcAft>
                <a:spcPts val="300"/>
              </a:spcAft>
              <a:buSzPct val="50000"/>
            </a:pPr>
            <a:r>
              <a:rPr lang="fr-FR" sz="1600" i="1" dirty="0">
                <a:solidFill>
                  <a:schemeClr val="tx1"/>
                </a:solidFill>
              </a:rPr>
              <a:t>L’appel d’offres, supérieur à 140 000 € HT</a:t>
            </a:r>
          </a:p>
          <a:p>
            <a:pPr>
              <a:lnSpc>
                <a:spcPct val="100000"/>
              </a:lnSpc>
              <a:spcAft>
                <a:spcPts val="300"/>
              </a:spcAft>
              <a:buSzPct val="50000"/>
            </a:pPr>
            <a:r>
              <a:rPr lang="fr-FR" sz="1600" i="1" dirty="0">
                <a:solidFill>
                  <a:schemeClr val="tx1"/>
                </a:solidFill>
              </a:rPr>
              <a:t>Le MAPA, entre 140 000 et 40 000 € HT</a:t>
            </a:r>
          </a:p>
          <a:p>
            <a:pPr>
              <a:lnSpc>
                <a:spcPct val="100000"/>
              </a:lnSpc>
              <a:spcAft>
                <a:spcPts val="300"/>
              </a:spcAft>
              <a:buSzPct val="50000"/>
            </a:pPr>
            <a:r>
              <a:rPr lang="fr-FR" sz="1600" i="1" dirty="0">
                <a:solidFill>
                  <a:schemeClr val="tx1"/>
                </a:solidFill>
              </a:rPr>
              <a:t>Les achats inférieurs à 40 000 € HT</a:t>
            </a:r>
          </a:p>
          <a:p>
            <a:pPr>
              <a:lnSpc>
                <a:spcPct val="100000"/>
              </a:lnSpc>
              <a:spcAft>
                <a:spcPts val="300"/>
              </a:spcAft>
              <a:buSzPct val="50000"/>
            </a:pPr>
            <a:r>
              <a:rPr lang="fr-FR" sz="1600" i="1" dirty="0">
                <a:solidFill>
                  <a:schemeClr val="tx1"/>
                </a:solidFill>
              </a:rPr>
              <a:t>Cas des achats entre 40 000 et 25 000 € HT</a:t>
            </a:r>
          </a:p>
          <a:p>
            <a:pPr>
              <a:lnSpc>
                <a:spcPct val="100000"/>
              </a:lnSpc>
              <a:spcAft>
                <a:spcPts val="900"/>
              </a:spcAft>
              <a:buSzPct val="50000"/>
            </a:pPr>
            <a:r>
              <a:rPr lang="fr-FR" sz="1600" i="1" dirty="0">
                <a:solidFill>
                  <a:schemeClr val="tx1"/>
                </a:solidFill>
              </a:rPr>
              <a:t>Cas des achats inférieurs à 3 000 € HT</a:t>
            </a:r>
          </a:p>
          <a:p>
            <a:pPr>
              <a:lnSpc>
                <a:spcPct val="100000"/>
              </a:lnSpc>
              <a:spcAft>
                <a:spcPts val="500"/>
              </a:spcAft>
              <a:buSzPct val="100000"/>
            </a:pPr>
            <a:r>
              <a:rPr lang="fr-FR" sz="2000" b="1" spc="-50" dirty="0">
                <a:solidFill>
                  <a:schemeClr val="tx1"/>
                </a:solidFill>
              </a:rPr>
              <a:t>Les procédures dérogatoires sans mise en concurrence</a:t>
            </a:r>
          </a:p>
          <a:p>
            <a:pPr>
              <a:lnSpc>
                <a:spcPct val="100000"/>
              </a:lnSpc>
              <a:spcAft>
                <a:spcPts val="500"/>
              </a:spcAft>
              <a:buSzPct val="100000"/>
            </a:pPr>
            <a:r>
              <a:rPr lang="fr-FR" sz="2000" b="1" dirty="0">
                <a:solidFill>
                  <a:schemeClr val="tx1"/>
                </a:solidFill>
              </a:rPr>
              <a:t>L’achat à l’UGAP</a:t>
            </a:r>
          </a:p>
          <a:p>
            <a:pPr>
              <a:lnSpc>
                <a:spcPct val="100000"/>
              </a:lnSpc>
              <a:spcAft>
                <a:spcPts val="300"/>
              </a:spcAft>
              <a:buSzPct val="100000"/>
            </a:pPr>
            <a:r>
              <a:rPr lang="fr-FR" sz="2000" b="1" dirty="0">
                <a:solidFill>
                  <a:schemeClr val="tx1"/>
                </a:solidFill>
              </a:rPr>
              <a:t>Questions / Réponses</a:t>
            </a:r>
          </a:p>
        </p:txBody>
      </p:sp>
    </p:spTree>
    <p:extLst>
      <p:ext uri="{BB962C8B-B14F-4D97-AF65-F5344CB8AC3E}">
        <p14:creationId xmlns:p14="http://schemas.microsoft.com/office/powerpoint/2010/main" val="539986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650F8752-AA6A-433E-9072-287DC1049CED}"/>
              </a:ext>
            </a:extLst>
          </p:cNvPr>
          <p:cNvSpPr>
            <a:spLocks noGrp="1"/>
          </p:cNvSpPr>
          <p:nvPr>
            <p:ph type="body" sz="quarter" idx="4294967295"/>
          </p:nvPr>
        </p:nvSpPr>
        <p:spPr>
          <a:xfrm>
            <a:off x="246888" y="337635"/>
            <a:ext cx="7388352" cy="554525"/>
          </a:xfrm>
          <a:prstGeom prst="rect">
            <a:avLst/>
          </a:prstGeom>
        </p:spPr>
        <p:txBody>
          <a:bodyPr>
            <a:normAutofit lnSpcReduction="10000"/>
          </a:bodyPr>
          <a:lstStyle/>
          <a:p>
            <a:pPr marL="0" indent="0">
              <a:lnSpc>
                <a:spcPct val="100000"/>
              </a:lnSpc>
              <a:spcBef>
                <a:spcPts val="0"/>
              </a:spcBef>
              <a:buNone/>
            </a:pPr>
            <a:r>
              <a:rPr lang="fr-FR" sz="3200" b="1" i="1" dirty="0">
                <a:solidFill>
                  <a:srgbClr val="10B6E2"/>
                </a:solidFill>
              </a:rPr>
              <a:t>Les marchés individuels</a:t>
            </a:r>
          </a:p>
        </p:txBody>
      </p:sp>
      <p:sp>
        <p:nvSpPr>
          <p:cNvPr id="49" name="ZoneTexte 48">
            <a:extLst>
              <a:ext uri="{FF2B5EF4-FFF2-40B4-BE49-F238E27FC236}">
                <a16:creationId xmlns:a16="http://schemas.microsoft.com/office/drawing/2014/main" id="{61001FCA-495A-45B1-BABF-51823B15F462}"/>
              </a:ext>
            </a:extLst>
          </p:cNvPr>
          <p:cNvSpPr txBox="1"/>
          <p:nvPr/>
        </p:nvSpPr>
        <p:spPr>
          <a:xfrm flipH="1">
            <a:off x="4946823" y="593643"/>
            <a:ext cx="2298353" cy="6247864"/>
          </a:xfrm>
          <a:prstGeom prst="rect">
            <a:avLst/>
          </a:prstGeom>
          <a:noFill/>
        </p:spPr>
        <p:txBody>
          <a:bodyPr wrap="square" rtlCol="0">
            <a:spAutoFit/>
          </a:bodyPr>
          <a:lstStyle/>
          <a:p>
            <a:r>
              <a:rPr lang="fr-FR" sz="40000" b="1" i="1" dirty="0">
                <a:ln w="28575">
                  <a:solidFill>
                    <a:srgbClr val="01627D">
                      <a:alpha val="50000"/>
                    </a:srgbClr>
                  </a:solidFill>
                  <a:prstDash val="solid"/>
                  <a:miter lim="800000"/>
                </a:ln>
                <a:noFill/>
                <a:effectLst>
                  <a:outerShdw blurRad="25500" dist="23000" dir="7020000" algn="tl">
                    <a:srgbClr val="000000">
                      <a:alpha val="25000"/>
                    </a:srgbClr>
                  </a:outerShdw>
                </a:effectLst>
              </a:rPr>
              <a:t>!</a:t>
            </a:r>
          </a:p>
        </p:txBody>
      </p:sp>
      <p:sp>
        <p:nvSpPr>
          <p:cNvPr id="54" name="Espace réservé du texte 4">
            <a:extLst>
              <a:ext uri="{FF2B5EF4-FFF2-40B4-BE49-F238E27FC236}">
                <a16:creationId xmlns:a16="http://schemas.microsoft.com/office/drawing/2014/main" id="{90D5946A-E9BC-49E7-9BC4-4108DC873DE0}"/>
              </a:ext>
            </a:extLst>
          </p:cNvPr>
          <p:cNvSpPr txBox="1">
            <a:spLocks/>
          </p:cNvSpPr>
          <p:nvPr/>
        </p:nvSpPr>
        <p:spPr>
          <a:xfrm>
            <a:off x="303020" y="2244800"/>
            <a:ext cx="11585957" cy="3241599"/>
          </a:xfrm>
          <a:prstGeom prst="rect">
            <a:avLst/>
          </a:prstGeom>
        </p:spPr>
        <p:txBody>
          <a:bodyPr>
            <a:noAutofit/>
          </a:bodyPr>
          <a:lstStyle>
            <a:lvl1pPr marL="0" indent="0" algn="l" defTabSz="914400" rtl="0" eaLnBrk="1" latinLnBrk="0" hangingPunct="1">
              <a:lnSpc>
                <a:spcPts val="7200"/>
              </a:lnSpc>
              <a:spcBef>
                <a:spcPts val="0"/>
              </a:spcBef>
              <a:buFont typeface="Arial" panose="020B0604020202020204" pitchFamily="34" charset="0"/>
              <a:buNone/>
              <a:defRPr sz="7200" kern="1200">
                <a:solidFill>
                  <a:schemeClr val="bg1"/>
                </a:solidFill>
                <a:latin typeface="Fira Sans SemiBold" panose="020B06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Aft>
                <a:spcPts val="300"/>
              </a:spcAft>
              <a:buSzPct val="100000"/>
            </a:pPr>
            <a:r>
              <a:rPr lang="fr-FR" sz="4400" b="1" dirty="0">
                <a:solidFill>
                  <a:schemeClr val="tx1"/>
                </a:solidFill>
              </a:rPr>
              <a:t>Important</a:t>
            </a:r>
          </a:p>
          <a:p>
            <a:pPr algn="ctr">
              <a:lnSpc>
                <a:spcPct val="100000"/>
              </a:lnSpc>
              <a:spcAft>
                <a:spcPts val="300"/>
              </a:spcAft>
              <a:buSzPct val="100000"/>
            </a:pPr>
            <a:r>
              <a:rPr lang="fr-FR" sz="1100" b="1" dirty="0">
                <a:solidFill>
                  <a:srgbClr val="01627D"/>
                </a:solidFill>
              </a:rPr>
              <a:t> </a:t>
            </a:r>
          </a:p>
          <a:p>
            <a:pPr algn="ctr">
              <a:lnSpc>
                <a:spcPct val="100000"/>
              </a:lnSpc>
              <a:spcAft>
                <a:spcPts val="300"/>
              </a:spcAft>
              <a:buSzPct val="100000"/>
            </a:pPr>
            <a:r>
              <a:rPr lang="fr-FR" sz="2800" b="1" dirty="0">
                <a:solidFill>
                  <a:srgbClr val="01627D"/>
                </a:solidFill>
              </a:rPr>
              <a:t>Qu’il s’agisse d’un MAPA ou d’un AO, dès lors que le projet est d’un montant supérieur à 40 000 € HT, il est impératif de contacter la DAMP le plus en amont possible, surtout lorsque le projet est subventionné (FEDER, ANR, CPER, INTERREG…) et doit être entièrement réalisé avant une date limite !</a:t>
            </a:r>
          </a:p>
        </p:txBody>
      </p:sp>
    </p:spTree>
    <p:extLst>
      <p:ext uri="{BB962C8B-B14F-4D97-AF65-F5344CB8AC3E}">
        <p14:creationId xmlns:p14="http://schemas.microsoft.com/office/powerpoint/2010/main" val="269298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49"/>
                                        </p:tgtEl>
                                        <p:attrNameLst>
                                          <p:attrName>r</p:attrName>
                                        </p:attrNameLst>
                                      </p:cBhvr>
                                    </p:animRot>
                                    <p:animRot by="-240000">
                                      <p:cBhvr>
                                        <p:cTn id="7" dur="200" fill="hold">
                                          <p:stCondLst>
                                            <p:cond delay="200"/>
                                          </p:stCondLst>
                                        </p:cTn>
                                        <p:tgtEl>
                                          <p:spTgt spid="49"/>
                                        </p:tgtEl>
                                        <p:attrNameLst>
                                          <p:attrName>r</p:attrName>
                                        </p:attrNameLst>
                                      </p:cBhvr>
                                    </p:animRot>
                                    <p:animRot by="240000">
                                      <p:cBhvr>
                                        <p:cTn id="8" dur="200" fill="hold">
                                          <p:stCondLst>
                                            <p:cond delay="400"/>
                                          </p:stCondLst>
                                        </p:cTn>
                                        <p:tgtEl>
                                          <p:spTgt spid="49"/>
                                        </p:tgtEl>
                                        <p:attrNameLst>
                                          <p:attrName>r</p:attrName>
                                        </p:attrNameLst>
                                      </p:cBhvr>
                                    </p:animRot>
                                    <p:animRot by="-240000">
                                      <p:cBhvr>
                                        <p:cTn id="9" dur="200" fill="hold">
                                          <p:stCondLst>
                                            <p:cond delay="600"/>
                                          </p:stCondLst>
                                        </p:cTn>
                                        <p:tgtEl>
                                          <p:spTgt spid="49"/>
                                        </p:tgtEl>
                                        <p:attrNameLst>
                                          <p:attrName>r</p:attrName>
                                        </p:attrNameLst>
                                      </p:cBhvr>
                                    </p:animRot>
                                    <p:animRot by="120000">
                                      <p:cBhvr>
                                        <p:cTn id="10" dur="200" fill="hold">
                                          <p:stCondLst>
                                            <p:cond delay="80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650F8752-AA6A-433E-9072-287DC1049CED}"/>
              </a:ext>
            </a:extLst>
          </p:cNvPr>
          <p:cNvSpPr>
            <a:spLocks noGrp="1"/>
          </p:cNvSpPr>
          <p:nvPr>
            <p:ph type="body" sz="quarter" idx="4294967295"/>
          </p:nvPr>
        </p:nvSpPr>
        <p:spPr>
          <a:xfrm>
            <a:off x="246888" y="337635"/>
            <a:ext cx="7388352" cy="554525"/>
          </a:xfrm>
          <a:prstGeom prst="rect">
            <a:avLst/>
          </a:prstGeom>
        </p:spPr>
        <p:txBody>
          <a:bodyPr>
            <a:normAutofit lnSpcReduction="10000"/>
          </a:bodyPr>
          <a:lstStyle/>
          <a:p>
            <a:pPr marL="0" indent="0">
              <a:lnSpc>
                <a:spcPct val="100000"/>
              </a:lnSpc>
              <a:spcBef>
                <a:spcPts val="0"/>
              </a:spcBef>
              <a:buNone/>
            </a:pPr>
            <a:r>
              <a:rPr lang="fr-FR" sz="3200" b="1" i="1" dirty="0">
                <a:solidFill>
                  <a:srgbClr val="10B6E2"/>
                </a:solidFill>
              </a:rPr>
              <a:t>Les achats inférieurs à 40 000 € HT </a:t>
            </a:r>
          </a:p>
        </p:txBody>
      </p:sp>
      <p:sp>
        <p:nvSpPr>
          <p:cNvPr id="4" name="Espace réservé du texte 4">
            <a:extLst>
              <a:ext uri="{FF2B5EF4-FFF2-40B4-BE49-F238E27FC236}">
                <a16:creationId xmlns:a16="http://schemas.microsoft.com/office/drawing/2014/main" id="{26B9C06B-5A97-4BF0-9DFC-4A6AA8D11A35}"/>
              </a:ext>
            </a:extLst>
          </p:cNvPr>
          <p:cNvSpPr txBox="1">
            <a:spLocks/>
          </p:cNvSpPr>
          <p:nvPr/>
        </p:nvSpPr>
        <p:spPr>
          <a:xfrm>
            <a:off x="361188" y="1362094"/>
            <a:ext cx="11348212" cy="1522797"/>
          </a:xfrm>
          <a:prstGeom prst="rect">
            <a:avLst/>
          </a:prstGeom>
        </p:spPr>
        <p:txBody>
          <a:bodyPr>
            <a:noAutofit/>
          </a:bodyPr>
          <a:lstStyle>
            <a:lvl1pPr marL="0" indent="0" algn="l" defTabSz="914400" rtl="0" eaLnBrk="1" latinLnBrk="0" hangingPunct="1">
              <a:lnSpc>
                <a:spcPts val="7200"/>
              </a:lnSpc>
              <a:spcBef>
                <a:spcPts val="0"/>
              </a:spcBef>
              <a:buFont typeface="Arial" panose="020B0604020202020204" pitchFamily="34" charset="0"/>
              <a:buNone/>
              <a:defRPr sz="7200" kern="1200">
                <a:solidFill>
                  <a:schemeClr val="bg1"/>
                </a:solidFill>
                <a:latin typeface="Fira Sans SemiBold" panose="020B06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Aft>
                <a:spcPts val="300"/>
              </a:spcAft>
              <a:buSzPct val="100000"/>
            </a:pPr>
            <a:r>
              <a:rPr lang="fr-FR" sz="2000" b="1" dirty="0">
                <a:solidFill>
                  <a:srgbClr val="01627D"/>
                </a:solidFill>
              </a:rPr>
              <a:t>Valeur estimée &lt; à 40 000 € HT      +      Ø marché transversal      =		</a:t>
            </a:r>
          </a:p>
          <a:p>
            <a:pPr algn="ctr">
              <a:lnSpc>
                <a:spcPct val="100000"/>
              </a:lnSpc>
              <a:spcAft>
                <a:spcPts val="300"/>
              </a:spcAft>
              <a:buSzPct val="100000"/>
            </a:pPr>
            <a:endParaRPr lang="fr-FR" sz="2000" dirty="0">
              <a:solidFill>
                <a:schemeClr val="tx1"/>
              </a:solidFill>
            </a:endParaRPr>
          </a:p>
          <a:p>
            <a:pPr algn="ctr">
              <a:lnSpc>
                <a:spcPct val="100000"/>
              </a:lnSpc>
              <a:spcAft>
                <a:spcPts val="300"/>
              </a:spcAft>
              <a:buSzPct val="100000"/>
            </a:pPr>
            <a:r>
              <a:rPr lang="fr-FR" sz="4000" b="1" dirty="0">
                <a:solidFill>
                  <a:srgbClr val="01627D"/>
                </a:solidFill>
              </a:rPr>
              <a:t>POURQUOI ?</a:t>
            </a:r>
          </a:p>
        </p:txBody>
      </p:sp>
      <p:sp>
        <p:nvSpPr>
          <p:cNvPr id="5" name="Espace réservé du texte 4">
            <a:extLst>
              <a:ext uri="{FF2B5EF4-FFF2-40B4-BE49-F238E27FC236}">
                <a16:creationId xmlns:a16="http://schemas.microsoft.com/office/drawing/2014/main" id="{8FF15A8A-3A14-4299-9EBC-9285768764C7}"/>
              </a:ext>
            </a:extLst>
          </p:cNvPr>
          <p:cNvSpPr txBox="1">
            <a:spLocks/>
          </p:cNvSpPr>
          <p:nvPr/>
        </p:nvSpPr>
        <p:spPr>
          <a:xfrm>
            <a:off x="8681297" y="1218376"/>
            <a:ext cx="2715006" cy="508933"/>
          </a:xfrm>
          <a:prstGeom prst="rect">
            <a:avLst/>
          </a:prstGeom>
        </p:spPr>
        <p:txBody>
          <a:bodyPr>
            <a:noAutofit/>
          </a:bodyPr>
          <a:lstStyle>
            <a:lvl1pPr marL="0" indent="0" algn="l" defTabSz="914400" rtl="0" eaLnBrk="1" latinLnBrk="0" hangingPunct="1">
              <a:lnSpc>
                <a:spcPts val="7200"/>
              </a:lnSpc>
              <a:spcBef>
                <a:spcPts val="0"/>
              </a:spcBef>
              <a:buFont typeface="Arial" panose="020B0604020202020204" pitchFamily="34" charset="0"/>
              <a:buNone/>
              <a:defRPr sz="7200" kern="1200">
                <a:solidFill>
                  <a:schemeClr val="bg1"/>
                </a:solidFill>
                <a:latin typeface="Fira Sans SemiBold" panose="020B06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Aft>
                <a:spcPts val="300"/>
              </a:spcAft>
              <a:buSzPct val="100000"/>
            </a:pPr>
            <a:r>
              <a:rPr lang="fr-FR" sz="3200" b="1" u="sng" dirty="0">
                <a:solidFill>
                  <a:srgbClr val="01627D"/>
                </a:solidFill>
              </a:rPr>
              <a:t>plusieurs devis</a:t>
            </a:r>
          </a:p>
        </p:txBody>
      </p:sp>
      <p:pic>
        <p:nvPicPr>
          <p:cNvPr id="3" name="Image 2">
            <a:extLst>
              <a:ext uri="{FF2B5EF4-FFF2-40B4-BE49-F238E27FC236}">
                <a16:creationId xmlns:a16="http://schemas.microsoft.com/office/drawing/2014/main" id="{E4D908B9-B176-4330-B2E4-EC4329B70B6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046322" y="3280725"/>
            <a:ext cx="1398588" cy="1522797"/>
          </a:xfrm>
          <a:prstGeom prst="rect">
            <a:avLst/>
          </a:prstGeom>
          <a:effectLst/>
        </p:spPr>
      </p:pic>
      <p:sp>
        <p:nvSpPr>
          <p:cNvPr id="10" name="ZoneTexte 9">
            <a:extLst>
              <a:ext uri="{FF2B5EF4-FFF2-40B4-BE49-F238E27FC236}">
                <a16:creationId xmlns:a16="http://schemas.microsoft.com/office/drawing/2014/main" id="{BB8CDD5C-E8A2-4F51-BAD1-847B99BF2F08}"/>
              </a:ext>
            </a:extLst>
          </p:cNvPr>
          <p:cNvSpPr txBox="1"/>
          <p:nvPr/>
        </p:nvSpPr>
        <p:spPr>
          <a:xfrm>
            <a:off x="3604444" y="3238500"/>
            <a:ext cx="5958656" cy="1607249"/>
          </a:xfrm>
          <a:prstGeom prst="roundRect">
            <a:avLst/>
          </a:prstGeom>
          <a:solidFill>
            <a:schemeClr val="bg1"/>
          </a:solidFill>
          <a:ln>
            <a:solidFill>
              <a:schemeClr val="tx1"/>
            </a:solidFill>
          </a:ln>
          <a:effectLst>
            <a:outerShdw blurRad="50800" dist="38100" dir="2700000" algn="tl" rotWithShape="0">
              <a:prstClr val="black">
                <a:alpha val="20000"/>
              </a:prstClr>
            </a:outerShdw>
          </a:effectLst>
        </p:spPr>
        <p:txBody>
          <a:bodyPr wrap="square" rtlCol="0">
            <a:spAutoFit/>
          </a:bodyPr>
          <a:lstStyle/>
          <a:p>
            <a:pPr marL="176213" indent="-176213" algn="just">
              <a:spcBef>
                <a:spcPct val="20000"/>
              </a:spcBef>
              <a:buSzPct val="70000"/>
              <a:buFont typeface="Wingdings" panose="05000000000000000000" pitchFamily="2" charset="2"/>
              <a:buChar char="Ø"/>
            </a:pPr>
            <a:r>
              <a:rPr lang="fr-FR" sz="1300" i="1" dirty="0">
                <a:solidFill>
                  <a:schemeClr val="tx2"/>
                </a:solidFill>
              </a:rPr>
              <a:t>Choisir une offre qui répond de manière pertinente au besoin</a:t>
            </a:r>
          </a:p>
          <a:p>
            <a:pPr marL="176213" indent="-176213" algn="just">
              <a:spcBef>
                <a:spcPct val="20000"/>
              </a:spcBef>
              <a:buSzPct val="70000"/>
              <a:buFont typeface="Wingdings" panose="05000000000000000000" pitchFamily="2" charset="2"/>
              <a:buChar char="Ø"/>
            </a:pPr>
            <a:r>
              <a:rPr lang="fr-FR" sz="1300" i="1" dirty="0">
                <a:solidFill>
                  <a:schemeClr val="tx2"/>
                </a:solidFill>
              </a:rPr>
              <a:t>Veiller à la bonne utilisation des deniers publics</a:t>
            </a:r>
          </a:p>
          <a:p>
            <a:pPr marL="176213" indent="-176213" algn="just">
              <a:spcBef>
                <a:spcPct val="20000"/>
              </a:spcBef>
              <a:buSzPct val="70000"/>
              <a:buFont typeface="Wingdings" panose="05000000000000000000" pitchFamily="2" charset="2"/>
              <a:buChar char="Ø"/>
            </a:pPr>
            <a:r>
              <a:rPr lang="fr-FR" sz="1300" i="1" dirty="0">
                <a:solidFill>
                  <a:schemeClr val="tx2"/>
                </a:solidFill>
              </a:rPr>
              <a:t>Ne pas contracter systématiquement avec un même prestataire lorsqu’il existe une pluralité d’offres potentiellement susceptibles de répondre au besoin</a:t>
            </a:r>
          </a:p>
          <a:p>
            <a:pPr algn="just">
              <a:spcBef>
                <a:spcPct val="20000"/>
              </a:spcBef>
              <a:buSzPct val="70000"/>
            </a:pPr>
            <a:endParaRPr lang="fr-FR" sz="1300" i="1" dirty="0">
              <a:solidFill>
                <a:schemeClr val="tx2"/>
              </a:solidFill>
            </a:endParaRPr>
          </a:p>
          <a:p>
            <a:pPr marL="177800" algn="just">
              <a:spcBef>
                <a:spcPct val="20000"/>
              </a:spcBef>
              <a:buSzPct val="70000"/>
            </a:pPr>
            <a:r>
              <a:rPr lang="fr-FR" sz="1300" i="1" dirty="0">
                <a:solidFill>
                  <a:schemeClr val="tx2"/>
                </a:solidFill>
              </a:rPr>
              <a:t>Art. Article R2122-8 du Code la commande publique</a:t>
            </a:r>
          </a:p>
        </p:txBody>
      </p:sp>
      <p:sp>
        <p:nvSpPr>
          <p:cNvPr id="11" name="Espace réservé du texte 4">
            <a:extLst>
              <a:ext uri="{FF2B5EF4-FFF2-40B4-BE49-F238E27FC236}">
                <a16:creationId xmlns:a16="http://schemas.microsoft.com/office/drawing/2014/main" id="{6E88EA76-B88B-4D67-9A7D-E046BE6E6231}"/>
              </a:ext>
            </a:extLst>
          </p:cNvPr>
          <p:cNvSpPr txBox="1">
            <a:spLocks/>
          </p:cNvSpPr>
          <p:nvPr/>
        </p:nvSpPr>
        <p:spPr>
          <a:xfrm>
            <a:off x="246888" y="5495906"/>
            <a:ext cx="11348212" cy="805142"/>
          </a:xfrm>
          <a:prstGeom prst="rect">
            <a:avLst/>
          </a:prstGeom>
        </p:spPr>
        <p:txBody>
          <a:bodyPr>
            <a:noAutofit/>
          </a:bodyPr>
          <a:lstStyle>
            <a:lvl1pPr marL="0" indent="0" algn="l" defTabSz="914400" rtl="0" eaLnBrk="1" latinLnBrk="0" hangingPunct="1">
              <a:lnSpc>
                <a:spcPts val="7200"/>
              </a:lnSpc>
              <a:spcBef>
                <a:spcPts val="0"/>
              </a:spcBef>
              <a:buFont typeface="Arial" panose="020B0604020202020204" pitchFamily="34" charset="0"/>
              <a:buNone/>
              <a:defRPr sz="7200" kern="1200">
                <a:solidFill>
                  <a:schemeClr val="bg1"/>
                </a:solidFill>
                <a:latin typeface="Fira Sans SemiBold" panose="020B06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Aft>
                <a:spcPts val="300"/>
              </a:spcAft>
              <a:buSzPct val="100000"/>
            </a:pPr>
            <a:r>
              <a:rPr lang="fr-FR" sz="2000" dirty="0">
                <a:solidFill>
                  <a:schemeClr val="tx1"/>
                </a:solidFill>
              </a:rPr>
              <a:t>Et le moyen le plus efficace pour garantir le respect de ces principes est de </a:t>
            </a:r>
            <a:r>
              <a:rPr lang="fr-FR" sz="2000" b="1" dirty="0">
                <a:solidFill>
                  <a:srgbClr val="01627D"/>
                </a:solidFill>
              </a:rPr>
              <a:t>comparer avant d'acheter</a:t>
            </a:r>
            <a:r>
              <a:rPr lang="fr-FR" sz="2000" dirty="0">
                <a:solidFill>
                  <a:schemeClr val="tx1"/>
                </a:solidFill>
              </a:rPr>
              <a:t>. </a:t>
            </a:r>
          </a:p>
        </p:txBody>
      </p:sp>
    </p:spTree>
    <p:extLst>
      <p:ext uri="{BB962C8B-B14F-4D97-AF65-F5344CB8AC3E}">
        <p14:creationId xmlns:p14="http://schemas.microsoft.com/office/powerpoint/2010/main" val="86853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650F8752-AA6A-433E-9072-287DC1049CED}"/>
              </a:ext>
            </a:extLst>
          </p:cNvPr>
          <p:cNvSpPr>
            <a:spLocks noGrp="1"/>
          </p:cNvSpPr>
          <p:nvPr>
            <p:ph type="body" sz="quarter" idx="4294967295"/>
          </p:nvPr>
        </p:nvSpPr>
        <p:spPr>
          <a:xfrm>
            <a:off x="246888" y="337635"/>
            <a:ext cx="7388352" cy="554525"/>
          </a:xfrm>
          <a:prstGeom prst="rect">
            <a:avLst/>
          </a:prstGeom>
        </p:spPr>
        <p:txBody>
          <a:bodyPr>
            <a:normAutofit lnSpcReduction="10000"/>
          </a:bodyPr>
          <a:lstStyle/>
          <a:p>
            <a:pPr marL="0" indent="0">
              <a:lnSpc>
                <a:spcPct val="100000"/>
              </a:lnSpc>
              <a:spcBef>
                <a:spcPts val="0"/>
              </a:spcBef>
              <a:buNone/>
            </a:pPr>
            <a:r>
              <a:rPr lang="fr-FR" sz="3200" b="1" i="1" dirty="0">
                <a:solidFill>
                  <a:srgbClr val="10B6E2"/>
                </a:solidFill>
              </a:rPr>
              <a:t>Les achats inférieurs à 40 000 € HT </a:t>
            </a:r>
          </a:p>
        </p:txBody>
      </p:sp>
      <p:sp>
        <p:nvSpPr>
          <p:cNvPr id="12" name="ZoneTexte 11">
            <a:extLst>
              <a:ext uri="{FF2B5EF4-FFF2-40B4-BE49-F238E27FC236}">
                <a16:creationId xmlns:a16="http://schemas.microsoft.com/office/drawing/2014/main" id="{61436229-CB70-4EC4-8ABD-F58D9B5963CD}"/>
              </a:ext>
            </a:extLst>
          </p:cNvPr>
          <p:cNvSpPr txBox="1"/>
          <p:nvPr/>
        </p:nvSpPr>
        <p:spPr>
          <a:xfrm flipH="1">
            <a:off x="4946823" y="-219159"/>
            <a:ext cx="2298353" cy="6247864"/>
          </a:xfrm>
          <a:prstGeom prst="rect">
            <a:avLst/>
          </a:prstGeom>
          <a:noFill/>
        </p:spPr>
        <p:txBody>
          <a:bodyPr wrap="square" rtlCol="0">
            <a:spAutoFit/>
          </a:bodyPr>
          <a:lstStyle/>
          <a:p>
            <a:r>
              <a:rPr lang="fr-FR" sz="40000" b="1" i="1" dirty="0">
                <a:ln w="28575">
                  <a:solidFill>
                    <a:srgbClr val="01627D">
                      <a:alpha val="50000"/>
                    </a:srgbClr>
                  </a:solidFill>
                  <a:prstDash val="solid"/>
                  <a:miter lim="800000"/>
                </a:ln>
                <a:noFill/>
                <a:effectLst>
                  <a:outerShdw blurRad="25500" dist="23000" dir="7020000" algn="tl">
                    <a:srgbClr val="000000">
                      <a:alpha val="25000"/>
                    </a:srgbClr>
                  </a:outerShdw>
                </a:effectLst>
              </a:rPr>
              <a:t>!</a:t>
            </a:r>
          </a:p>
        </p:txBody>
      </p:sp>
      <p:sp>
        <p:nvSpPr>
          <p:cNvPr id="13" name="Espace réservé du texte 4">
            <a:extLst>
              <a:ext uri="{FF2B5EF4-FFF2-40B4-BE49-F238E27FC236}">
                <a16:creationId xmlns:a16="http://schemas.microsoft.com/office/drawing/2014/main" id="{9A0DEC5F-5ACA-4393-AE72-D26BD0160E7A}"/>
              </a:ext>
            </a:extLst>
          </p:cNvPr>
          <p:cNvSpPr txBox="1">
            <a:spLocks/>
          </p:cNvSpPr>
          <p:nvPr/>
        </p:nvSpPr>
        <p:spPr>
          <a:xfrm>
            <a:off x="303020" y="970176"/>
            <a:ext cx="11585957" cy="3860440"/>
          </a:xfrm>
          <a:prstGeom prst="rect">
            <a:avLst/>
          </a:prstGeom>
        </p:spPr>
        <p:txBody>
          <a:bodyPr>
            <a:noAutofit/>
          </a:bodyPr>
          <a:lstStyle>
            <a:lvl1pPr marL="0" indent="0" algn="l" defTabSz="914400" rtl="0" eaLnBrk="1" latinLnBrk="0" hangingPunct="1">
              <a:lnSpc>
                <a:spcPts val="7200"/>
              </a:lnSpc>
              <a:spcBef>
                <a:spcPts val="0"/>
              </a:spcBef>
              <a:buFont typeface="Arial" panose="020B0604020202020204" pitchFamily="34" charset="0"/>
              <a:buNone/>
              <a:defRPr sz="7200" kern="1200">
                <a:solidFill>
                  <a:schemeClr val="bg1"/>
                </a:solidFill>
                <a:latin typeface="Fira Sans SemiBold" panose="020B06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Aft>
                <a:spcPts val="300"/>
              </a:spcAft>
              <a:buSzPct val="100000"/>
            </a:pPr>
            <a:r>
              <a:rPr lang="fr-FR" sz="4400" b="1" dirty="0">
                <a:solidFill>
                  <a:schemeClr val="tx1"/>
                </a:solidFill>
              </a:rPr>
              <a:t>Important</a:t>
            </a:r>
          </a:p>
          <a:p>
            <a:pPr algn="ctr">
              <a:lnSpc>
                <a:spcPct val="100000"/>
              </a:lnSpc>
              <a:spcAft>
                <a:spcPts val="300"/>
              </a:spcAft>
              <a:buSzPct val="100000"/>
            </a:pPr>
            <a:r>
              <a:rPr lang="fr-FR" sz="1100" b="1" dirty="0">
                <a:solidFill>
                  <a:srgbClr val="01627D"/>
                </a:solidFill>
              </a:rPr>
              <a:t> </a:t>
            </a:r>
          </a:p>
          <a:p>
            <a:pPr algn="ctr">
              <a:lnSpc>
                <a:spcPct val="100000"/>
              </a:lnSpc>
              <a:spcAft>
                <a:spcPts val="300"/>
              </a:spcAft>
              <a:buSzPct val="100000"/>
            </a:pPr>
            <a:r>
              <a:rPr lang="fr-FR" sz="2800" b="1" dirty="0">
                <a:solidFill>
                  <a:srgbClr val="01627D"/>
                </a:solidFill>
              </a:rPr>
              <a:t>Le mot « devis » doit être entendu au sens large, il peut s’agir d’échanges de mails (même négatifs ou infructueux, de captures d’écran de sites internet… L’important est de prouver que l’on a comparé avant d’acheter. </a:t>
            </a:r>
          </a:p>
          <a:p>
            <a:pPr algn="ctr">
              <a:lnSpc>
                <a:spcPct val="100000"/>
              </a:lnSpc>
              <a:spcAft>
                <a:spcPts val="300"/>
              </a:spcAft>
              <a:buSzPct val="100000"/>
            </a:pPr>
            <a:endParaRPr lang="fr-FR" sz="2800" b="1" dirty="0">
              <a:solidFill>
                <a:srgbClr val="01627D"/>
              </a:solidFill>
            </a:endParaRPr>
          </a:p>
          <a:p>
            <a:pPr algn="ctr">
              <a:lnSpc>
                <a:spcPct val="100000"/>
              </a:lnSpc>
              <a:spcAft>
                <a:spcPts val="300"/>
              </a:spcAft>
              <a:buSzPct val="100000"/>
            </a:pPr>
            <a:r>
              <a:rPr lang="fr-FR" sz="2800" b="1" dirty="0">
                <a:solidFill>
                  <a:srgbClr val="01627D"/>
                </a:solidFill>
              </a:rPr>
              <a:t>Ces éléments sont autant de preuves qui permettent de tracer et sécuriser juridiquement l’achat (surtout dans le cadre d’un achat subventionné !)	</a:t>
            </a:r>
            <a:br>
              <a:rPr lang="fr-FR" sz="2800" b="1" dirty="0">
                <a:solidFill>
                  <a:srgbClr val="01627D"/>
                </a:solidFill>
              </a:rPr>
            </a:br>
            <a:endParaRPr lang="fr-FR" sz="2800" b="1" dirty="0">
              <a:solidFill>
                <a:srgbClr val="01627D"/>
              </a:solidFill>
            </a:endParaRPr>
          </a:p>
        </p:txBody>
      </p:sp>
      <p:pic>
        <p:nvPicPr>
          <p:cNvPr id="14" name="Image 13">
            <a:extLst>
              <a:ext uri="{FF2B5EF4-FFF2-40B4-BE49-F238E27FC236}">
                <a16:creationId xmlns:a16="http://schemas.microsoft.com/office/drawing/2014/main" id="{0EE95D64-34F9-48DB-AB08-659339B65B2C}"/>
              </a:ext>
            </a:extLst>
          </p:cNvPr>
          <p:cNvPicPr/>
          <p:nvPr/>
        </p:nvPicPr>
        <p:blipFill>
          <a:blip r:embed="rId2"/>
          <a:stretch>
            <a:fillRect/>
          </a:stretch>
        </p:blipFill>
        <p:spPr>
          <a:xfrm rot="21274539">
            <a:off x="1185316" y="3963051"/>
            <a:ext cx="3660876" cy="2361083"/>
          </a:xfrm>
          <a:prstGeom prst="rect">
            <a:avLst/>
          </a:prstGeom>
        </p:spPr>
      </p:pic>
      <p:pic>
        <p:nvPicPr>
          <p:cNvPr id="15" name="Image 14">
            <a:extLst>
              <a:ext uri="{FF2B5EF4-FFF2-40B4-BE49-F238E27FC236}">
                <a16:creationId xmlns:a16="http://schemas.microsoft.com/office/drawing/2014/main" id="{057D8284-F5C3-4346-A71A-26DED6971E70}"/>
              </a:ext>
            </a:extLst>
          </p:cNvPr>
          <p:cNvPicPr/>
          <p:nvPr/>
        </p:nvPicPr>
        <p:blipFill>
          <a:blip r:embed="rId3"/>
          <a:stretch>
            <a:fillRect/>
          </a:stretch>
        </p:blipFill>
        <p:spPr>
          <a:xfrm>
            <a:off x="4301844" y="3501007"/>
            <a:ext cx="3660876" cy="2368857"/>
          </a:xfrm>
          <a:prstGeom prst="rect">
            <a:avLst/>
          </a:prstGeom>
        </p:spPr>
      </p:pic>
      <p:pic>
        <p:nvPicPr>
          <p:cNvPr id="16" name="Image 15">
            <a:extLst>
              <a:ext uri="{FF2B5EF4-FFF2-40B4-BE49-F238E27FC236}">
                <a16:creationId xmlns:a16="http://schemas.microsoft.com/office/drawing/2014/main" id="{CBAA54C9-F420-430F-90F7-3E37FAE68786}"/>
              </a:ext>
            </a:extLst>
          </p:cNvPr>
          <p:cNvPicPr/>
          <p:nvPr/>
        </p:nvPicPr>
        <p:blipFill>
          <a:blip r:embed="rId4"/>
          <a:stretch>
            <a:fillRect/>
          </a:stretch>
        </p:blipFill>
        <p:spPr>
          <a:xfrm rot="21111479">
            <a:off x="7197900" y="3831695"/>
            <a:ext cx="3660876" cy="2361083"/>
          </a:xfrm>
          <a:prstGeom prst="rect">
            <a:avLst/>
          </a:prstGeom>
        </p:spPr>
      </p:pic>
    </p:spTree>
    <p:extLst>
      <p:ext uri="{BB962C8B-B14F-4D97-AF65-F5344CB8AC3E}">
        <p14:creationId xmlns:p14="http://schemas.microsoft.com/office/powerpoint/2010/main" val="364311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anim calcmode="lin" valueType="num">
                                      <p:cBhvr>
                                        <p:cTn id="16" dur="500" fill="hold"/>
                                        <p:tgtEl>
                                          <p:spTgt spid="14"/>
                                        </p:tgtEl>
                                        <p:attrNameLst>
                                          <p:attrName>ppt_x</p:attrName>
                                        </p:attrNameLst>
                                      </p:cBhvr>
                                      <p:tavLst>
                                        <p:tav tm="0">
                                          <p:val>
                                            <p:strVal val="#ppt_x"/>
                                          </p:val>
                                        </p:tav>
                                        <p:tav tm="100000">
                                          <p:val>
                                            <p:strVal val="#ppt_x"/>
                                          </p:val>
                                        </p:tav>
                                      </p:tavLst>
                                    </p:anim>
                                    <p:anim calcmode="lin" valueType="num">
                                      <p:cBhvr>
                                        <p:cTn id="17" dur="5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47"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anim calcmode="lin" valueType="num">
                                      <p:cBhvr>
                                        <p:cTn id="22" dur="500" fill="hold"/>
                                        <p:tgtEl>
                                          <p:spTgt spid="15"/>
                                        </p:tgtEl>
                                        <p:attrNameLst>
                                          <p:attrName>ppt_x</p:attrName>
                                        </p:attrNameLst>
                                      </p:cBhvr>
                                      <p:tavLst>
                                        <p:tav tm="0">
                                          <p:val>
                                            <p:strVal val="#ppt_x"/>
                                          </p:val>
                                        </p:tav>
                                        <p:tav tm="100000">
                                          <p:val>
                                            <p:strVal val="#ppt_x"/>
                                          </p:val>
                                        </p:tav>
                                      </p:tavLst>
                                    </p:anim>
                                    <p:anim calcmode="lin" valueType="num">
                                      <p:cBhvr>
                                        <p:cTn id="23" dur="5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strVal val="#ppt_x"/>
                                          </p:val>
                                        </p:tav>
                                        <p:tav tm="100000">
                                          <p:val>
                                            <p:strVal val="#ppt_x"/>
                                          </p:val>
                                        </p:tav>
                                      </p:tavLst>
                                    </p:anim>
                                    <p:anim calcmode="lin" valueType="num">
                                      <p:cBhvr>
                                        <p:cTn id="2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xit" presetSubtype="0" fill="hold" nodeType="clickEffect">
                                  <p:stCondLst>
                                    <p:cond delay="0"/>
                                  </p:stCondLst>
                                  <p:childTnLst>
                                    <p:animEffect transition="out" filter="fade">
                                      <p:cBhvr>
                                        <p:cTn id="33" dur="500"/>
                                        <p:tgtEl>
                                          <p:spTgt spid="16"/>
                                        </p:tgtEl>
                                      </p:cBhvr>
                                    </p:animEffect>
                                    <p:anim calcmode="lin" valueType="num">
                                      <p:cBhvr>
                                        <p:cTn id="34" dur="500"/>
                                        <p:tgtEl>
                                          <p:spTgt spid="16"/>
                                        </p:tgtEl>
                                        <p:attrNameLst>
                                          <p:attrName>ppt_x</p:attrName>
                                        </p:attrNameLst>
                                      </p:cBhvr>
                                      <p:tavLst>
                                        <p:tav tm="0">
                                          <p:val>
                                            <p:strVal val="ppt_x"/>
                                          </p:val>
                                        </p:tav>
                                        <p:tav tm="100000">
                                          <p:val>
                                            <p:strVal val="ppt_x"/>
                                          </p:val>
                                        </p:tav>
                                      </p:tavLst>
                                    </p:anim>
                                    <p:anim calcmode="lin" valueType="num">
                                      <p:cBhvr>
                                        <p:cTn id="35" dur="500"/>
                                        <p:tgtEl>
                                          <p:spTgt spid="16"/>
                                        </p:tgtEl>
                                        <p:attrNameLst>
                                          <p:attrName>ppt_y</p:attrName>
                                        </p:attrNameLst>
                                      </p:cBhvr>
                                      <p:tavLst>
                                        <p:tav tm="0">
                                          <p:val>
                                            <p:strVal val="ppt_y"/>
                                          </p:val>
                                        </p:tav>
                                        <p:tav tm="100000">
                                          <p:val>
                                            <p:strVal val="ppt_y+.1"/>
                                          </p:val>
                                        </p:tav>
                                      </p:tavLst>
                                    </p:anim>
                                    <p:set>
                                      <p:cBhvr>
                                        <p:cTn id="36" dur="1" fill="hold">
                                          <p:stCondLst>
                                            <p:cond delay="499"/>
                                          </p:stCondLst>
                                        </p:cTn>
                                        <p:tgtEl>
                                          <p:spTgt spid="16"/>
                                        </p:tgtEl>
                                        <p:attrNameLst>
                                          <p:attrName>style.visibility</p:attrName>
                                        </p:attrNameLst>
                                      </p:cBhvr>
                                      <p:to>
                                        <p:strVal val="hidden"/>
                                      </p:to>
                                    </p:set>
                                  </p:childTnLst>
                                </p:cTn>
                              </p:par>
                            </p:childTnLst>
                          </p:cTn>
                        </p:par>
                        <p:par>
                          <p:cTn id="37" fill="hold">
                            <p:stCondLst>
                              <p:cond delay="500"/>
                            </p:stCondLst>
                            <p:childTnLst>
                              <p:par>
                                <p:cTn id="38" presetID="42" presetClass="exit" presetSubtype="0" fill="hold" nodeType="afterEffect">
                                  <p:stCondLst>
                                    <p:cond delay="0"/>
                                  </p:stCondLst>
                                  <p:childTnLst>
                                    <p:animEffect transition="out" filter="fade">
                                      <p:cBhvr>
                                        <p:cTn id="39" dur="500"/>
                                        <p:tgtEl>
                                          <p:spTgt spid="15"/>
                                        </p:tgtEl>
                                      </p:cBhvr>
                                    </p:animEffect>
                                    <p:anim calcmode="lin" valueType="num">
                                      <p:cBhvr>
                                        <p:cTn id="40" dur="500"/>
                                        <p:tgtEl>
                                          <p:spTgt spid="15"/>
                                        </p:tgtEl>
                                        <p:attrNameLst>
                                          <p:attrName>ppt_x</p:attrName>
                                        </p:attrNameLst>
                                      </p:cBhvr>
                                      <p:tavLst>
                                        <p:tav tm="0">
                                          <p:val>
                                            <p:strVal val="ppt_x"/>
                                          </p:val>
                                        </p:tav>
                                        <p:tav tm="100000">
                                          <p:val>
                                            <p:strVal val="ppt_x"/>
                                          </p:val>
                                        </p:tav>
                                      </p:tavLst>
                                    </p:anim>
                                    <p:anim calcmode="lin" valueType="num">
                                      <p:cBhvr>
                                        <p:cTn id="41" dur="500"/>
                                        <p:tgtEl>
                                          <p:spTgt spid="15"/>
                                        </p:tgtEl>
                                        <p:attrNameLst>
                                          <p:attrName>ppt_y</p:attrName>
                                        </p:attrNameLst>
                                      </p:cBhvr>
                                      <p:tavLst>
                                        <p:tav tm="0">
                                          <p:val>
                                            <p:strVal val="ppt_y"/>
                                          </p:val>
                                        </p:tav>
                                        <p:tav tm="100000">
                                          <p:val>
                                            <p:strVal val="ppt_y+.1"/>
                                          </p:val>
                                        </p:tav>
                                      </p:tavLst>
                                    </p:anim>
                                    <p:set>
                                      <p:cBhvr>
                                        <p:cTn id="42" dur="1" fill="hold">
                                          <p:stCondLst>
                                            <p:cond delay="499"/>
                                          </p:stCondLst>
                                        </p:cTn>
                                        <p:tgtEl>
                                          <p:spTgt spid="15"/>
                                        </p:tgtEl>
                                        <p:attrNameLst>
                                          <p:attrName>style.visibility</p:attrName>
                                        </p:attrNameLst>
                                      </p:cBhvr>
                                      <p:to>
                                        <p:strVal val="hidden"/>
                                      </p:to>
                                    </p:set>
                                  </p:childTnLst>
                                </p:cTn>
                              </p:par>
                            </p:childTnLst>
                          </p:cTn>
                        </p:par>
                        <p:par>
                          <p:cTn id="43" fill="hold">
                            <p:stCondLst>
                              <p:cond delay="1000"/>
                            </p:stCondLst>
                            <p:childTnLst>
                              <p:par>
                                <p:cTn id="44" presetID="42" presetClass="exit" presetSubtype="0" fill="hold" nodeType="afterEffect">
                                  <p:stCondLst>
                                    <p:cond delay="0"/>
                                  </p:stCondLst>
                                  <p:childTnLst>
                                    <p:animEffect transition="out" filter="fade">
                                      <p:cBhvr>
                                        <p:cTn id="45" dur="500"/>
                                        <p:tgtEl>
                                          <p:spTgt spid="14"/>
                                        </p:tgtEl>
                                      </p:cBhvr>
                                    </p:animEffect>
                                    <p:anim calcmode="lin" valueType="num">
                                      <p:cBhvr>
                                        <p:cTn id="46" dur="500"/>
                                        <p:tgtEl>
                                          <p:spTgt spid="14"/>
                                        </p:tgtEl>
                                        <p:attrNameLst>
                                          <p:attrName>ppt_x</p:attrName>
                                        </p:attrNameLst>
                                      </p:cBhvr>
                                      <p:tavLst>
                                        <p:tav tm="0">
                                          <p:val>
                                            <p:strVal val="ppt_x"/>
                                          </p:val>
                                        </p:tav>
                                        <p:tav tm="100000">
                                          <p:val>
                                            <p:strVal val="ppt_x"/>
                                          </p:val>
                                        </p:tav>
                                      </p:tavLst>
                                    </p:anim>
                                    <p:anim calcmode="lin" valueType="num">
                                      <p:cBhvr>
                                        <p:cTn id="47" dur="500"/>
                                        <p:tgtEl>
                                          <p:spTgt spid="14"/>
                                        </p:tgtEl>
                                        <p:attrNameLst>
                                          <p:attrName>ppt_y</p:attrName>
                                        </p:attrNameLst>
                                      </p:cBhvr>
                                      <p:tavLst>
                                        <p:tav tm="0">
                                          <p:val>
                                            <p:strVal val="ppt_y"/>
                                          </p:val>
                                        </p:tav>
                                        <p:tav tm="100000">
                                          <p:val>
                                            <p:strVal val="ppt_y+.1"/>
                                          </p:val>
                                        </p:tav>
                                      </p:tavLst>
                                    </p:anim>
                                    <p:set>
                                      <p:cBhvr>
                                        <p:cTn id="48" dur="1" fill="hold">
                                          <p:stCondLst>
                                            <p:cond delay="499"/>
                                          </p:stCondLst>
                                        </p:cTn>
                                        <p:tgtEl>
                                          <p:spTgt spid="14"/>
                                        </p:tgtEl>
                                        <p:attrNameLst>
                                          <p:attrName>style.visibility</p:attrName>
                                        </p:attrNameLst>
                                      </p:cBhvr>
                                      <p:to>
                                        <p:strVal val="hidden"/>
                                      </p:to>
                                    </p:set>
                                  </p:childTnLst>
                                </p:cTn>
                              </p:par>
                            </p:childTnLst>
                          </p:cTn>
                        </p:par>
                        <p:par>
                          <p:cTn id="49" fill="hold">
                            <p:stCondLst>
                              <p:cond delay="1500"/>
                            </p:stCondLst>
                            <p:childTnLst>
                              <p:par>
                                <p:cTn id="50" presetID="10" presetClass="entr" presetSubtype="0" fill="hold"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650F8752-AA6A-433E-9072-287DC1049CED}"/>
              </a:ext>
            </a:extLst>
          </p:cNvPr>
          <p:cNvSpPr>
            <a:spLocks noGrp="1"/>
          </p:cNvSpPr>
          <p:nvPr>
            <p:ph type="body" sz="quarter" idx="4294967295"/>
          </p:nvPr>
        </p:nvSpPr>
        <p:spPr>
          <a:xfrm>
            <a:off x="246888" y="337635"/>
            <a:ext cx="9074912" cy="554525"/>
          </a:xfrm>
          <a:prstGeom prst="rect">
            <a:avLst/>
          </a:prstGeom>
        </p:spPr>
        <p:txBody>
          <a:bodyPr>
            <a:normAutofit lnSpcReduction="10000"/>
          </a:bodyPr>
          <a:lstStyle/>
          <a:p>
            <a:pPr marL="0" indent="0">
              <a:lnSpc>
                <a:spcPct val="100000"/>
              </a:lnSpc>
              <a:spcBef>
                <a:spcPts val="0"/>
              </a:spcBef>
              <a:buNone/>
            </a:pPr>
            <a:r>
              <a:rPr lang="fr-FR" sz="3200" b="1" i="1" dirty="0">
                <a:solidFill>
                  <a:srgbClr val="10B6E2"/>
                </a:solidFill>
              </a:rPr>
              <a:t>Le cas des achats entre 25000 et 40 000 € HT </a:t>
            </a:r>
          </a:p>
        </p:txBody>
      </p:sp>
      <p:sp>
        <p:nvSpPr>
          <p:cNvPr id="4" name="Espace réservé du texte 4">
            <a:extLst>
              <a:ext uri="{FF2B5EF4-FFF2-40B4-BE49-F238E27FC236}">
                <a16:creationId xmlns:a16="http://schemas.microsoft.com/office/drawing/2014/main" id="{251487FD-646B-4330-A1A0-5E160E2B0EAB}"/>
              </a:ext>
            </a:extLst>
          </p:cNvPr>
          <p:cNvSpPr txBox="1">
            <a:spLocks/>
          </p:cNvSpPr>
          <p:nvPr/>
        </p:nvSpPr>
        <p:spPr>
          <a:xfrm>
            <a:off x="246888" y="1162203"/>
            <a:ext cx="11348212" cy="925215"/>
          </a:xfrm>
          <a:prstGeom prst="rect">
            <a:avLst/>
          </a:prstGeom>
        </p:spPr>
        <p:txBody>
          <a:bodyPr>
            <a:noAutofit/>
          </a:bodyPr>
          <a:lstStyle>
            <a:lvl1pPr marL="0" indent="0" algn="l" defTabSz="914400" rtl="0" eaLnBrk="1" latinLnBrk="0" hangingPunct="1">
              <a:lnSpc>
                <a:spcPts val="7200"/>
              </a:lnSpc>
              <a:spcBef>
                <a:spcPts val="0"/>
              </a:spcBef>
              <a:buFont typeface="Arial" panose="020B0604020202020204" pitchFamily="34" charset="0"/>
              <a:buNone/>
              <a:defRPr sz="7200" kern="1200">
                <a:solidFill>
                  <a:schemeClr val="bg1"/>
                </a:solidFill>
                <a:latin typeface="Fira Sans SemiBold" panose="020B06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Aft>
                <a:spcPts val="300"/>
              </a:spcAft>
              <a:buSzPct val="100000"/>
            </a:pPr>
            <a:r>
              <a:rPr lang="fr-FR" sz="2000" dirty="0">
                <a:solidFill>
                  <a:schemeClr val="tx1"/>
                </a:solidFill>
              </a:rPr>
              <a:t>Pour les achats compris entre 25 000 et 40 000 € HT, </a:t>
            </a:r>
            <a:r>
              <a:rPr lang="fr-FR" sz="2000" b="1" dirty="0">
                <a:solidFill>
                  <a:srgbClr val="01627D"/>
                </a:solidFill>
              </a:rPr>
              <a:t>en plus des devis comparatifs</a:t>
            </a:r>
            <a:r>
              <a:rPr lang="fr-FR" sz="2000" dirty="0">
                <a:solidFill>
                  <a:schemeClr val="tx1"/>
                </a:solidFill>
              </a:rPr>
              <a:t>, il est demandé de compléter un </a:t>
            </a:r>
            <a:r>
              <a:rPr lang="fr-FR" sz="2000" b="1" dirty="0">
                <a:solidFill>
                  <a:srgbClr val="01627D"/>
                </a:solidFill>
              </a:rPr>
              <a:t>formulaire</a:t>
            </a:r>
            <a:r>
              <a:rPr lang="fr-FR" sz="2000" dirty="0">
                <a:solidFill>
                  <a:schemeClr val="tx1"/>
                </a:solidFill>
              </a:rPr>
              <a:t> pour préciser les modalités de votre achat. </a:t>
            </a:r>
          </a:p>
        </p:txBody>
      </p:sp>
      <p:pic>
        <p:nvPicPr>
          <p:cNvPr id="2" name="Image 1">
            <a:extLst>
              <a:ext uri="{FF2B5EF4-FFF2-40B4-BE49-F238E27FC236}">
                <a16:creationId xmlns:a16="http://schemas.microsoft.com/office/drawing/2014/main" id="{DA842991-B889-461C-A71A-E6E1DCC4708C}"/>
              </a:ext>
            </a:extLst>
          </p:cNvPr>
          <p:cNvPicPr>
            <a:picLocks noChangeAspect="1"/>
          </p:cNvPicPr>
          <p:nvPr/>
        </p:nvPicPr>
        <p:blipFill>
          <a:blip r:embed="rId2"/>
          <a:stretch>
            <a:fillRect/>
          </a:stretch>
        </p:blipFill>
        <p:spPr>
          <a:xfrm>
            <a:off x="7945186" y="1823675"/>
            <a:ext cx="3180014" cy="4484762"/>
          </a:xfrm>
          <a:prstGeom prst="rect">
            <a:avLst/>
          </a:prstGeom>
        </p:spPr>
      </p:pic>
      <p:sp>
        <p:nvSpPr>
          <p:cNvPr id="6" name="Espace réservé du texte 4">
            <a:extLst>
              <a:ext uri="{FF2B5EF4-FFF2-40B4-BE49-F238E27FC236}">
                <a16:creationId xmlns:a16="http://schemas.microsoft.com/office/drawing/2014/main" id="{69F81CDB-7865-4388-B85E-9638098AE944}"/>
              </a:ext>
            </a:extLst>
          </p:cNvPr>
          <p:cNvSpPr txBox="1">
            <a:spLocks/>
          </p:cNvSpPr>
          <p:nvPr/>
        </p:nvSpPr>
        <p:spPr>
          <a:xfrm>
            <a:off x="246888" y="2065787"/>
            <a:ext cx="7428530" cy="2672467"/>
          </a:xfrm>
          <a:prstGeom prst="rect">
            <a:avLst/>
          </a:prstGeom>
        </p:spPr>
        <p:txBody>
          <a:bodyPr>
            <a:noAutofit/>
          </a:bodyPr>
          <a:lstStyle>
            <a:lvl1pPr marL="0" indent="0" algn="l" defTabSz="914400" rtl="0" eaLnBrk="1" latinLnBrk="0" hangingPunct="1">
              <a:lnSpc>
                <a:spcPts val="7200"/>
              </a:lnSpc>
              <a:spcBef>
                <a:spcPts val="0"/>
              </a:spcBef>
              <a:buFont typeface="Arial" panose="020B0604020202020204" pitchFamily="34" charset="0"/>
              <a:buNone/>
              <a:defRPr sz="7200" kern="1200">
                <a:solidFill>
                  <a:schemeClr val="bg1"/>
                </a:solidFill>
                <a:latin typeface="Fira Sans SemiBold" panose="020B06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Aft>
                <a:spcPts val="300"/>
              </a:spcAft>
              <a:buSzPct val="100000"/>
            </a:pPr>
            <a:r>
              <a:rPr lang="fr-FR" sz="2000" dirty="0">
                <a:solidFill>
                  <a:schemeClr val="tx1"/>
                </a:solidFill>
              </a:rPr>
              <a:t>Ce formulaire sera visé par la Direction des achats et des marchés publics </a:t>
            </a:r>
            <a:r>
              <a:rPr lang="fr-FR" sz="2000" b="1" dirty="0">
                <a:solidFill>
                  <a:srgbClr val="01627D"/>
                </a:solidFill>
              </a:rPr>
              <a:t>et joint par la composante au bon de commande SIFAC</a:t>
            </a:r>
            <a:r>
              <a:rPr lang="fr-FR" sz="2000" dirty="0">
                <a:solidFill>
                  <a:schemeClr val="tx1"/>
                </a:solidFill>
              </a:rPr>
              <a:t>. La DAMP assurera pour le compte de l’établissement la publication des données concernées.</a:t>
            </a:r>
          </a:p>
          <a:p>
            <a:pPr algn="just">
              <a:lnSpc>
                <a:spcPct val="100000"/>
              </a:lnSpc>
              <a:spcAft>
                <a:spcPts val="300"/>
              </a:spcAft>
              <a:buSzPct val="100000"/>
            </a:pPr>
            <a:endParaRPr lang="fr-FR" sz="2000" dirty="0">
              <a:solidFill>
                <a:schemeClr val="tx1"/>
              </a:solidFill>
            </a:endParaRPr>
          </a:p>
          <a:p>
            <a:pPr algn="just">
              <a:lnSpc>
                <a:spcPct val="100000"/>
              </a:lnSpc>
              <a:spcAft>
                <a:spcPts val="300"/>
              </a:spcAft>
              <a:buSzPct val="100000"/>
            </a:pPr>
            <a:r>
              <a:rPr lang="fr-FR" sz="2000" dirty="0">
                <a:solidFill>
                  <a:schemeClr val="tx1"/>
                </a:solidFill>
              </a:rPr>
              <a:t>Toutes les informations et le formulaire sont disponibles sur le </a:t>
            </a:r>
            <a:r>
              <a:rPr lang="fr-FR" sz="2000" dirty="0">
                <a:solidFill>
                  <a:schemeClr val="tx1"/>
                </a:solidFill>
                <a:hlinkClick r:id="rId3"/>
              </a:rPr>
              <a:t>WIKIDamp</a:t>
            </a:r>
            <a:r>
              <a:rPr lang="fr-FR" sz="2000" dirty="0">
                <a:solidFill>
                  <a:schemeClr val="tx1"/>
                </a:solidFill>
              </a:rPr>
              <a:t>.</a:t>
            </a:r>
          </a:p>
        </p:txBody>
      </p:sp>
      <p:pic>
        <p:nvPicPr>
          <p:cNvPr id="7" name="Image 6">
            <a:extLst>
              <a:ext uri="{FF2B5EF4-FFF2-40B4-BE49-F238E27FC236}">
                <a16:creationId xmlns:a16="http://schemas.microsoft.com/office/drawing/2014/main" id="{BDDE7441-5833-42EE-9C86-15D59434B043}"/>
              </a:ext>
            </a:extLst>
          </p:cNvPr>
          <p:cNvPicPr>
            <a:picLocks noChangeAspect="1"/>
          </p:cNvPicPr>
          <p:nvPr/>
        </p:nvPicPr>
        <p:blipFill>
          <a:blip r:embed="rId4"/>
          <a:stretch>
            <a:fillRect/>
          </a:stretch>
        </p:blipFill>
        <p:spPr>
          <a:xfrm>
            <a:off x="1695874" y="4624828"/>
            <a:ext cx="4800326" cy="1683609"/>
          </a:xfrm>
          <a:prstGeom prst="rect">
            <a:avLst/>
          </a:prstGeom>
        </p:spPr>
      </p:pic>
    </p:spTree>
    <p:extLst>
      <p:ext uri="{BB962C8B-B14F-4D97-AF65-F5344CB8AC3E}">
        <p14:creationId xmlns:p14="http://schemas.microsoft.com/office/powerpoint/2010/main" val="107453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7">
            <a:extLst>
              <a:ext uri="{FF2B5EF4-FFF2-40B4-BE49-F238E27FC236}">
                <a16:creationId xmlns:a16="http://schemas.microsoft.com/office/drawing/2014/main" id="{9852EDDF-B9C1-4F57-94F2-14158CACFE88}"/>
              </a:ext>
            </a:extLst>
          </p:cNvPr>
          <p:cNvSpPr txBox="1">
            <a:spLocks/>
          </p:cNvSpPr>
          <p:nvPr/>
        </p:nvSpPr>
        <p:spPr>
          <a:xfrm>
            <a:off x="246888" y="337635"/>
            <a:ext cx="9074912" cy="55452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fr-FR" sz="3200" b="1" i="1" dirty="0">
                <a:solidFill>
                  <a:srgbClr val="10B6E2"/>
                </a:solidFill>
              </a:rPr>
              <a:t>Le cas des achats inférieurs à 3 000 € HT </a:t>
            </a:r>
          </a:p>
        </p:txBody>
      </p:sp>
      <p:sp>
        <p:nvSpPr>
          <p:cNvPr id="5" name="Espace réservé du texte 4">
            <a:extLst>
              <a:ext uri="{FF2B5EF4-FFF2-40B4-BE49-F238E27FC236}">
                <a16:creationId xmlns:a16="http://schemas.microsoft.com/office/drawing/2014/main" id="{B48B318B-8FB8-47D1-AFD6-65B17C58747D}"/>
              </a:ext>
            </a:extLst>
          </p:cNvPr>
          <p:cNvSpPr txBox="1">
            <a:spLocks/>
          </p:cNvSpPr>
          <p:nvPr/>
        </p:nvSpPr>
        <p:spPr>
          <a:xfrm>
            <a:off x="246888" y="1162203"/>
            <a:ext cx="11348212" cy="5254554"/>
          </a:xfrm>
          <a:prstGeom prst="rect">
            <a:avLst/>
          </a:prstGeom>
        </p:spPr>
        <p:txBody>
          <a:bodyPr>
            <a:noAutofit/>
          </a:bodyPr>
          <a:lstStyle>
            <a:lvl1pPr marL="0" indent="0" algn="l" defTabSz="914400" rtl="0" eaLnBrk="1" latinLnBrk="0" hangingPunct="1">
              <a:lnSpc>
                <a:spcPts val="7200"/>
              </a:lnSpc>
              <a:spcBef>
                <a:spcPts val="0"/>
              </a:spcBef>
              <a:buFont typeface="Arial" panose="020B0604020202020204" pitchFamily="34" charset="0"/>
              <a:buNone/>
              <a:defRPr sz="7200" kern="1200">
                <a:solidFill>
                  <a:schemeClr val="bg1"/>
                </a:solidFill>
                <a:latin typeface="Fira Sans SemiBold" panose="020B06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Aft>
                <a:spcPts val="300"/>
              </a:spcAft>
              <a:buSzPct val="100000"/>
            </a:pPr>
            <a:r>
              <a:rPr lang="fr-FR" sz="2000" b="1" dirty="0">
                <a:solidFill>
                  <a:srgbClr val="01627D"/>
                </a:solidFill>
              </a:rPr>
              <a:t>Pour les achats d’un montant inférieur ou égal à 3 000 € HT, </a:t>
            </a:r>
            <a:r>
              <a:rPr lang="fr-FR" sz="2000" b="1" u="sng" dirty="0">
                <a:solidFill>
                  <a:srgbClr val="01627D"/>
                </a:solidFill>
              </a:rPr>
              <a:t>il n’y a plus d’obligation de transmettre trois devis lors de l’engagement de la dépense</a:t>
            </a:r>
            <a:r>
              <a:rPr lang="fr-FR" sz="2000" b="1" dirty="0">
                <a:solidFill>
                  <a:srgbClr val="01627D"/>
                </a:solidFill>
              </a:rPr>
              <a:t>. </a:t>
            </a:r>
          </a:p>
          <a:p>
            <a:pPr algn="just">
              <a:lnSpc>
                <a:spcPct val="100000"/>
              </a:lnSpc>
              <a:spcAft>
                <a:spcPts val="300"/>
              </a:spcAft>
              <a:buSzPct val="100000"/>
            </a:pPr>
            <a:endParaRPr lang="fr-FR" sz="2000" dirty="0">
              <a:solidFill>
                <a:schemeClr val="tx1"/>
              </a:solidFill>
            </a:endParaRPr>
          </a:p>
          <a:p>
            <a:pPr algn="just">
              <a:lnSpc>
                <a:spcPct val="100000"/>
              </a:lnSpc>
              <a:spcAft>
                <a:spcPts val="300"/>
              </a:spcAft>
              <a:buSzPct val="100000"/>
            </a:pPr>
            <a:r>
              <a:rPr lang="fr-FR" sz="2000" dirty="0">
                <a:solidFill>
                  <a:schemeClr val="tx1"/>
                </a:solidFill>
              </a:rPr>
              <a:t>Cette mesure vise à alléger la charge administrative qui pèse sur les petits achats du quotidien.</a:t>
            </a:r>
          </a:p>
          <a:p>
            <a:pPr algn="just">
              <a:lnSpc>
                <a:spcPct val="100000"/>
              </a:lnSpc>
              <a:spcAft>
                <a:spcPts val="300"/>
              </a:spcAft>
              <a:buSzPct val="100000"/>
            </a:pPr>
            <a:r>
              <a:rPr lang="fr-FR" sz="2000" dirty="0">
                <a:solidFill>
                  <a:schemeClr val="tx1"/>
                </a:solidFill>
              </a:rPr>
              <a:t>Ainsi, dès lors que l’achat n’est pas couvert par un marché transversal, il appartient à chaque composante, en responsabilité, de choisir, après analyse, l’offre du marché qui lui convient le mieux, tant sur le plan des prix que de la qualité technique du produit/de la prestation, </a:t>
            </a:r>
            <a:r>
              <a:rPr lang="fr-FR" sz="2000" b="1" dirty="0">
                <a:solidFill>
                  <a:srgbClr val="01627D"/>
                </a:solidFill>
              </a:rPr>
              <a:t>sans avoir de justificatifs à transmettre ou à joindre au bon de commande.</a:t>
            </a:r>
          </a:p>
          <a:p>
            <a:pPr algn="just">
              <a:lnSpc>
                <a:spcPct val="100000"/>
              </a:lnSpc>
              <a:spcAft>
                <a:spcPts val="300"/>
              </a:spcAft>
              <a:buSzPct val="100000"/>
            </a:pPr>
            <a:endParaRPr lang="fr-FR" sz="2000" dirty="0">
              <a:solidFill>
                <a:schemeClr val="tx1"/>
              </a:solidFill>
            </a:endParaRPr>
          </a:p>
          <a:p>
            <a:pPr algn="just">
              <a:lnSpc>
                <a:spcPct val="100000"/>
              </a:lnSpc>
              <a:spcAft>
                <a:spcPts val="300"/>
              </a:spcAft>
              <a:buSzPct val="100000"/>
            </a:pPr>
            <a:r>
              <a:rPr lang="fr-FR" sz="2000" b="1" dirty="0">
                <a:solidFill>
                  <a:srgbClr val="01627D"/>
                </a:solidFill>
              </a:rPr>
              <a:t>Très concrètement : la DAMP ne vous demandera plus de justification de mise en concurrence, pour vos achats inférieurs à 3000 € HT, les contrôles de seuil jusqu’à cette somme n'auront donc plus lieu.</a:t>
            </a:r>
          </a:p>
          <a:p>
            <a:pPr algn="just">
              <a:lnSpc>
                <a:spcPct val="100000"/>
              </a:lnSpc>
              <a:spcAft>
                <a:spcPts val="300"/>
              </a:spcAft>
              <a:buSzPct val="100000"/>
            </a:pPr>
            <a:endParaRPr lang="fr-FR" sz="2000" dirty="0">
              <a:solidFill>
                <a:schemeClr val="tx1"/>
              </a:solidFill>
            </a:endParaRPr>
          </a:p>
          <a:p>
            <a:pPr algn="just">
              <a:lnSpc>
                <a:spcPct val="100000"/>
              </a:lnSpc>
              <a:spcAft>
                <a:spcPts val="300"/>
              </a:spcAft>
              <a:buSzPct val="100000"/>
            </a:pPr>
            <a:r>
              <a:rPr lang="fr-FR" sz="2000" b="1" spc="-30" dirty="0">
                <a:solidFill>
                  <a:srgbClr val="01627D"/>
                </a:solidFill>
              </a:rPr>
              <a:t>Vigilance en matière d’achats subventionnés (Feder/Interreg) : </a:t>
            </a:r>
            <a:r>
              <a:rPr lang="fr-FR" sz="2000" spc="-30" dirty="0">
                <a:solidFill>
                  <a:schemeClr val="tx1"/>
                </a:solidFill>
              </a:rPr>
              <a:t>demander et conserver les documents de mise </a:t>
            </a:r>
            <a:r>
              <a:rPr lang="fr-FR" sz="2000" dirty="0">
                <a:solidFill>
                  <a:schemeClr val="tx1"/>
                </a:solidFill>
              </a:rPr>
              <a:t>en concurrence afin de pouvoir les fournir, le moment venu, lors des contrôles des organismes financeurs.</a:t>
            </a:r>
          </a:p>
          <a:p>
            <a:pPr algn="just">
              <a:lnSpc>
                <a:spcPct val="100000"/>
              </a:lnSpc>
              <a:spcAft>
                <a:spcPts val="300"/>
              </a:spcAft>
              <a:buSzPct val="100000"/>
            </a:pPr>
            <a:br>
              <a:rPr lang="fr-FR" sz="2000" dirty="0">
                <a:solidFill>
                  <a:schemeClr val="tx1"/>
                </a:solidFill>
              </a:rPr>
            </a:br>
            <a:endParaRPr lang="fr-FR" sz="2000" dirty="0">
              <a:solidFill>
                <a:schemeClr val="tx1"/>
              </a:solidFill>
            </a:endParaRPr>
          </a:p>
        </p:txBody>
      </p:sp>
      <p:sp>
        <p:nvSpPr>
          <p:cNvPr id="2" name="ZoneTexte 1">
            <a:extLst>
              <a:ext uri="{FF2B5EF4-FFF2-40B4-BE49-F238E27FC236}">
                <a16:creationId xmlns:a16="http://schemas.microsoft.com/office/drawing/2014/main" id="{D504CCFD-6AFD-4CA9-A391-9D24C8E51407}"/>
              </a:ext>
            </a:extLst>
          </p:cNvPr>
          <p:cNvSpPr txBox="1"/>
          <p:nvPr/>
        </p:nvSpPr>
        <p:spPr>
          <a:xfrm>
            <a:off x="246888" y="6120255"/>
            <a:ext cx="10434780" cy="400110"/>
          </a:xfrm>
          <a:prstGeom prst="rect">
            <a:avLst/>
          </a:prstGeom>
          <a:noFill/>
        </p:spPr>
        <p:txBody>
          <a:bodyPr wrap="none" rtlCol="0">
            <a:spAutoFit/>
          </a:bodyPr>
          <a:lstStyle/>
          <a:p>
            <a:r>
              <a:rPr lang="fr-FR" sz="2000" dirty="0">
                <a:latin typeface="Fira Sans SemiBold" panose="020B0603050000020004" pitchFamily="34" charset="0"/>
              </a:rPr>
              <a:t>Retrouvez plus d’informations à ce sujet dans un article paru dans notre newsletter, </a:t>
            </a:r>
            <a:r>
              <a:rPr lang="fr-FR" sz="2000" dirty="0">
                <a:latin typeface="Fira Sans SemiBold" panose="020B0603050000020004" pitchFamily="34" charset="0"/>
                <a:hlinkClick r:id="rId2"/>
              </a:rPr>
              <a:t>en cliquant ici </a:t>
            </a:r>
            <a:endParaRPr lang="fr-FR" sz="2000" dirty="0">
              <a:latin typeface="Fira Sans SemiBold" panose="020B0603050000020004" pitchFamily="34" charset="0"/>
            </a:endParaRPr>
          </a:p>
        </p:txBody>
      </p:sp>
    </p:spTree>
    <p:extLst>
      <p:ext uri="{BB962C8B-B14F-4D97-AF65-F5344CB8AC3E}">
        <p14:creationId xmlns:p14="http://schemas.microsoft.com/office/powerpoint/2010/main" val="394849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fade">
                                      <p:cBhvr>
                                        <p:cTn id="15" dur="500"/>
                                        <p:tgtEl>
                                          <p:spTgt spid="5">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7" end="7"/>
                                            </p:txEl>
                                          </p:spTgt>
                                        </p:tgtEl>
                                        <p:attrNameLst>
                                          <p:attrName>style.visibility</p:attrName>
                                        </p:attrNameLst>
                                      </p:cBhvr>
                                      <p:to>
                                        <p:strVal val="visible"/>
                                      </p:to>
                                    </p:set>
                                    <p:animEffect transition="in" filter="fade">
                                      <p:cBhvr>
                                        <p:cTn id="20" dur="500"/>
                                        <p:tgtEl>
                                          <p:spTgt spid="5">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animEffect transition="in" filter="fade">
                                      <p:cBhvr>
                                        <p:cTn id="25" dur="500"/>
                                        <p:tgtEl>
                                          <p:spTgt spid="5">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1CBD203-3901-4890-B3F4-224A1AC3719D}"/>
              </a:ext>
            </a:extLst>
          </p:cNvPr>
          <p:cNvSpPr>
            <a:spLocks noGrp="1"/>
          </p:cNvSpPr>
          <p:nvPr>
            <p:ph type="body" sz="quarter" idx="16"/>
          </p:nvPr>
        </p:nvSpPr>
        <p:spPr>
          <a:xfrm>
            <a:off x="0" y="2511244"/>
            <a:ext cx="12192000" cy="1835512"/>
          </a:xfrm>
        </p:spPr>
        <p:txBody>
          <a:bodyPr/>
          <a:lstStyle/>
          <a:p>
            <a:pPr algn="ctr">
              <a:lnSpc>
                <a:spcPct val="100000"/>
              </a:lnSpc>
            </a:pPr>
            <a:r>
              <a:rPr lang="fr-FR" sz="5400" dirty="0"/>
              <a:t>Les procédures dérogatoires </a:t>
            </a:r>
          </a:p>
          <a:p>
            <a:pPr algn="ctr">
              <a:lnSpc>
                <a:spcPct val="100000"/>
              </a:lnSpc>
            </a:pPr>
            <a:r>
              <a:rPr lang="fr-FR" sz="5400" dirty="0"/>
              <a:t>sans mise en concurrence</a:t>
            </a:r>
          </a:p>
        </p:txBody>
      </p:sp>
    </p:spTree>
    <p:extLst>
      <p:ext uri="{BB962C8B-B14F-4D97-AF65-F5344CB8AC3E}">
        <p14:creationId xmlns:p14="http://schemas.microsoft.com/office/powerpoint/2010/main" val="753884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7">
            <a:extLst>
              <a:ext uri="{FF2B5EF4-FFF2-40B4-BE49-F238E27FC236}">
                <a16:creationId xmlns:a16="http://schemas.microsoft.com/office/drawing/2014/main" id="{9852EDDF-B9C1-4F57-94F2-14158CACFE88}"/>
              </a:ext>
            </a:extLst>
          </p:cNvPr>
          <p:cNvSpPr txBox="1">
            <a:spLocks/>
          </p:cNvSpPr>
          <p:nvPr/>
        </p:nvSpPr>
        <p:spPr>
          <a:xfrm>
            <a:off x="246888" y="337635"/>
            <a:ext cx="9074912" cy="55452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fr-FR" sz="3200" b="1" i="1" dirty="0">
                <a:solidFill>
                  <a:srgbClr val="10B6E2"/>
                </a:solidFill>
              </a:rPr>
              <a:t>Procédures dérogatoires</a:t>
            </a:r>
          </a:p>
        </p:txBody>
      </p:sp>
      <p:sp>
        <p:nvSpPr>
          <p:cNvPr id="5" name="Espace réservé du texte 4">
            <a:extLst>
              <a:ext uri="{FF2B5EF4-FFF2-40B4-BE49-F238E27FC236}">
                <a16:creationId xmlns:a16="http://schemas.microsoft.com/office/drawing/2014/main" id="{B48B318B-8FB8-47D1-AFD6-65B17C58747D}"/>
              </a:ext>
            </a:extLst>
          </p:cNvPr>
          <p:cNvSpPr txBox="1">
            <a:spLocks/>
          </p:cNvSpPr>
          <p:nvPr/>
        </p:nvSpPr>
        <p:spPr>
          <a:xfrm>
            <a:off x="246888" y="990752"/>
            <a:ext cx="11348212" cy="5695797"/>
          </a:xfrm>
          <a:prstGeom prst="rect">
            <a:avLst/>
          </a:prstGeom>
        </p:spPr>
        <p:txBody>
          <a:bodyPr>
            <a:noAutofit/>
          </a:bodyPr>
          <a:lstStyle>
            <a:lvl1pPr marL="0" indent="0" algn="l" defTabSz="914400" rtl="0" eaLnBrk="1" latinLnBrk="0" hangingPunct="1">
              <a:lnSpc>
                <a:spcPts val="7200"/>
              </a:lnSpc>
              <a:spcBef>
                <a:spcPts val="0"/>
              </a:spcBef>
              <a:buFont typeface="Arial" panose="020B0604020202020204" pitchFamily="34" charset="0"/>
              <a:buNone/>
              <a:defRPr sz="7200" kern="1200">
                <a:solidFill>
                  <a:schemeClr val="bg1"/>
                </a:solidFill>
                <a:latin typeface="Fira Sans SemiBold" panose="020B06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Aft>
                <a:spcPts val="300"/>
              </a:spcAft>
              <a:buSzPct val="100000"/>
            </a:pPr>
            <a:r>
              <a:rPr lang="fr-FR" sz="2000" dirty="0">
                <a:solidFill>
                  <a:schemeClr val="tx1"/>
                </a:solidFill>
              </a:rPr>
              <a:t>Procédures « dérogatoires » sans mise en concurrence ni considération du montant de l’achat, notamment :</a:t>
            </a:r>
            <a:br>
              <a:rPr lang="fr-FR" sz="2000" dirty="0">
                <a:solidFill>
                  <a:schemeClr val="tx1"/>
                </a:solidFill>
              </a:rPr>
            </a:br>
            <a:r>
              <a:rPr lang="fr-FR" sz="1000" dirty="0">
                <a:solidFill>
                  <a:schemeClr val="tx1"/>
                </a:solidFill>
              </a:rPr>
              <a:t> </a:t>
            </a:r>
          </a:p>
          <a:p>
            <a:pPr algn="just">
              <a:lnSpc>
                <a:spcPct val="100000"/>
              </a:lnSpc>
              <a:spcAft>
                <a:spcPts val="300"/>
              </a:spcAft>
              <a:buSzPct val="100000"/>
            </a:pPr>
            <a:r>
              <a:rPr lang="fr-FR" sz="2000" b="1" u="sng" dirty="0">
                <a:solidFill>
                  <a:srgbClr val="01627D"/>
                </a:solidFill>
              </a:rPr>
              <a:t>Les marchés négociés pour raison d’exclusivité</a:t>
            </a:r>
            <a:r>
              <a:rPr lang="fr-FR" sz="2000" b="1" dirty="0">
                <a:solidFill>
                  <a:srgbClr val="01627D"/>
                </a:solidFill>
              </a:rPr>
              <a:t> : </a:t>
            </a:r>
            <a:endParaRPr lang="fr-FR" sz="1000" dirty="0">
              <a:solidFill>
                <a:schemeClr val="tx1"/>
              </a:solidFill>
            </a:endParaRPr>
          </a:p>
          <a:p>
            <a:pPr algn="just">
              <a:lnSpc>
                <a:spcPct val="100000"/>
              </a:lnSpc>
              <a:spcAft>
                <a:spcPts val="300"/>
              </a:spcAft>
              <a:buSzPct val="100000"/>
            </a:pPr>
            <a:r>
              <a:rPr lang="fr-FR" sz="1800" i="1" dirty="0">
                <a:solidFill>
                  <a:schemeClr val="tx1"/>
                </a:solidFill>
              </a:rPr>
              <a:t>Exemple : microscope doté d’une technologie brevetée </a:t>
            </a:r>
          </a:p>
          <a:p>
            <a:pPr algn="just">
              <a:lnSpc>
                <a:spcPct val="100000"/>
              </a:lnSpc>
              <a:spcAft>
                <a:spcPts val="300"/>
              </a:spcAft>
              <a:buSzPct val="100000"/>
            </a:pPr>
            <a:r>
              <a:rPr lang="fr-FR" sz="1000" dirty="0">
                <a:solidFill>
                  <a:schemeClr val="tx1"/>
                </a:solidFill>
              </a:rPr>
              <a:t> </a:t>
            </a:r>
          </a:p>
          <a:p>
            <a:pPr algn="just">
              <a:lnSpc>
                <a:spcPct val="100000"/>
              </a:lnSpc>
              <a:spcAft>
                <a:spcPts val="300"/>
              </a:spcAft>
              <a:buSzPct val="100000"/>
            </a:pPr>
            <a:r>
              <a:rPr lang="fr-FR" sz="2000" dirty="0">
                <a:solidFill>
                  <a:schemeClr val="tx1"/>
                </a:solidFill>
              </a:rPr>
              <a:t>Marchés qui ne peuvent être confiés qu’à un seul opérateur pour des raisons techniques, artistiques ou tenant à la protection de droits d’exclusivité. </a:t>
            </a:r>
            <a:r>
              <a:rPr lang="fr-FR" sz="2000" b="1" dirty="0">
                <a:solidFill>
                  <a:srgbClr val="01627D"/>
                </a:solidFill>
              </a:rPr>
              <a:t>Double conditions cumulatives : </a:t>
            </a:r>
          </a:p>
          <a:p>
            <a:pPr algn="just">
              <a:lnSpc>
                <a:spcPct val="100000"/>
              </a:lnSpc>
              <a:spcAft>
                <a:spcPts val="300"/>
              </a:spcAft>
              <a:buSzPct val="100000"/>
            </a:pPr>
            <a:r>
              <a:rPr lang="fr-FR" sz="1000" dirty="0">
                <a:solidFill>
                  <a:schemeClr val="tx1"/>
                </a:solidFill>
              </a:rPr>
              <a:t> </a:t>
            </a:r>
          </a:p>
          <a:p>
            <a:pPr marL="714375" indent="-342900" algn="just">
              <a:lnSpc>
                <a:spcPct val="100000"/>
              </a:lnSpc>
              <a:spcAft>
                <a:spcPts val="300"/>
              </a:spcAft>
              <a:buClr>
                <a:srgbClr val="0098CE"/>
              </a:buClr>
              <a:buSzPct val="70000"/>
              <a:buFont typeface="Wingdings" panose="05000000000000000000" pitchFamily="2" charset="2"/>
              <a:buChar char="Ø"/>
            </a:pPr>
            <a:r>
              <a:rPr lang="fr-FR" sz="2000" dirty="0">
                <a:solidFill>
                  <a:schemeClr val="tx1"/>
                </a:solidFill>
              </a:rPr>
              <a:t>Mon besoin ne peut être rempli qu'avec l'équipement concerné </a:t>
            </a:r>
          </a:p>
          <a:p>
            <a:pPr marL="714375" algn="just">
              <a:lnSpc>
                <a:spcPct val="100000"/>
              </a:lnSpc>
              <a:spcAft>
                <a:spcPts val="300"/>
              </a:spcAft>
              <a:buClr>
                <a:srgbClr val="0098CE"/>
              </a:buClr>
              <a:buSzPct val="70000"/>
            </a:pPr>
            <a:r>
              <a:rPr lang="fr-FR" sz="1400" i="1" dirty="0">
                <a:solidFill>
                  <a:schemeClr val="tx1"/>
                </a:solidFill>
              </a:rPr>
              <a:t>(brevets, performances ou fonctionnalités uniques, nécessaire compatibilité, etc.)</a:t>
            </a:r>
          </a:p>
          <a:p>
            <a:pPr marL="714375" indent="-342900" algn="just">
              <a:lnSpc>
                <a:spcPct val="100000"/>
              </a:lnSpc>
              <a:spcAft>
                <a:spcPts val="300"/>
              </a:spcAft>
              <a:buClr>
                <a:srgbClr val="0098CE"/>
              </a:buClr>
              <a:buSzPct val="70000"/>
              <a:buFont typeface="Wingdings" panose="05000000000000000000" pitchFamily="2" charset="2"/>
              <a:buChar char="Ø"/>
            </a:pPr>
            <a:r>
              <a:rPr lang="fr-FR" sz="2000" dirty="0">
                <a:solidFill>
                  <a:schemeClr val="tx1"/>
                </a:solidFill>
              </a:rPr>
              <a:t>L'équipement ne peut être fourni que par la société concernée </a:t>
            </a:r>
          </a:p>
          <a:p>
            <a:pPr marL="714375" algn="just">
              <a:lnSpc>
                <a:spcPct val="100000"/>
              </a:lnSpc>
              <a:spcAft>
                <a:spcPts val="300"/>
              </a:spcAft>
              <a:buClr>
                <a:srgbClr val="0098CE"/>
              </a:buClr>
              <a:buSzPct val="70000"/>
            </a:pPr>
            <a:r>
              <a:rPr lang="fr-FR" sz="1400" i="1" dirty="0">
                <a:solidFill>
                  <a:schemeClr val="tx1"/>
                </a:solidFill>
              </a:rPr>
              <a:t>(constructeur ou distributeur exclusif, condition imposée par la société pour conserver des niveaux de garantie ou de maintenance, etc.)</a:t>
            </a:r>
          </a:p>
          <a:p>
            <a:pPr marL="371475" algn="just">
              <a:lnSpc>
                <a:spcPct val="100000"/>
              </a:lnSpc>
              <a:spcAft>
                <a:spcPts val="300"/>
              </a:spcAft>
              <a:buClr>
                <a:srgbClr val="0098CE"/>
              </a:buClr>
              <a:buSzPct val="70000"/>
            </a:pPr>
            <a:r>
              <a:rPr lang="fr-FR" sz="1000" dirty="0">
                <a:solidFill>
                  <a:schemeClr val="tx1"/>
                </a:solidFill>
              </a:rPr>
              <a:t> </a:t>
            </a:r>
          </a:p>
          <a:p>
            <a:pPr algn="just">
              <a:lnSpc>
                <a:spcPct val="100000"/>
              </a:lnSpc>
              <a:spcAft>
                <a:spcPts val="300"/>
              </a:spcAft>
              <a:buSzPct val="100000"/>
            </a:pPr>
            <a:r>
              <a:rPr lang="fr-FR" sz="2000" b="1" u="sng" dirty="0">
                <a:solidFill>
                  <a:srgbClr val="01627D"/>
                </a:solidFill>
              </a:rPr>
              <a:t>Les marchés négociés complémentaires</a:t>
            </a:r>
            <a:r>
              <a:rPr lang="fr-FR" sz="2000" b="1" dirty="0">
                <a:solidFill>
                  <a:srgbClr val="01627D"/>
                </a:solidFill>
              </a:rPr>
              <a:t> : </a:t>
            </a:r>
            <a:endParaRPr lang="fr-FR" sz="1000" dirty="0">
              <a:solidFill>
                <a:schemeClr val="tx1"/>
              </a:solidFill>
            </a:endParaRPr>
          </a:p>
          <a:p>
            <a:pPr algn="just">
              <a:lnSpc>
                <a:spcPct val="100000"/>
              </a:lnSpc>
              <a:spcAft>
                <a:spcPts val="300"/>
              </a:spcAft>
              <a:buSzPct val="100000"/>
            </a:pPr>
            <a:r>
              <a:rPr lang="fr-FR" sz="1800" i="1" dirty="0">
                <a:solidFill>
                  <a:schemeClr val="tx1"/>
                </a:solidFill>
              </a:rPr>
              <a:t>Exemple : ajout d’un module sur un équipement existant</a:t>
            </a:r>
          </a:p>
          <a:p>
            <a:pPr algn="just">
              <a:lnSpc>
                <a:spcPct val="100000"/>
              </a:lnSpc>
              <a:spcAft>
                <a:spcPts val="300"/>
              </a:spcAft>
              <a:buSzPct val="100000"/>
            </a:pPr>
            <a:r>
              <a:rPr lang="fr-FR" sz="1000" dirty="0">
                <a:solidFill>
                  <a:schemeClr val="tx1"/>
                </a:solidFill>
              </a:rPr>
              <a:t> </a:t>
            </a:r>
          </a:p>
          <a:p>
            <a:pPr algn="just">
              <a:lnSpc>
                <a:spcPct val="100000"/>
              </a:lnSpc>
              <a:spcAft>
                <a:spcPts val="300"/>
              </a:spcAft>
              <a:buSzPct val="100000"/>
            </a:pPr>
            <a:r>
              <a:rPr lang="fr-FR" sz="2000" dirty="0">
                <a:solidFill>
                  <a:schemeClr val="tx1"/>
                </a:solidFill>
              </a:rPr>
              <a:t>Marchés exécutés par le </a:t>
            </a:r>
            <a:r>
              <a:rPr lang="fr-FR" sz="2000" b="1" dirty="0">
                <a:solidFill>
                  <a:srgbClr val="01627D"/>
                </a:solidFill>
              </a:rPr>
              <a:t>fournisseur initial </a:t>
            </a:r>
            <a:r>
              <a:rPr lang="fr-FR" sz="2000" dirty="0">
                <a:solidFill>
                  <a:schemeClr val="tx1"/>
                </a:solidFill>
              </a:rPr>
              <a:t>et qui sont destinés au </a:t>
            </a:r>
            <a:r>
              <a:rPr lang="fr-FR" sz="2000" b="1" dirty="0">
                <a:solidFill>
                  <a:srgbClr val="01627D"/>
                </a:solidFill>
              </a:rPr>
              <a:t>renouvellement partiel ou à l'extension </a:t>
            </a:r>
            <a:r>
              <a:rPr lang="fr-FR" sz="2000" b="1" spc="-40" dirty="0">
                <a:solidFill>
                  <a:srgbClr val="01627D"/>
                </a:solidFill>
              </a:rPr>
              <a:t>d'installations existantes</a:t>
            </a:r>
            <a:r>
              <a:rPr lang="fr-FR" sz="2000" spc="-40" dirty="0">
                <a:solidFill>
                  <a:schemeClr val="tx1"/>
                </a:solidFill>
              </a:rPr>
              <a:t>, lorsque le changement de fournisseur obligerait à acquérir un matériel de technique </a:t>
            </a:r>
            <a:r>
              <a:rPr lang="fr-FR" sz="2000" spc="-20" dirty="0">
                <a:solidFill>
                  <a:schemeClr val="tx1"/>
                </a:solidFill>
              </a:rPr>
              <a:t>différente entraînant une incompatibilité avec le matériel déjà acquis ou des difficultés techniques d'utilisation </a:t>
            </a:r>
            <a:r>
              <a:rPr lang="fr-FR" sz="2000" dirty="0">
                <a:solidFill>
                  <a:schemeClr val="tx1"/>
                </a:solidFill>
              </a:rPr>
              <a:t>et d'entretien disproportionnées.</a:t>
            </a:r>
          </a:p>
        </p:txBody>
      </p:sp>
      <p:grpSp>
        <p:nvGrpSpPr>
          <p:cNvPr id="6" name="Groupe 5">
            <a:extLst>
              <a:ext uri="{FF2B5EF4-FFF2-40B4-BE49-F238E27FC236}">
                <a16:creationId xmlns:a16="http://schemas.microsoft.com/office/drawing/2014/main" id="{39C79B63-B26A-4748-B5A2-904499B465FA}"/>
              </a:ext>
            </a:extLst>
          </p:cNvPr>
          <p:cNvGrpSpPr/>
          <p:nvPr/>
        </p:nvGrpSpPr>
        <p:grpSpPr>
          <a:xfrm>
            <a:off x="6307624" y="4527294"/>
            <a:ext cx="881383" cy="742516"/>
            <a:chOff x="5629684" y="4084625"/>
            <a:chExt cx="881383" cy="742516"/>
          </a:xfrm>
        </p:grpSpPr>
        <p:pic>
          <p:nvPicPr>
            <p:cNvPr id="7" name="Image 6">
              <a:extLst>
                <a:ext uri="{FF2B5EF4-FFF2-40B4-BE49-F238E27FC236}">
                  <a16:creationId xmlns:a16="http://schemas.microsoft.com/office/drawing/2014/main" id="{1DDA08C6-993A-4BAC-8A3E-48AB3B7DE504}"/>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5400000">
              <a:off x="5629684" y="4084625"/>
              <a:ext cx="742516" cy="742516"/>
            </a:xfrm>
            <a:prstGeom prst="rect">
              <a:avLst/>
            </a:prstGeom>
          </p:spPr>
        </p:pic>
        <p:pic>
          <p:nvPicPr>
            <p:cNvPr id="8" name="Image 7">
              <a:extLst>
                <a:ext uri="{FF2B5EF4-FFF2-40B4-BE49-F238E27FC236}">
                  <a16:creationId xmlns:a16="http://schemas.microsoft.com/office/drawing/2014/main" id="{DC9B9C85-921F-4CE4-AD47-0A471E052CE1}"/>
                </a:ext>
              </a:extLst>
            </p:cNvPr>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5717042">
              <a:off x="6076723" y="4158971"/>
              <a:ext cx="462208" cy="406481"/>
            </a:xfrm>
            <a:prstGeom prst="rect">
              <a:avLst/>
            </a:prstGeom>
          </p:spPr>
        </p:pic>
      </p:grpSp>
      <p:grpSp>
        <p:nvGrpSpPr>
          <p:cNvPr id="10" name="Groupe 9">
            <a:extLst>
              <a:ext uri="{FF2B5EF4-FFF2-40B4-BE49-F238E27FC236}">
                <a16:creationId xmlns:a16="http://schemas.microsoft.com/office/drawing/2014/main" id="{67C32B4E-B777-4BCD-8275-56B5BA5335DB}"/>
              </a:ext>
            </a:extLst>
          </p:cNvPr>
          <p:cNvGrpSpPr/>
          <p:nvPr/>
        </p:nvGrpSpPr>
        <p:grpSpPr>
          <a:xfrm>
            <a:off x="6175336" y="1511241"/>
            <a:ext cx="1097559" cy="737592"/>
            <a:chOff x="5655204" y="1971328"/>
            <a:chExt cx="1097559" cy="737592"/>
          </a:xfrm>
        </p:grpSpPr>
        <p:pic>
          <p:nvPicPr>
            <p:cNvPr id="11" name="Image 10">
              <a:extLst>
                <a:ext uri="{FF2B5EF4-FFF2-40B4-BE49-F238E27FC236}">
                  <a16:creationId xmlns:a16="http://schemas.microsoft.com/office/drawing/2014/main" id="{704FB163-DCE6-44D5-B363-50BD7C346D7E}"/>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5655204" y="1971328"/>
              <a:ext cx="541508" cy="737592"/>
            </a:xfrm>
            <a:prstGeom prst="rect">
              <a:avLst/>
            </a:prstGeom>
          </p:spPr>
        </p:pic>
        <p:pic>
          <p:nvPicPr>
            <p:cNvPr id="12" name="Image 11">
              <a:extLst>
                <a:ext uri="{FF2B5EF4-FFF2-40B4-BE49-F238E27FC236}">
                  <a16:creationId xmlns:a16="http://schemas.microsoft.com/office/drawing/2014/main" id="{135F6B91-7D83-4009-ABC7-8CDC0F37EC40}"/>
                </a:ext>
              </a:extLst>
            </p:cNvPr>
            <p:cNvPicPr>
              <a:picLocks noChangeAspect="1"/>
            </p:cNvPicPr>
            <p:nvPr/>
          </p:nvPicPr>
          <p:blipFill>
            <a:blip r:embed="rId7" cstate="print">
              <a:duotone>
                <a:schemeClr val="accent1">
                  <a:shade val="45000"/>
                  <a:satMod val="135000"/>
                </a:schemeClr>
                <a:prstClr val="white"/>
              </a:duotone>
              <a:extLst>
                <a:ext uri="{BEBA8EAE-BF5A-486C-A8C5-ECC9F3942E4B}">
                  <a14:imgProps xmlns:a14="http://schemas.microsoft.com/office/drawing/2010/main">
                    <a14:imgLayer r:embed="rId8">
                      <a14:imgEffect>
                        <a14:backgroundRemoval t="0" b="98438" l="0" r="100000"/>
                      </a14:imgEffect>
                    </a14:imgLayer>
                  </a14:imgProps>
                </a:ext>
                <a:ext uri="{28A0092B-C50C-407E-A947-70E740481C1C}">
                  <a14:useLocalDpi xmlns:a14="http://schemas.microsoft.com/office/drawing/2010/main" val="0"/>
                </a:ext>
              </a:extLst>
            </a:blip>
            <a:stretch>
              <a:fillRect/>
            </a:stretch>
          </p:blipFill>
          <p:spPr>
            <a:xfrm>
              <a:off x="6361251" y="2228821"/>
              <a:ext cx="391512" cy="391512"/>
            </a:xfrm>
            <a:prstGeom prst="rect">
              <a:avLst/>
            </a:prstGeom>
          </p:spPr>
        </p:pic>
        <p:sp>
          <p:nvSpPr>
            <p:cNvPr id="13" name="Forme libre 18">
              <a:extLst>
                <a:ext uri="{FF2B5EF4-FFF2-40B4-BE49-F238E27FC236}">
                  <a16:creationId xmlns:a16="http://schemas.microsoft.com/office/drawing/2014/main" id="{EA7F8393-1E88-4C0F-A3EE-7E32497E4BC6}"/>
                </a:ext>
              </a:extLst>
            </p:cNvPr>
            <p:cNvSpPr/>
            <p:nvPr/>
          </p:nvSpPr>
          <p:spPr>
            <a:xfrm>
              <a:off x="6084168" y="2318818"/>
              <a:ext cx="288032" cy="53093"/>
            </a:xfrm>
            <a:custGeom>
              <a:avLst/>
              <a:gdLst>
                <a:gd name="connsiteX0" fmla="*/ 0 w 633413"/>
                <a:gd name="connsiteY0" fmla="*/ 264319 h 264319"/>
                <a:gd name="connsiteX1" fmla="*/ 180975 w 633413"/>
                <a:gd name="connsiteY1" fmla="*/ 83344 h 264319"/>
                <a:gd name="connsiteX2" fmla="*/ 469107 w 633413"/>
                <a:gd name="connsiteY2" fmla="*/ 178594 h 264319"/>
                <a:gd name="connsiteX3" fmla="*/ 633413 w 633413"/>
                <a:gd name="connsiteY3" fmla="*/ 0 h 264319"/>
              </a:gdLst>
              <a:ahLst/>
              <a:cxnLst>
                <a:cxn ang="0">
                  <a:pos x="connsiteX0" y="connsiteY0"/>
                </a:cxn>
                <a:cxn ang="0">
                  <a:pos x="connsiteX1" y="connsiteY1"/>
                </a:cxn>
                <a:cxn ang="0">
                  <a:pos x="connsiteX2" y="connsiteY2"/>
                </a:cxn>
                <a:cxn ang="0">
                  <a:pos x="connsiteX3" y="connsiteY3"/>
                </a:cxn>
              </a:cxnLst>
              <a:rect l="l" t="t" r="r" b="b"/>
              <a:pathLst>
                <a:path w="633413" h="264319">
                  <a:moveTo>
                    <a:pt x="0" y="264319"/>
                  </a:moveTo>
                  <a:cubicBezTo>
                    <a:pt x="51395" y="180975"/>
                    <a:pt x="102791" y="97631"/>
                    <a:pt x="180975" y="83344"/>
                  </a:cubicBezTo>
                  <a:cubicBezTo>
                    <a:pt x="259160" y="69056"/>
                    <a:pt x="393701" y="192485"/>
                    <a:pt x="469107" y="178594"/>
                  </a:cubicBezTo>
                  <a:cubicBezTo>
                    <a:pt x="544513" y="164703"/>
                    <a:pt x="588963" y="82351"/>
                    <a:pt x="633413" y="0"/>
                  </a:cubicBezTo>
                </a:path>
              </a:pathLst>
            </a:custGeom>
            <a:noFill/>
            <a:ln w="28575">
              <a:solidFill>
                <a:srgbClr val="3B62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13">
              <a:extLst>
                <a:ext uri="{FF2B5EF4-FFF2-40B4-BE49-F238E27FC236}">
                  <a16:creationId xmlns:a16="http://schemas.microsoft.com/office/drawing/2014/main" id="{5935D7FC-08EE-4096-B0D5-3EAF5D21C664}"/>
                </a:ext>
              </a:extLst>
            </p:cNvPr>
            <p:cNvCxnSpPr/>
            <p:nvPr/>
          </p:nvCxnSpPr>
          <p:spPr>
            <a:xfrm>
              <a:off x="6411060" y="2318818"/>
              <a:ext cx="247241" cy="0"/>
            </a:xfrm>
            <a:prstGeom prst="line">
              <a:avLst/>
            </a:prstGeom>
            <a:ln w="28575">
              <a:solidFill>
                <a:srgbClr val="365A86"/>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797BF293-475B-4985-B1DA-A2311943386B}"/>
                </a:ext>
              </a:extLst>
            </p:cNvPr>
            <p:cNvCxnSpPr/>
            <p:nvPr/>
          </p:nvCxnSpPr>
          <p:spPr>
            <a:xfrm>
              <a:off x="6411060" y="2371911"/>
              <a:ext cx="123620" cy="0"/>
            </a:xfrm>
            <a:prstGeom prst="line">
              <a:avLst/>
            </a:prstGeom>
            <a:ln w="28575">
              <a:solidFill>
                <a:srgbClr val="365A86"/>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7A555D7D-CC92-44C2-92DD-80FDBEF99539}"/>
                </a:ext>
              </a:extLst>
            </p:cNvPr>
            <p:cNvCxnSpPr/>
            <p:nvPr/>
          </p:nvCxnSpPr>
          <p:spPr>
            <a:xfrm>
              <a:off x="6411060" y="2424577"/>
              <a:ext cx="123620" cy="0"/>
            </a:xfrm>
            <a:prstGeom prst="line">
              <a:avLst/>
            </a:prstGeom>
            <a:ln w="28575">
              <a:solidFill>
                <a:srgbClr val="365A8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732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500"/>
                                        <p:tgtEl>
                                          <p:spTgt spid="5">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500"/>
                                        <p:tgtEl>
                                          <p:spTgt spid="5">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Effect transition="in" filter="fade">
                                      <p:cBhvr>
                                        <p:cTn id="35" dur="500"/>
                                        <p:tgtEl>
                                          <p:spTgt spid="5">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11" end="11"/>
                                            </p:txEl>
                                          </p:spTgt>
                                        </p:tgtEl>
                                        <p:attrNameLst>
                                          <p:attrName>style.visibility</p:attrName>
                                        </p:attrNameLst>
                                      </p:cBhvr>
                                      <p:to>
                                        <p:strVal val="visible"/>
                                      </p:to>
                                    </p:set>
                                    <p:animEffect transition="in" filter="fade">
                                      <p:cBhvr>
                                        <p:cTn id="40" dur="500"/>
                                        <p:tgtEl>
                                          <p:spTgt spid="5">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animEffect transition="in" filter="fade">
                                      <p:cBhvr>
                                        <p:cTn id="43" dur="500"/>
                                        <p:tgtEl>
                                          <p:spTgt spid="5">
                                            <p:txEl>
                                              <p:pRg st="12" end="1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5">
                                            <p:txEl>
                                              <p:pRg st="13" end="13"/>
                                            </p:txEl>
                                          </p:spTgt>
                                        </p:tgtEl>
                                        <p:attrNameLst>
                                          <p:attrName>style.visibility</p:attrName>
                                        </p:attrNameLst>
                                      </p:cBhvr>
                                      <p:to>
                                        <p:strVal val="visible"/>
                                      </p:to>
                                    </p:set>
                                    <p:animEffect transition="in" filter="fade">
                                      <p:cBhvr>
                                        <p:cTn id="46" dur="500"/>
                                        <p:tgtEl>
                                          <p:spTgt spid="5">
                                            <p:txEl>
                                              <p:pRg st="13" end="13"/>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5">
                                            <p:txEl>
                                              <p:pRg st="14" end="14"/>
                                            </p:txEl>
                                          </p:spTgt>
                                        </p:tgtEl>
                                        <p:attrNameLst>
                                          <p:attrName>style.visibility</p:attrName>
                                        </p:attrNameLst>
                                      </p:cBhvr>
                                      <p:to>
                                        <p:strVal val="visible"/>
                                      </p:to>
                                    </p:set>
                                    <p:animEffect transition="in" filter="fade">
                                      <p:cBhvr>
                                        <p:cTn id="49" dur="500"/>
                                        <p:tgtEl>
                                          <p:spTgt spid="5">
                                            <p:txEl>
                                              <p:pRg st="14" end="14"/>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7">
            <a:extLst>
              <a:ext uri="{FF2B5EF4-FFF2-40B4-BE49-F238E27FC236}">
                <a16:creationId xmlns:a16="http://schemas.microsoft.com/office/drawing/2014/main" id="{9852EDDF-B9C1-4F57-94F2-14158CACFE88}"/>
              </a:ext>
            </a:extLst>
          </p:cNvPr>
          <p:cNvSpPr txBox="1">
            <a:spLocks/>
          </p:cNvSpPr>
          <p:nvPr/>
        </p:nvSpPr>
        <p:spPr>
          <a:xfrm>
            <a:off x="246888" y="337635"/>
            <a:ext cx="9074912" cy="55452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fr-FR" sz="3200" b="1" i="1" dirty="0">
                <a:solidFill>
                  <a:srgbClr val="10B6E2"/>
                </a:solidFill>
              </a:rPr>
              <a:t>Procédures dérogatoires</a:t>
            </a:r>
          </a:p>
        </p:txBody>
      </p:sp>
      <p:sp>
        <p:nvSpPr>
          <p:cNvPr id="17" name="ZoneTexte 16">
            <a:extLst>
              <a:ext uri="{FF2B5EF4-FFF2-40B4-BE49-F238E27FC236}">
                <a16:creationId xmlns:a16="http://schemas.microsoft.com/office/drawing/2014/main" id="{16A500E9-8382-41C8-83EE-D881BF086DA7}"/>
              </a:ext>
            </a:extLst>
          </p:cNvPr>
          <p:cNvSpPr txBox="1"/>
          <p:nvPr/>
        </p:nvSpPr>
        <p:spPr>
          <a:xfrm flipH="1">
            <a:off x="4931648" y="-73107"/>
            <a:ext cx="2298353" cy="6247864"/>
          </a:xfrm>
          <a:prstGeom prst="rect">
            <a:avLst/>
          </a:prstGeom>
          <a:noFill/>
        </p:spPr>
        <p:txBody>
          <a:bodyPr wrap="square" rtlCol="0">
            <a:spAutoFit/>
          </a:bodyPr>
          <a:lstStyle/>
          <a:p>
            <a:r>
              <a:rPr lang="fr-FR" sz="40000" b="1" i="1" dirty="0">
                <a:ln w="28575">
                  <a:solidFill>
                    <a:srgbClr val="01627D">
                      <a:alpha val="50000"/>
                    </a:srgbClr>
                  </a:solidFill>
                  <a:prstDash val="solid"/>
                  <a:miter lim="800000"/>
                </a:ln>
                <a:noFill/>
                <a:effectLst>
                  <a:outerShdw blurRad="25500" dist="23000" dir="7020000" algn="tl">
                    <a:srgbClr val="000000">
                      <a:alpha val="25000"/>
                    </a:srgbClr>
                  </a:outerShdw>
                </a:effectLst>
              </a:rPr>
              <a:t>!</a:t>
            </a:r>
          </a:p>
        </p:txBody>
      </p:sp>
      <p:sp>
        <p:nvSpPr>
          <p:cNvPr id="18" name="Espace réservé du texte 4">
            <a:extLst>
              <a:ext uri="{FF2B5EF4-FFF2-40B4-BE49-F238E27FC236}">
                <a16:creationId xmlns:a16="http://schemas.microsoft.com/office/drawing/2014/main" id="{5F74B29D-BA68-4CF4-8584-80631EE73A6D}"/>
              </a:ext>
            </a:extLst>
          </p:cNvPr>
          <p:cNvSpPr txBox="1">
            <a:spLocks/>
          </p:cNvSpPr>
          <p:nvPr/>
        </p:nvSpPr>
        <p:spPr>
          <a:xfrm>
            <a:off x="1036448" y="1749500"/>
            <a:ext cx="10088752" cy="4327449"/>
          </a:xfrm>
          <a:prstGeom prst="rect">
            <a:avLst/>
          </a:prstGeom>
        </p:spPr>
        <p:txBody>
          <a:bodyPr>
            <a:noAutofit/>
          </a:bodyPr>
          <a:lstStyle>
            <a:lvl1pPr marL="0" indent="0" algn="l" defTabSz="914400" rtl="0" eaLnBrk="1" latinLnBrk="0" hangingPunct="1">
              <a:lnSpc>
                <a:spcPts val="7200"/>
              </a:lnSpc>
              <a:spcBef>
                <a:spcPts val="0"/>
              </a:spcBef>
              <a:buFont typeface="Arial" panose="020B0604020202020204" pitchFamily="34" charset="0"/>
              <a:buNone/>
              <a:defRPr sz="7200" kern="1200">
                <a:solidFill>
                  <a:schemeClr val="bg1"/>
                </a:solidFill>
                <a:latin typeface="Fira Sans SemiBold" panose="020B06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Aft>
                <a:spcPts val="300"/>
              </a:spcAft>
              <a:buSzPct val="100000"/>
            </a:pPr>
            <a:r>
              <a:rPr lang="fr-FR" sz="4400" b="1" dirty="0">
                <a:solidFill>
                  <a:schemeClr val="tx1"/>
                </a:solidFill>
              </a:rPr>
              <a:t>Important</a:t>
            </a:r>
          </a:p>
          <a:p>
            <a:pPr algn="ctr">
              <a:lnSpc>
                <a:spcPct val="100000"/>
              </a:lnSpc>
              <a:spcAft>
                <a:spcPts val="300"/>
              </a:spcAft>
              <a:buSzPct val="100000"/>
            </a:pPr>
            <a:r>
              <a:rPr lang="fr-FR" sz="1100" b="1" dirty="0">
                <a:solidFill>
                  <a:srgbClr val="01627D"/>
                </a:solidFill>
              </a:rPr>
              <a:t> </a:t>
            </a:r>
          </a:p>
          <a:p>
            <a:pPr algn="ctr">
              <a:lnSpc>
                <a:spcPct val="100000"/>
              </a:lnSpc>
              <a:spcAft>
                <a:spcPts val="300"/>
              </a:spcAft>
              <a:buSzPct val="100000"/>
            </a:pPr>
            <a:r>
              <a:rPr lang="fr-FR" sz="2400" b="1" dirty="0">
                <a:solidFill>
                  <a:srgbClr val="01627D"/>
                </a:solidFill>
              </a:rPr>
              <a:t>Au-delà de 3 000 € HT, les éléments justifiant le recours à ces procédures dérogatoires doivent impérativement être joints au bon de commande en lieu et place des devis comparatifs. La DAMP peut vous transmettre une trame de rapport circonstancié afin de vous accompagner dans vos démarches. </a:t>
            </a:r>
          </a:p>
          <a:p>
            <a:pPr algn="ctr">
              <a:lnSpc>
                <a:spcPct val="100000"/>
              </a:lnSpc>
              <a:spcAft>
                <a:spcPts val="300"/>
              </a:spcAft>
              <a:buSzPct val="100000"/>
            </a:pPr>
            <a:endParaRPr lang="fr-FR" sz="2400" b="1" dirty="0">
              <a:solidFill>
                <a:srgbClr val="01627D"/>
              </a:solidFill>
            </a:endParaRPr>
          </a:p>
          <a:p>
            <a:pPr algn="ctr">
              <a:lnSpc>
                <a:spcPct val="100000"/>
              </a:lnSpc>
              <a:spcAft>
                <a:spcPts val="300"/>
              </a:spcAft>
              <a:buSzPct val="100000"/>
            </a:pPr>
            <a:endParaRPr lang="fr-FR" sz="2400" b="1" dirty="0">
              <a:solidFill>
                <a:srgbClr val="01627D"/>
              </a:solidFill>
            </a:endParaRPr>
          </a:p>
          <a:p>
            <a:pPr algn="ctr">
              <a:lnSpc>
                <a:spcPct val="100000"/>
              </a:lnSpc>
              <a:spcAft>
                <a:spcPts val="300"/>
              </a:spcAft>
              <a:buSzPct val="100000"/>
            </a:pPr>
            <a:r>
              <a:rPr lang="fr-FR" sz="2400" b="1" dirty="0">
                <a:solidFill>
                  <a:srgbClr val="01627D"/>
                </a:solidFill>
              </a:rPr>
              <a:t>Ce rapport, rédigé par le prescripteur, devra être validé et signé par la DAMP pour tout achat supérieur à 40 000 € HT.</a:t>
            </a:r>
          </a:p>
        </p:txBody>
      </p:sp>
    </p:spTree>
    <p:extLst>
      <p:ext uri="{BB962C8B-B14F-4D97-AF65-F5344CB8AC3E}">
        <p14:creationId xmlns:p14="http://schemas.microsoft.com/office/powerpoint/2010/main" val="162055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xEl>
                                              <p:pRg st="5" end="5"/>
                                            </p:txEl>
                                          </p:spTgt>
                                        </p:tgtEl>
                                        <p:attrNameLst>
                                          <p:attrName>style.visibility</p:attrName>
                                        </p:attrNameLst>
                                      </p:cBhvr>
                                      <p:to>
                                        <p:strVal val="visible"/>
                                      </p:to>
                                    </p:set>
                                    <p:animEffect transition="in" filter="fade">
                                      <p:cBhvr>
                                        <p:cTn id="15"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1CBD203-3901-4890-B3F4-224A1AC3719D}"/>
              </a:ext>
            </a:extLst>
          </p:cNvPr>
          <p:cNvSpPr>
            <a:spLocks noGrp="1"/>
          </p:cNvSpPr>
          <p:nvPr>
            <p:ph type="body" sz="quarter" idx="16"/>
          </p:nvPr>
        </p:nvSpPr>
        <p:spPr>
          <a:xfrm>
            <a:off x="0" y="2900117"/>
            <a:ext cx="12192000" cy="1057766"/>
          </a:xfrm>
        </p:spPr>
        <p:txBody>
          <a:bodyPr/>
          <a:lstStyle/>
          <a:p>
            <a:pPr algn="ctr">
              <a:lnSpc>
                <a:spcPct val="100000"/>
              </a:lnSpc>
            </a:pPr>
            <a:r>
              <a:rPr lang="fr-FR" sz="5400" dirty="0"/>
              <a:t>L’achat à l’UGAP</a:t>
            </a:r>
          </a:p>
        </p:txBody>
      </p:sp>
    </p:spTree>
    <p:extLst>
      <p:ext uri="{BB962C8B-B14F-4D97-AF65-F5344CB8AC3E}">
        <p14:creationId xmlns:p14="http://schemas.microsoft.com/office/powerpoint/2010/main" val="734831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7">
            <a:extLst>
              <a:ext uri="{FF2B5EF4-FFF2-40B4-BE49-F238E27FC236}">
                <a16:creationId xmlns:a16="http://schemas.microsoft.com/office/drawing/2014/main" id="{9852EDDF-B9C1-4F57-94F2-14158CACFE88}"/>
              </a:ext>
            </a:extLst>
          </p:cNvPr>
          <p:cNvSpPr txBox="1">
            <a:spLocks/>
          </p:cNvSpPr>
          <p:nvPr/>
        </p:nvSpPr>
        <p:spPr>
          <a:xfrm>
            <a:off x="246888" y="337635"/>
            <a:ext cx="9074912" cy="55452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fr-FR" sz="3200" b="1" i="1" dirty="0">
                <a:solidFill>
                  <a:srgbClr val="10B6E2"/>
                </a:solidFill>
              </a:rPr>
              <a:t>L’Union des Groupements d’Achats Publics</a:t>
            </a:r>
          </a:p>
        </p:txBody>
      </p:sp>
      <p:sp>
        <p:nvSpPr>
          <p:cNvPr id="5" name="Espace réservé du texte 4">
            <a:extLst>
              <a:ext uri="{FF2B5EF4-FFF2-40B4-BE49-F238E27FC236}">
                <a16:creationId xmlns:a16="http://schemas.microsoft.com/office/drawing/2014/main" id="{B48B318B-8FB8-47D1-AFD6-65B17C58747D}"/>
              </a:ext>
            </a:extLst>
          </p:cNvPr>
          <p:cNvSpPr txBox="1">
            <a:spLocks/>
          </p:cNvSpPr>
          <p:nvPr/>
        </p:nvSpPr>
        <p:spPr>
          <a:xfrm>
            <a:off x="3494951" y="1310364"/>
            <a:ext cx="6611112" cy="763497"/>
          </a:xfrm>
          <a:prstGeom prst="rect">
            <a:avLst/>
          </a:prstGeom>
        </p:spPr>
        <p:txBody>
          <a:bodyPr>
            <a:noAutofit/>
          </a:bodyPr>
          <a:lstStyle>
            <a:lvl1pPr marL="0" indent="0" algn="l" defTabSz="914400" rtl="0" eaLnBrk="1" latinLnBrk="0" hangingPunct="1">
              <a:lnSpc>
                <a:spcPts val="7200"/>
              </a:lnSpc>
              <a:spcBef>
                <a:spcPts val="0"/>
              </a:spcBef>
              <a:buFont typeface="Arial" panose="020B0604020202020204" pitchFamily="34" charset="0"/>
              <a:buNone/>
              <a:defRPr sz="7200" kern="1200">
                <a:solidFill>
                  <a:schemeClr val="bg1"/>
                </a:solidFill>
                <a:latin typeface="Fira Sans SemiBold" panose="020B06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Aft>
                <a:spcPts val="300"/>
              </a:spcAft>
              <a:buSzPct val="100000"/>
            </a:pPr>
            <a:r>
              <a:rPr lang="fr-FR" sz="2000" b="1" dirty="0">
                <a:solidFill>
                  <a:srgbClr val="01627D"/>
                </a:solidFill>
              </a:rPr>
              <a:t>Centrale d’achats </a:t>
            </a:r>
            <a:r>
              <a:rPr lang="fr-FR" sz="2000" dirty="0">
                <a:solidFill>
                  <a:schemeClr val="tx1"/>
                </a:solidFill>
              </a:rPr>
              <a:t>qui lance ses propres procédures au profit d’autres établissements publics (universités, collectivités, etc.)</a:t>
            </a:r>
            <a:br>
              <a:rPr lang="fr-FR" sz="2000" dirty="0">
                <a:solidFill>
                  <a:schemeClr val="tx1"/>
                </a:solidFill>
              </a:rPr>
            </a:br>
            <a:endParaRPr lang="fr-FR" sz="2000" dirty="0">
              <a:solidFill>
                <a:schemeClr val="tx1"/>
              </a:solidFill>
            </a:endParaRPr>
          </a:p>
        </p:txBody>
      </p:sp>
      <p:pic>
        <p:nvPicPr>
          <p:cNvPr id="6" name="Espace réservé du contenu 7">
            <a:extLst>
              <a:ext uri="{FF2B5EF4-FFF2-40B4-BE49-F238E27FC236}">
                <a16:creationId xmlns:a16="http://schemas.microsoft.com/office/drawing/2014/main" id="{E0D34FF2-ED7C-4230-99BF-DCA828494D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7951" y="1057132"/>
            <a:ext cx="1269962" cy="1269962"/>
          </a:xfrm>
          <a:prstGeom prst="rect">
            <a:avLst/>
          </a:prstGeom>
        </p:spPr>
      </p:pic>
      <p:sp>
        <p:nvSpPr>
          <p:cNvPr id="7" name="Espace réservé du texte 4">
            <a:extLst>
              <a:ext uri="{FF2B5EF4-FFF2-40B4-BE49-F238E27FC236}">
                <a16:creationId xmlns:a16="http://schemas.microsoft.com/office/drawing/2014/main" id="{A7A46FF1-58C8-4F6D-99EC-12FCF0BEA864}"/>
              </a:ext>
            </a:extLst>
          </p:cNvPr>
          <p:cNvSpPr txBox="1">
            <a:spLocks/>
          </p:cNvSpPr>
          <p:nvPr/>
        </p:nvSpPr>
        <p:spPr>
          <a:xfrm>
            <a:off x="246888" y="2581275"/>
            <a:ext cx="11348212" cy="3435432"/>
          </a:xfrm>
          <a:prstGeom prst="rect">
            <a:avLst/>
          </a:prstGeom>
        </p:spPr>
        <p:txBody>
          <a:bodyPr>
            <a:noAutofit/>
          </a:bodyPr>
          <a:lstStyle>
            <a:lvl1pPr marL="0" indent="0" algn="l" defTabSz="914400" rtl="0" eaLnBrk="1" latinLnBrk="0" hangingPunct="1">
              <a:lnSpc>
                <a:spcPts val="7200"/>
              </a:lnSpc>
              <a:spcBef>
                <a:spcPts val="0"/>
              </a:spcBef>
              <a:buFont typeface="Arial" panose="020B0604020202020204" pitchFamily="34" charset="0"/>
              <a:buNone/>
              <a:defRPr sz="7200" kern="1200">
                <a:solidFill>
                  <a:schemeClr val="bg1"/>
                </a:solidFill>
                <a:latin typeface="Fira Sans SemiBold" panose="020B06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Aft>
                <a:spcPts val="300"/>
              </a:spcAft>
              <a:buSzPct val="100000"/>
            </a:pPr>
            <a:r>
              <a:rPr lang="fr-FR" sz="2000" b="1" dirty="0">
                <a:solidFill>
                  <a:srgbClr val="01627D"/>
                </a:solidFill>
              </a:rPr>
              <a:t>Par conséquent, l’achat auprès de l’UGAP est juridiquement sécurisé : </a:t>
            </a:r>
            <a:endParaRPr lang="fr-FR" sz="2000" dirty="0">
              <a:solidFill>
                <a:schemeClr val="tx1"/>
              </a:solidFill>
            </a:endParaRPr>
          </a:p>
          <a:p>
            <a:pPr algn="just">
              <a:lnSpc>
                <a:spcPct val="100000"/>
              </a:lnSpc>
              <a:spcAft>
                <a:spcPts val="300"/>
              </a:spcAft>
              <a:buSzPct val="100000"/>
            </a:pPr>
            <a:r>
              <a:rPr lang="fr-FR" sz="1000" dirty="0">
                <a:solidFill>
                  <a:schemeClr val="tx1"/>
                </a:solidFill>
              </a:rPr>
              <a:t> </a:t>
            </a:r>
          </a:p>
          <a:p>
            <a:pPr algn="just">
              <a:lnSpc>
                <a:spcPct val="100000"/>
              </a:lnSpc>
              <a:spcAft>
                <a:spcPts val="1000"/>
              </a:spcAft>
              <a:buSzPct val="100000"/>
              <a:tabLst>
                <a:tab pos="628650" algn="l"/>
              </a:tabLst>
            </a:pPr>
            <a:r>
              <a:rPr lang="fr-FR" sz="2000" dirty="0">
                <a:solidFill>
                  <a:schemeClr val="tx1"/>
                </a:solidFill>
              </a:rPr>
              <a:t>	Inutile de réaliser plusieurs devis</a:t>
            </a:r>
          </a:p>
          <a:p>
            <a:pPr algn="just">
              <a:lnSpc>
                <a:spcPct val="100000"/>
              </a:lnSpc>
              <a:spcAft>
                <a:spcPts val="1000"/>
              </a:spcAft>
              <a:buSzPct val="100000"/>
              <a:tabLst>
                <a:tab pos="628650" algn="l"/>
              </a:tabLst>
            </a:pPr>
            <a:r>
              <a:rPr lang="fr-FR" sz="2000" dirty="0">
                <a:solidFill>
                  <a:schemeClr val="tx1"/>
                </a:solidFill>
              </a:rPr>
              <a:t>	Inutile de compléter un formulaire 25K40K</a:t>
            </a:r>
          </a:p>
          <a:p>
            <a:pPr algn="just">
              <a:lnSpc>
                <a:spcPct val="100000"/>
              </a:lnSpc>
              <a:spcAft>
                <a:spcPts val="1000"/>
              </a:spcAft>
              <a:buSzPct val="100000"/>
              <a:tabLst>
                <a:tab pos="628650" algn="l"/>
              </a:tabLst>
            </a:pPr>
            <a:r>
              <a:rPr lang="fr-FR" sz="2000" dirty="0">
                <a:solidFill>
                  <a:schemeClr val="tx1"/>
                </a:solidFill>
              </a:rPr>
              <a:t>	Inutile de lancer un MAPA ou un AO</a:t>
            </a:r>
          </a:p>
        </p:txBody>
      </p:sp>
      <p:pic>
        <p:nvPicPr>
          <p:cNvPr id="8" name="Image 7">
            <a:extLst>
              <a:ext uri="{FF2B5EF4-FFF2-40B4-BE49-F238E27FC236}">
                <a16:creationId xmlns:a16="http://schemas.microsoft.com/office/drawing/2014/main" id="{0EC2D573-7C71-4EF6-A4E4-7994A59A7C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221" y="3150236"/>
            <a:ext cx="344742" cy="340146"/>
          </a:xfrm>
          <a:prstGeom prst="rect">
            <a:avLst/>
          </a:prstGeom>
        </p:spPr>
      </p:pic>
      <p:pic>
        <p:nvPicPr>
          <p:cNvPr id="10" name="Image 9">
            <a:extLst>
              <a:ext uri="{FF2B5EF4-FFF2-40B4-BE49-F238E27FC236}">
                <a16:creationId xmlns:a16="http://schemas.microsoft.com/office/drawing/2014/main" id="{E3D0F6E6-4C1E-447D-A57B-74F3C41E98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221" y="3574490"/>
            <a:ext cx="344742" cy="340146"/>
          </a:xfrm>
          <a:prstGeom prst="rect">
            <a:avLst/>
          </a:prstGeom>
        </p:spPr>
      </p:pic>
      <p:pic>
        <p:nvPicPr>
          <p:cNvPr id="11" name="Image 10">
            <a:extLst>
              <a:ext uri="{FF2B5EF4-FFF2-40B4-BE49-F238E27FC236}">
                <a16:creationId xmlns:a16="http://schemas.microsoft.com/office/drawing/2014/main" id="{7DB2FDA7-54A1-458B-A455-72E1395FB6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221" y="3998744"/>
            <a:ext cx="344742" cy="340146"/>
          </a:xfrm>
          <a:prstGeom prst="rect">
            <a:avLst/>
          </a:prstGeom>
        </p:spPr>
      </p:pic>
      <p:sp>
        <p:nvSpPr>
          <p:cNvPr id="12" name="ZoneTexte 11">
            <a:extLst>
              <a:ext uri="{FF2B5EF4-FFF2-40B4-BE49-F238E27FC236}">
                <a16:creationId xmlns:a16="http://schemas.microsoft.com/office/drawing/2014/main" id="{32F0E86C-3F3D-491B-88BD-EF8BC240D3E8}"/>
              </a:ext>
            </a:extLst>
          </p:cNvPr>
          <p:cNvSpPr txBox="1"/>
          <p:nvPr/>
        </p:nvSpPr>
        <p:spPr>
          <a:xfrm flipH="1">
            <a:off x="1616758" y="4009124"/>
            <a:ext cx="757781" cy="2862322"/>
          </a:xfrm>
          <a:prstGeom prst="rect">
            <a:avLst/>
          </a:prstGeom>
          <a:noFill/>
        </p:spPr>
        <p:txBody>
          <a:bodyPr wrap="square" rtlCol="0">
            <a:spAutoFit/>
          </a:bodyPr>
          <a:lstStyle/>
          <a:p>
            <a:r>
              <a:rPr lang="fr-FR" sz="18000" b="1" i="1" dirty="0">
                <a:ln w="28575">
                  <a:solidFill>
                    <a:srgbClr val="01627D">
                      <a:alpha val="50000"/>
                    </a:srgbClr>
                  </a:solidFill>
                  <a:prstDash val="solid"/>
                  <a:miter lim="800000"/>
                </a:ln>
                <a:noFill/>
                <a:effectLst>
                  <a:outerShdw blurRad="25500" dist="23000" dir="7020000" algn="tl">
                    <a:srgbClr val="000000">
                      <a:alpha val="25000"/>
                    </a:srgbClr>
                  </a:outerShdw>
                </a:effectLst>
              </a:rPr>
              <a:t>!</a:t>
            </a:r>
          </a:p>
        </p:txBody>
      </p:sp>
      <p:sp>
        <p:nvSpPr>
          <p:cNvPr id="13" name="Espace réservé du texte 4">
            <a:extLst>
              <a:ext uri="{FF2B5EF4-FFF2-40B4-BE49-F238E27FC236}">
                <a16:creationId xmlns:a16="http://schemas.microsoft.com/office/drawing/2014/main" id="{97965B1B-5297-4006-B40E-D26DD033B097}"/>
              </a:ext>
            </a:extLst>
          </p:cNvPr>
          <p:cNvSpPr txBox="1">
            <a:spLocks/>
          </p:cNvSpPr>
          <p:nvPr/>
        </p:nvSpPr>
        <p:spPr>
          <a:xfrm>
            <a:off x="378864" y="4738863"/>
            <a:ext cx="3660385" cy="1705214"/>
          </a:xfrm>
          <a:prstGeom prst="rect">
            <a:avLst/>
          </a:prstGeom>
        </p:spPr>
        <p:txBody>
          <a:bodyPr>
            <a:noAutofit/>
          </a:bodyPr>
          <a:lstStyle>
            <a:lvl1pPr marL="0" indent="0" algn="l" defTabSz="914400" rtl="0" eaLnBrk="1" latinLnBrk="0" hangingPunct="1">
              <a:lnSpc>
                <a:spcPts val="7200"/>
              </a:lnSpc>
              <a:spcBef>
                <a:spcPts val="0"/>
              </a:spcBef>
              <a:buFont typeface="Arial" panose="020B0604020202020204" pitchFamily="34" charset="0"/>
              <a:buNone/>
              <a:defRPr sz="7200" kern="1200">
                <a:solidFill>
                  <a:schemeClr val="bg1"/>
                </a:solidFill>
                <a:latin typeface="Fira Sans SemiBold" panose="020B06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Aft>
                <a:spcPts val="300"/>
              </a:spcAft>
              <a:buSzPct val="100000"/>
            </a:pPr>
            <a:r>
              <a:rPr lang="fr-FR" sz="2400" b="1" dirty="0">
                <a:solidFill>
                  <a:srgbClr val="01627D"/>
                </a:solidFill>
              </a:rPr>
              <a:t>Certains domaines d’achat sont « réservés » à l’UGAP</a:t>
            </a:r>
          </a:p>
          <a:p>
            <a:pPr algn="ctr">
              <a:lnSpc>
                <a:spcPct val="100000"/>
              </a:lnSpc>
              <a:spcAft>
                <a:spcPts val="300"/>
              </a:spcAft>
              <a:buSzPct val="100000"/>
            </a:pPr>
            <a:r>
              <a:rPr lang="fr-FR" sz="1000" b="1" dirty="0">
                <a:solidFill>
                  <a:srgbClr val="01627D"/>
                </a:solidFill>
              </a:rPr>
              <a:t> </a:t>
            </a:r>
          </a:p>
          <a:p>
            <a:pPr algn="ctr">
              <a:lnSpc>
                <a:spcPct val="100000"/>
              </a:lnSpc>
              <a:spcAft>
                <a:spcPts val="300"/>
              </a:spcAft>
              <a:buSzPct val="100000"/>
            </a:pPr>
            <a:r>
              <a:rPr lang="fr-FR" sz="2400" b="1" dirty="0">
                <a:solidFill>
                  <a:srgbClr val="01627D"/>
                </a:solidFill>
              </a:rPr>
              <a:t>Infos sur le </a:t>
            </a:r>
            <a:r>
              <a:rPr lang="fr-FR" sz="2400" b="1" dirty="0">
                <a:solidFill>
                  <a:srgbClr val="01627D"/>
                </a:solidFill>
                <a:hlinkClick r:id="rId4"/>
              </a:rPr>
              <a:t>WIKIDamp</a:t>
            </a:r>
            <a:endParaRPr lang="fr-FR" sz="2400" b="1" dirty="0">
              <a:solidFill>
                <a:srgbClr val="01627D"/>
              </a:solidFill>
            </a:endParaRPr>
          </a:p>
        </p:txBody>
      </p:sp>
      <p:sp>
        <p:nvSpPr>
          <p:cNvPr id="14" name="Espace réservé du contenu 2">
            <a:extLst>
              <a:ext uri="{FF2B5EF4-FFF2-40B4-BE49-F238E27FC236}">
                <a16:creationId xmlns:a16="http://schemas.microsoft.com/office/drawing/2014/main" id="{B62B994C-F31E-4082-BDA6-655CA25F7AB9}"/>
              </a:ext>
            </a:extLst>
          </p:cNvPr>
          <p:cNvSpPr txBox="1">
            <a:spLocks/>
          </p:cNvSpPr>
          <p:nvPr/>
        </p:nvSpPr>
        <p:spPr>
          <a:xfrm>
            <a:off x="9480965" y="5747867"/>
            <a:ext cx="1677022" cy="559558"/>
          </a:xfrm>
          <a:prstGeom prst="rect">
            <a:avLst/>
          </a:prstGeom>
        </p:spPr>
        <p:txBody>
          <a:bodyPr vert="horz" lIns="91440" tIns="45720" rIns="91440" bIns="45720" rtlCol="0">
            <a:normAutofit lnSpcReduction="10000"/>
          </a:bodyPr>
          <a:lstStyle>
            <a:lvl1pPr marL="176213" indent="-176213" algn="l" defTabSz="914400" rtl="0" eaLnBrk="1" latinLnBrk="0" hangingPunct="1">
              <a:spcBef>
                <a:spcPct val="20000"/>
              </a:spcBef>
              <a:buSzPct val="120000"/>
              <a:buFont typeface="Arial" panose="020B0604020202020204" pitchFamily="34" charset="0"/>
              <a:buChar char="•"/>
              <a:defRPr sz="2500" kern="1200">
                <a:solidFill>
                  <a:schemeClr val="tx2"/>
                </a:solidFill>
                <a:latin typeface="+mj-lt"/>
                <a:ea typeface="+mn-ea"/>
                <a:cs typeface="+mn-cs"/>
              </a:defRPr>
            </a:lvl1pPr>
            <a:lvl2pPr marL="536575" indent="-176213" algn="l" defTabSz="914400" rtl="0" eaLnBrk="1" latinLnBrk="0" hangingPunct="1">
              <a:spcBef>
                <a:spcPct val="20000"/>
              </a:spcBef>
              <a:buSzPct val="75000"/>
              <a:buFont typeface="Courier New" panose="02070309020205020404" pitchFamily="49" charset="0"/>
              <a:buChar char="o"/>
              <a:defRPr sz="2000" kern="1200">
                <a:solidFill>
                  <a:schemeClr val="tx2"/>
                </a:solidFill>
                <a:latin typeface="+mj-lt"/>
                <a:ea typeface="+mn-ea"/>
                <a:cs typeface="+mn-cs"/>
              </a:defRPr>
            </a:lvl2pPr>
            <a:lvl3pPr marL="896938" indent="-176213" algn="l" defTabSz="914400" rtl="0" eaLnBrk="1" latinLnBrk="0" hangingPunct="1">
              <a:spcBef>
                <a:spcPct val="20000"/>
              </a:spcBef>
              <a:buFont typeface="Arial" panose="020B0604020202020204" pitchFamily="34" charset="0"/>
              <a:buChar char="•"/>
              <a:defRPr sz="1600" kern="1200">
                <a:solidFill>
                  <a:schemeClr val="tx2"/>
                </a:solidFill>
                <a:latin typeface="+mj-lt"/>
                <a:ea typeface="+mn-ea"/>
                <a:cs typeface="+mn-cs"/>
              </a:defRPr>
            </a:lvl3pPr>
            <a:lvl4pPr marL="1258888" indent="-185738" algn="l" defTabSz="914400" rtl="0" eaLnBrk="1" latinLnBrk="0" hangingPunct="1">
              <a:spcBef>
                <a:spcPct val="20000"/>
              </a:spcBef>
              <a:buFont typeface="Arial" panose="020B0604020202020204" pitchFamily="34" charset="0"/>
              <a:buChar char="–"/>
              <a:defRPr sz="1400" kern="1200">
                <a:solidFill>
                  <a:schemeClr val="tx2"/>
                </a:solidFill>
                <a:latin typeface="+mj-lt"/>
                <a:ea typeface="+mn-ea"/>
                <a:cs typeface="+mn-cs"/>
              </a:defRPr>
            </a:lvl4pPr>
            <a:lvl5pPr marL="1611313" indent="-176213" algn="l" defTabSz="914400" rtl="0" eaLnBrk="1" latinLnBrk="0" hangingPunct="1">
              <a:spcBef>
                <a:spcPct val="20000"/>
              </a:spcBef>
              <a:buFont typeface="Arial" panose="020B0604020202020204" pitchFamily="34" charset="0"/>
              <a:buChar char="»"/>
              <a:defRPr sz="12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base">
              <a:spcAft>
                <a:spcPct val="0"/>
              </a:spcAft>
              <a:buFont typeface="Arial" panose="020B0604020202020204" pitchFamily="34" charset="0"/>
              <a:buNone/>
              <a:defRPr/>
            </a:pPr>
            <a:r>
              <a:rPr lang="fr-FR" sz="1600" b="1" i="1" dirty="0"/>
              <a:t>Les photocopieurs</a:t>
            </a:r>
          </a:p>
        </p:txBody>
      </p:sp>
      <p:sp>
        <p:nvSpPr>
          <p:cNvPr id="15" name="Espace réservé du contenu 2">
            <a:extLst>
              <a:ext uri="{FF2B5EF4-FFF2-40B4-BE49-F238E27FC236}">
                <a16:creationId xmlns:a16="http://schemas.microsoft.com/office/drawing/2014/main" id="{8ED21587-B798-4C53-8DE2-ECFB29BB61CC}"/>
              </a:ext>
            </a:extLst>
          </p:cNvPr>
          <p:cNvSpPr txBox="1">
            <a:spLocks/>
          </p:cNvSpPr>
          <p:nvPr/>
        </p:nvSpPr>
        <p:spPr>
          <a:xfrm>
            <a:off x="4821856" y="5747867"/>
            <a:ext cx="1473912" cy="648880"/>
          </a:xfrm>
          <a:prstGeom prst="rect">
            <a:avLst/>
          </a:prstGeom>
        </p:spPr>
        <p:txBody>
          <a:bodyPr vert="horz" lIns="91440" tIns="45720" rIns="91440" bIns="45720" rtlCol="0">
            <a:normAutofit/>
          </a:bodyPr>
          <a:lstStyle>
            <a:lvl1pPr marL="176213" indent="-176213" algn="l" defTabSz="914400" rtl="0" eaLnBrk="1" latinLnBrk="0" hangingPunct="1">
              <a:spcBef>
                <a:spcPct val="20000"/>
              </a:spcBef>
              <a:buSzPct val="120000"/>
              <a:buFont typeface="Arial" panose="020B0604020202020204" pitchFamily="34" charset="0"/>
              <a:buChar char="•"/>
              <a:defRPr sz="2500" kern="1200">
                <a:solidFill>
                  <a:schemeClr val="tx2"/>
                </a:solidFill>
                <a:latin typeface="+mj-lt"/>
                <a:ea typeface="+mn-ea"/>
                <a:cs typeface="+mn-cs"/>
              </a:defRPr>
            </a:lvl1pPr>
            <a:lvl2pPr marL="536575" indent="-176213" algn="l" defTabSz="914400" rtl="0" eaLnBrk="1" latinLnBrk="0" hangingPunct="1">
              <a:spcBef>
                <a:spcPct val="20000"/>
              </a:spcBef>
              <a:buSzPct val="75000"/>
              <a:buFont typeface="Courier New" panose="02070309020205020404" pitchFamily="49" charset="0"/>
              <a:buChar char="o"/>
              <a:defRPr sz="2000" kern="1200">
                <a:solidFill>
                  <a:schemeClr val="tx2"/>
                </a:solidFill>
                <a:latin typeface="+mj-lt"/>
                <a:ea typeface="+mn-ea"/>
                <a:cs typeface="+mn-cs"/>
              </a:defRPr>
            </a:lvl2pPr>
            <a:lvl3pPr marL="896938" indent="-176213" algn="l" defTabSz="914400" rtl="0" eaLnBrk="1" latinLnBrk="0" hangingPunct="1">
              <a:spcBef>
                <a:spcPct val="20000"/>
              </a:spcBef>
              <a:buFont typeface="Arial" panose="020B0604020202020204" pitchFamily="34" charset="0"/>
              <a:buChar char="•"/>
              <a:defRPr sz="1600" kern="1200">
                <a:solidFill>
                  <a:schemeClr val="tx2"/>
                </a:solidFill>
                <a:latin typeface="+mj-lt"/>
                <a:ea typeface="+mn-ea"/>
                <a:cs typeface="+mn-cs"/>
              </a:defRPr>
            </a:lvl3pPr>
            <a:lvl4pPr marL="1258888" indent="-185738" algn="l" defTabSz="914400" rtl="0" eaLnBrk="1" latinLnBrk="0" hangingPunct="1">
              <a:spcBef>
                <a:spcPct val="20000"/>
              </a:spcBef>
              <a:buFont typeface="Arial" panose="020B0604020202020204" pitchFamily="34" charset="0"/>
              <a:buChar char="–"/>
              <a:defRPr sz="1400" kern="1200">
                <a:solidFill>
                  <a:schemeClr val="tx2"/>
                </a:solidFill>
                <a:latin typeface="+mj-lt"/>
                <a:ea typeface="+mn-ea"/>
                <a:cs typeface="+mn-cs"/>
              </a:defRPr>
            </a:lvl4pPr>
            <a:lvl5pPr marL="1611313" indent="-176213" algn="l" defTabSz="914400" rtl="0" eaLnBrk="1" latinLnBrk="0" hangingPunct="1">
              <a:spcBef>
                <a:spcPct val="20000"/>
              </a:spcBef>
              <a:buFont typeface="Arial" panose="020B0604020202020204" pitchFamily="34" charset="0"/>
              <a:buChar char="»"/>
              <a:defRPr sz="12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base">
              <a:spcBef>
                <a:spcPts val="0"/>
              </a:spcBef>
              <a:spcAft>
                <a:spcPct val="0"/>
              </a:spcAft>
              <a:buFont typeface="Arial" panose="020B0604020202020204" pitchFamily="34" charset="0"/>
              <a:buNone/>
              <a:defRPr/>
            </a:pPr>
            <a:r>
              <a:rPr lang="fr-FR" sz="1600" b="1" i="1" dirty="0"/>
              <a:t>Le mobilier </a:t>
            </a:r>
          </a:p>
          <a:p>
            <a:pPr marL="0" indent="0" algn="ctr" fontAlgn="base">
              <a:spcBef>
                <a:spcPts val="0"/>
              </a:spcBef>
              <a:spcAft>
                <a:spcPct val="0"/>
              </a:spcAft>
              <a:buFont typeface="Arial" panose="020B0604020202020204" pitchFamily="34" charset="0"/>
              <a:buNone/>
              <a:defRPr/>
            </a:pPr>
            <a:r>
              <a:rPr lang="fr-FR" sz="1600" b="1" i="1" dirty="0"/>
              <a:t>de bureau</a:t>
            </a:r>
          </a:p>
        </p:txBody>
      </p:sp>
      <p:pic>
        <p:nvPicPr>
          <p:cNvPr id="16" name="Image 15">
            <a:extLst>
              <a:ext uri="{FF2B5EF4-FFF2-40B4-BE49-F238E27FC236}">
                <a16:creationId xmlns:a16="http://schemas.microsoft.com/office/drawing/2014/main" id="{145B8D27-8DCE-4230-AE30-3BE75A0E6165}"/>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t="33121"/>
          <a:stretch/>
        </p:blipFill>
        <p:spPr>
          <a:xfrm>
            <a:off x="7318951" y="4809053"/>
            <a:ext cx="1284202" cy="858860"/>
          </a:xfrm>
          <a:prstGeom prst="rect">
            <a:avLst/>
          </a:prstGeom>
        </p:spPr>
      </p:pic>
      <p:sp>
        <p:nvSpPr>
          <p:cNvPr id="17" name="Espace réservé du contenu 2">
            <a:extLst>
              <a:ext uri="{FF2B5EF4-FFF2-40B4-BE49-F238E27FC236}">
                <a16:creationId xmlns:a16="http://schemas.microsoft.com/office/drawing/2014/main" id="{10DD317B-1CA1-4C3D-B45E-4910FCA77BB4}"/>
              </a:ext>
            </a:extLst>
          </p:cNvPr>
          <p:cNvSpPr txBox="1">
            <a:spLocks/>
          </p:cNvSpPr>
          <p:nvPr/>
        </p:nvSpPr>
        <p:spPr>
          <a:xfrm>
            <a:off x="7122541" y="5790940"/>
            <a:ext cx="1677022" cy="360520"/>
          </a:xfrm>
          <a:prstGeom prst="rect">
            <a:avLst/>
          </a:prstGeom>
        </p:spPr>
        <p:txBody>
          <a:bodyPr vert="horz" lIns="91440" tIns="45720" rIns="91440" bIns="45720" rtlCol="0">
            <a:normAutofit/>
          </a:bodyPr>
          <a:lstStyle>
            <a:lvl1pPr marL="176213" indent="-176213" algn="l" defTabSz="914400" rtl="0" eaLnBrk="1" latinLnBrk="0" hangingPunct="1">
              <a:spcBef>
                <a:spcPct val="20000"/>
              </a:spcBef>
              <a:buSzPct val="120000"/>
              <a:buFont typeface="Arial" panose="020B0604020202020204" pitchFamily="34" charset="0"/>
              <a:buChar char="•"/>
              <a:defRPr sz="2500" kern="1200">
                <a:solidFill>
                  <a:schemeClr val="tx2"/>
                </a:solidFill>
                <a:latin typeface="+mj-lt"/>
                <a:ea typeface="+mn-ea"/>
                <a:cs typeface="+mn-cs"/>
              </a:defRPr>
            </a:lvl1pPr>
            <a:lvl2pPr marL="536575" indent="-176213" algn="l" defTabSz="914400" rtl="0" eaLnBrk="1" latinLnBrk="0" hangingPunct="1">
              <a:spcBef>
                <a:spcPct val="20000"/>
              </a:spcBef>
              <a:buSzPct val="75000"/>
              <a:buFont typeface="Courier New" panose="02070309020205020404" pitchFamily="49" charset="0"/>
              <a:buChar char="o"/>
              <a:defRPr sz="2000" kern="1200">
                <a:solidFill>
                  <a:schemeClr val="tx2"/>
                </a:solidFill>
                <a:latin typeface="+mj-lt"/>
                <a:ea typeface="+mn-ea"/>
                <a:cs typeface="+mn-cs"/>
              </a:defRPr>
            </a:lvl2pPr>
            <a:lvl3pPr marL="896938" indent="-176213" algn="l" defTabSz="914400" rtl="0" eaLnBrk="1" latinLnBrk="0" hangingPunct="1">
              <a:spcBef>
                <a:spcPct val="20000"/>
              </a:spcBef>
              <a:buFont typeface="Arial" panose="020B0604020202020204" pitchFamily="34" charset="0"/>
              <a:buChar char="•"/>
              <a:defRPr sz="1600" kern="1200">
                <a:solidFill>
                  <a:schemeClr val="tx2"/>
                </a:solidFill>
                <a:latin typeface="+mj-lt"/>
                <a:ea typeface="+mn-ea"/>
                <a:cs typeface="+mn-cs"/>
              </a:defRPr>
            </a:lvl3pPr>
            <a:lvl4pPr marL="1258888" indent="-185738" algn="l" defTabSz="914400" rtl="0" eaLnBrk="1" latinLnBrk="0" hangingPunct="1">
              <a:spcBef>
                <a:spcPct val="20000"/>
              </a:spcBef>
              <a:buFont typeface="Arial" panose="020B0604020202020204" pitchFamily="34" charset="0"/>
              <a:buChar char="–"/>
              <a:defRPr sz="1400" kern="1200">
                <a:solidFill>
                  <a:schemeClr val="tx2"/>
                </a:solidFill>
                <a:latin typeface="+mj-lt"/>
                <a:ea typeface="+mn-ea"/>
                <a:cs typeface="+mn-cs"/>
              </a:defRPr>
            </a:lvl4pPr>
            <a:lvl5pPr marL="1611313" indent="-176213" algn="l" defTabSz="914400" rtl="0" eaLnBrk="1" latinLnBrk="0" hangingPunct="1">
              <a:spcBef>
                <a:spcPct val="20000"/>
              </a:spcBef>
              <a:buFont typeface="Arial" panose="020B0604020202020204" pitchFamily="34" charset="0"/>
              <a:buChar char="»"/>
              <a:defRPr sz="12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base">
              <a:spcAft>
                <a:spcPct val="0"/>
              </a:spcAft>
              <a:buFont typeface="Arial" panose="020B0604020202020204" pitchFamily="34" charset="0"/>
              <a:buNone/>
              <a:defRPr/>
            </a:pPr>
            <a:r>
              <a:rPr lang="fr-FR" sz="1600" b="1" i="1" dirty="0"/>
              <a:t>Les véhicules</a:t>
            </a:r>
          </a:p>
        </p:txBody>
      </p:sp>
      <p:pic>
        <p:nvPicPr>
          <p:cNvPr id="18" name="Image 17">
            <a:extLst>
              <a:ext uri="{FF2B5EF4-FFF2-40B4-BE49-F238E27FC236}">
                <a16:creationId xmlns:a16="http://schemas.microsoft.com/office/drawing/2014/main" id="{1C6A81EE-0DA1-41ED-A0C1-A9134E6345BB}"/>
              </a:ext>
            </a:extLst>
          </p:cNvPr>
          <p:cNvPicPr>
            <a:picLocks noChangeAspect="1"/>
          </p:cNvPicPr>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l="13053" t="11896" r="13377" b="11845"/>
          <a:stretch/>
        </p:blipFill>
        <p:spPr>
          <a:xfrm>
            <a:off x="9826105" y="4634621"/>
            <a:ext cx="986743" cy="1074375"/>
          </a:xfrm>
          <a:prstGeom prst="rect">
            <a:avLst/>
          </a:prstGeom>
        </p:spPr>
      </p:pic>
      <p:pic>
        <p:nvPicPr>
          <p:cNvPr id="19" name="Image 18">
            <a:extLst>
              <a:ext uri="{FF2B5EF4-FFF2-40B4-BE49-F238E27FC236}">
                <a16:creationId xmlns:a16="http://schemas.microsoft.com/office/drawing/2014/main" id="{674CB3E2-0DC7-4E28-88DA-5621DE52548B}"/>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21625" y="4634622"/>
            <a:ext cx="1074375" cy="1074375"/>
          </a:xfrm>
          <a:prstGeom prst="rect">
            <a:avLst/>
          </a:prstGeom>
        </p:spPr>
      </p:pic>
    </p:spTree>
    <p:extLst>
      <p:ext uri="{BB962C8B-B14F-4D97-AF65-F5344CB8AC3E}">
        <p14:creationId xmlns:p14="http://schemas.microsoft.com/office/powerpoint/2010/main" val="153285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500"/>
                                        <p:tgtEl>
                                          <p:spTgt spid="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fade">
                                      <p:cBhvr>
                                        <p:cTn id="26" dur="500"/>
                                        <p:tgtEl>
                                          <p:spTgt spid="7">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p:stCondLst>
                              <p:cond delay="500"/>
                            </p:stCondLst>
                            <p:childTnLst>
                              <p:par>
                                <p:cTn id="36" presetID="32" presetClass="emph" presetSubtype="0" fill="hold" grpId="1" nodeType="afterEffect">
                                  <p:stCondLst>
                                    <p:cond delay="0"/>
                                  </p:stCondLst>
                                  <p:childTnLst>
                                    <p:animRot by="120000">
                                      <p:cBhvr>
                                        <p:cTn id="37" dur="100" fill="hold">
                                          <p:stCondLst>
                                            <p:cond delay="0"/>
                                          </p:stCondLst>
                                        </p:cTn>
                                        <p:tgtEl>
                                          <p:spTgt spid="12"/>
                                        </p:tgtEl>
                                        <p:attrNameLst>
                                          <p:attrName>r</p:attrName>
                                        </p:attrNameLst>
                                      </p:cBhvr>
                                    </p:animRot>
                                    <p:animRot by="-240000">
                                      <p:cBhvr>
                                        <p:cTn id="38" dur="200" fill="hold">
                                          <p:stCondLst>
                                            <p:cond delay="200"/>
                                          </p:stCondLst>
                                        </p:cTn>
                                        <p:tgtEl>
                                          <p:spTgt spid="12"/>
                                        </p:tgtEl>
                                        <p:attrNameLst>
                                          <p:attrName>r</p:attrName>
                                        </p:attrNameLst>
                                      </p:cBhvr>
                                    </p:animRot>
                                    <p:animRot by="240000">
                                      <p:cBhvr>
                                        <p:cTn id="39" dur="200" fill="hold">
                                          <p:stCondLst>
                                            <p:cond delay="400"/>
                                          </p:stCondLst>
                                        </p:cTn>
                                        <p:tgtEl>
                                          <p:spTgt spid="12"/>
                                        </p:tgtEl>
                                        <p:attrNameLst>
                                          <p:attrName>r</p:attrName>
                                        </p:attrNameLst>
                                      </p:cBhvr>
                                    </p:animRot>
                                    <p:animRot by="-240000">
                                      <p:cBhvr>
                                        <p:cTn id="40" dur="200" fill="hold">
                                          <p:stCondLst>
                                            <p:cond delay="600"/>
                                          </p:stCondLst>
                                        </p:cTn>
                                        <p:tgtEl>
                                          <p:spTgt spid="12"/>
                                        </p:tgtEl>
                                        <p:attrNameLst>
                                          <p:attrName>r</p:attrName>
                                        </p:attrNameLst>
                                      </p:cBhvr>
                                    </p:animRot>
                                    <p:animRot by="120000">
                                      <p:cBhvr>
                                        <p:cTn id="41" dur="200" fill="hold">
                                          <p:stCondLst>
                                            <p:cond delay="800"/>
                                          </p:stCondLst>
                                        </p:cTn>
                                        <p:tgtEl>
                                          <p:spTgt spid="12"/>
                                        </p:tgtEl>
                                        <p:attrNameLst>
                                          <p:attrName>r</p:attrName>
                                        </p:attrNameLst>
                                      </p:cBhvr>
                                    </p:animRot>
                                  </p:childTnLst>
                                </p:cTn>
                              </p:par>
                            </p:childTnLst>
                          </p:cTn>
                        </p:par>
                        <p:par>
                          <p:cTn id="42" fill="hold">
                            <p:stCondLst>
                              <p:cond delay="1500"/>
                            </p:stCondLst>
                            <p:childTnLst>
                              <p:par>
                                <p:cTn id="43" presetID="2" presetClass="entr" presetSubtype="8"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0-#ppt_w/2"/>
                                          </p:val>
                                        </p:tav>
                                        <p:tav tm="100000">
                                          <p:val>
                                            <p:strVal val="#ppt_x"/>
                                          </p:val>
                                        </p:tav>
                                      </p:tavLst>
                                    </p:anim>
                                    <p:anim calcmode="lin" valueType="num">
                                      <p:cBhvr additive="base">
                                        <p:cTn id="46" dur="500" fill="hold"/>
                                        <p:tgtEl>
                                          <p:spTgt spid="19"/>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0-#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par>
                          <p:cTn id="51" fill="hold">
                            <p:stCondLst>
                              <p:cond delay="2000"/>
                            </p:stCondLst>
                            <p:childTnLst>
                              <p:par>
                                <p:cTn id="52" presetID="2" presetClass="entr" presetSubtype="8"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0-#ppt_w/2"/>
                                          </p:val>
                                        </p:tav>
                                        <p:tav tm="100000">
                                          <p:val>
                                            <p:strVal val="#ppt_x"/>
                                          </p:val>
                                        </p:tav>
                                      </p:tavLst>
                                    </p:anim>
                                    <p:anim calcmode="lin" valueType="num">
                                      <p:cBhvr additive="base">
                                        <p:cTn id="55" dur="500" fill="hold"/>
                                        <p:tgtEl>
                                          <p:spTgt spid="16"/>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500" fill="hold"/>
                                        <p:tgtEl>
                                          <p:spTgt spid="17"/>
                                        </p:tgtEl>
                                        <p:attrNameLst>
                                          <p:attrName>ppt_x</p:attrName>
                                        </p:attrNameLst>
                                      </p:cBhvr>
                                      <p:tavLst>
                                        <p:tav tm="0">
                                          <p:val>
                                            <p:strVal val="0-#ppt_w/2"/>
                                          </p:val>
                                        </p:tav>
                                        <p:tav tm="100000">
                                          <p:val>
                                            <p:strVal val="#ppt_x"/>
                                          </p:val>
                                        </p:tav>
                                      </p:tavLst>
                                    </p:anim>
                                    <p:anim calcmode="lin" valueType="num">
                                      <p:cBhvr additive="base">
                                        <p:cTn id="59" dur="500" fill="hold"/>
                                        <p:tgtEl>
                                          <p:spTgt spid="17"/>
                                        </p:tgtEl>
                                        <p:attrNameLst>
                                          <p:attrName>ppt_y</p:attrName>
                                        </p:attrNameLst>
                                      </p:cBhvr>
                                      <p:tavLst>
                                        <p:tav tm="0">
                                          <p:val>
                                            <p:strVal val="#ppt_y"/>
                                          </p:val>
                                        </p:tav>
                                        <p:tav tm="100000">
                                          <p:val>
                                            <p:strVal val="#ppt_y"/>
                                          </p:val>
                                        </p:tav>
                                      </p:tavLst>
                                    </p:anim>
                                  </p:childTnLst>
                                </p:cTn>
                              </p:par>
                            </p:childTnLst>
                          </p:cTn>
                        </p:par>
                        <p:par>
                          <p:cTn id="60" fill="hold">
                            <p:stCondLst>
                              <p:cond delay="2500"/>
                            </p:stCondLst>
                            <p:childTnLst>
                              <p:par>
                                <p:cTn id="61" presetID="2" presetClass="entr" presetSubtype="8" fill="hold" nodeType="after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0-#ppt_w/2"/>
                                          </p:val>
                                        </p:tav>
                                        <p:tav tm="100000">
                                          <p:val>
                                            <p:strVal val="#ppt_x"/>
                                          </p:val>
                                        </p:tav>
                                      </p:tavLst>
                                    </p:anim>
                                    <p:anim calcmode="lin" valueType="num">
                                      <p:cBhvr additive="base">
                                        <p:cTn id="64" dur="500" fill="hold"/>
                                        <p:tgtEl>
                                          <p:spTgt spid="1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0-#ppt_w/2"/>
                                          </p:val>
                                        </p:tav>
                                        <p:tav tm="100000">
                                          <p:val>
                                            <p:strVal val="#ppt_x"/>
                                          </p:val>
                                        </p:tav>
                                      </p:tavLst>
                                    </p:anim>
                                    <p:anim calcmode="lin" valueType="num">
                                      <p:cBhvr additive="base">
                                        <p:cTn id="6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4" grpId="0"/>
      <p:bldP spid="15"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4">
            <a:extLst>
              <a:ext uri="{FF2B5EF4-FFF2-40B4-BE49-F238E27FC236}">
                <a16:creationId xmlns:a16="http://schemas.microsoft.com/office/drawing/2014/main" id="{C88AEEE0-4B99-4B5B-8CCD-BD8993D87647}"/>
              </a:ext>
            </a:extLst>
          </p:cNvPr>
          <p:cNvSpPr txBox="1">
            <a:spLocks/>
          </p:cNvSpPr>
          <p:nvPr/>
        </p:nvSpPr>
        <p:spPr>
          <a:xfrm>
            <a:off x="0" y="2900363"/>
            <a:ext cx="12192000" cy="10572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fr-FR" sz="5400" dirty="0">
                <a:solidFill>
                  <a:schemeClr val="bg1"/>
                </a:solidFill>
              </a:rPr>
              <a:t>Qu’est ce qu’un achat public ? </a:t>
            </a:r>
          </a:p>
        </p:txBody>
      </p:sp>
    </p:spTree>
    <p:extLst>
      <p:ext uri="{BB962C8B-B14F-4D97-AF65-F5344CB8AC3E}">
        <p14:creationId xmlns:p14="http://schemas.microsoft.com/office/powerpoint/2010/main" val="854654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1CBD203-3901-4890-B3F4-224A1AC3719D}"/>
              </a:ext>
            </a:extLst>
          </p:cNvPr>
          <p:cNvSpPr>
            <a:spLocks noGrp="1"/>
          </p:cNvSpPr>
          <p:nvPr>
            <p:ph type="body" sz="quarter" idx="16"/>
          </p:nvPr>
        </p:nvSpPr>
        <p:spPr>
          <a:xfrm>
            <a:off x="0" y="2900117"/>
            <a:ext cx="12192000" cy="1057766"/>
          </a:xfrm>
        </p:spPr>
        <p:txBody>
          <a:bodyPr/>
          <a:lstStyle/>
          <a:p>
            <a:pPr algn="ctr">
              <a:lnSpc>
                <a:spcPct val="100000"/>
              </a:lnSpc>
            </a:pPr>
            <a:r>
              <a:rPr lang="fr-FR" sz="5400" dirty="0"/>
              <a:t>Questions / Réponses</a:t>
            </a:r>
          </a:p>
        </p:txBody>
      </p:sp>
    </p:spTree>
    <p:extLst>
      <p:ext uri="{BB962C8B-B14F-4D97-AF65-F5344CB8AC3E}">
        <p14:creationId xmlns:p14="http://schemas.microsoft.com/office/powerpoint/2010/main" val="3693548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7">
            <a:extLst>
              <a:ext uri="{FF2B5EF4-FFF2-40B4-BE49-F238E27FC236}">
                <a16:creationId xmlns:a16="http://schemas.microsoft.com/office/drawing/2014/main" id="{9852EDDF-B9C1-4F57-94F2-14158CACFE88}"/>
              </a:ext>
            </a:extLst>
          </p:cNvPr>
          <p:cNvSpPr txBox="1">
            <a:spLocks/>
          </p:cNvSpPr>
          <p:nvPr/>
        </p:nvSpPr>
        <p:spPr>
          <a:xfrm>
            <a:off x="246888" y="337635"/>
            <a:ext cx="9074912" cy="55452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fr-FR" sz="3200" b="1" i="1" dirty="0">
                <a:solidFill>
                  <a:srgbClr val="10B6E2"/>
                </a:solidFill>
              </a:rPr>
              <a:t>Questions/Réponses et contacts</a:t>
            </a:r>
          </a:p>
        </p:txBody>
      </p:sp>
      <p:sp>
        <p:nvSpPr>
          <p:cNvPr id="20" name="ZoneTexte 19">
            <a:extLst>
              <a:ext uri="{FF2B5EF4-FFF2-40B4-BE49-F238E27FC236}">
                <a16:creationId xmlns:a16="http://schemas.microsoft.com/office/drawing/2014/main" id="{DE563C13-9C7E-4722-9FC2-5E4465E57DF0}"/>
              </a:ext>
            </a:extLst>
          </p:cNvPr>
          <p:cNvSpPr txBox="1"/>
          <p:nvPr/>
        </p:nvSpPr>
        <p:spPr>
          <a:xfrm>
            <a:off x="1847528" y="4558583"/>
            <a:ext cx="8496944" cy="477054"/>
          </a:xfrm>
          <a:prstGeom prst="rect">
            <a:avLst/>
          </a:prstGeom>
          <a:noFill/>
        </p:spPr>
        <p:txBody>
          <a:bodyPr wrap="square" rtlCol="0">
            <a:spAutoFit/>
          </a:bodyPr>
          <a:lstStyle/>
          <a:p>
            <a:pPr algn="ctr"/>
            <a:r>
              <a:rPr lang="fr-FR" sz="2500" dirty="0">
                <a:solidFill>
                  <a:schemeClr val="accent1"/>
                </a:solidFill>
                <a:latin typeface="+mj-lt"/>
                <a:hlinkClick r:id="rId2"/>
              </a:rPr>
              <a:t>dha-nancy@univ-lorraine.fr</a:t>
            </a:r>
            <a:r>
              <a:rPr lang="fr-FR" sz="2500" baseline="0" dirty="0">
                <a:solidFill>
                  <a:schemeClr val="accent1"/>
                </a:solidFill>
                <a:latin typeface="+mj-lt"/>
              </a:rPr>
              <a:t> 		</a:t>
            </a:r>
            <a:r>
              <a:rPr lang="fr-FR" sz="2500" dirty="0">
                <a:solidFill>
                  <a:schemeClr val="accent1"/>
                </a:solidFill>
                <a:latin typeface="+mj-lt"/>
                <a:hlinkClick r:id="rId3"/>
              </a:rPr>
              <a:t>dha-metz@univ-lorraine.fr</a:t>
            </a:r>
            <a:r>
              <a:rPr lang="fr-FR" sz="2500" dirty="0">
                <a:solidFill>
                  <a:schemeClr val="accent1"/>
                </a:solidFill>
                <a:latin typeface="+mj-lt"/>
              </a:rPr>
              <a:t> </a:t>
            </a:r>
          </a:p>
        </p:txBody>
      </p:sp>
      <p:pic>
        <p:nvPicPr>
          <p:cNvPr id="21" name="Image 20">
            <a:extLst>
              <a:ext uri="{FF2B5EF4-FFF2-40B4-BE49-F238E27FC236}">
                <a16:creationId xmlns:a16="http://schemas.microsoft.com/office/drawing/2014/main" id="{6C47C5EE-70F8-42DA-8891-1F2F5F294F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9936" y="3145862"/>
            <a:ext cx="1152128" cy="1152128"/>
          </a:xfrm>
          <a:prstGeom prst="rect">
            <a:avLst/>
          </a:prstGeom>
        </p:spPr>
      </p:pic>
      <p:sp>
        <p:nvSpPr>
          <p:cNvPr id="22" name="ZoneTexte 21">
            <a:extLst>
              <a:ext uri="{FF2B5EF4-FFF2-40B4-BE49-F238E27FC236}">
                <a16:creationId xmlns:a16="http://schemas.microsoft.com/office/drawing/2014/main" id="{98B3E509-7CCF-4113-9680-A2B92C5228E8}"/>
              </a:ext>
            </a:extLst>
          </p:cNvPr>
          <p:cNvSpPr txBox="1"/>
          <p:nvPr/>
        </p:nvSpPr>
        <p:spPr>
          <a:xfrm>
            <a:off x="1847528" y="5510656"/>
            <a:ext cx="8496944" cy="400110"/>
          </a:xfrm>
          <a:prstGeom prst="rect">
            <a:avLst/>
          </a:prstGeom>
          <a:noFill/>
        </p:spPr>
        <p:txBody>
          <a:bodyPr wrap="square" rtlCol="0">
            <a:spAutoFit/>
          </a:bodyPr>
          <a:lstStyle/>
          <a:p>
            <a:pPr algn="ctr"/>
            <a:r>
              <a:rPr lang="fr-FR" sz="2000" dirty="0">
                <a:solidFill>
                  <a:srgbClr val="01627D"/>
                </a:solidFill>
                <a:latin typeface="+mj-lt"/>
              </a:rPr>
              <a:t>Je vous remercie pour votre</a:t>
            </a:r>
            <a:r>
              <a:rPr lang="fr-FR" sz="2000" baseline="0" dirty="0">
                <a:solidFill>
                  <a:srgbClr val="01627D"/>
                </a:solidFill>
                <a:latin typeface="+mj-lt"/>
              </a:rPr>
              <a:t> attention.</a:t>
            </a:r>
            <a:endParaRPr lang="fr-FR" sz="2000" dirty="0">
              <a:solidFill>
                <a:srgbClr val="01627D"/>
              </a:solidFill>
              <a:latin typeface="+mj-lt"/>
            </a:endParaRPr>
          </a:p>
        </p:txBody>
      </p:sp>
      <p:sp>
        <p:nvSpPr>
          <p:cNvPr id="23" name="ZoneTexte 22">
            <a:extLst>
              <a:ext uri="{FF2B5EF4-FFF2-40B4-BE49-F238E27FC236}">
                <a16:creationId xmlns:a16="http://schemas.microsoft.com/office/drawing/2014/main" id="{462FD47F-EB5C-4A9B-AC26-32129841B4C2}"/>
              </a:ext>
            </a:extLst>
          </p:cNvPr>
          <p:cNvSpPr txBox="1"/>
          <p:nvPr/>
        </p:nvSpPr>
        <p:spPr>
          <a:xfrm>
            <a:off x="1847528" y="2254327"/>
            <a:ext cx="8496944" cy="630942"/>
          </a:xfrm>
          <a:prstGeom prst="rect">
            <a:avLst/>
          </a:prstGeom>
          <a:noFill/>
        </p:spPr>
        <p:txBody>
          <a:bodyPr wrap="square" rtlCol="0">
            <a:spAutoFit/>
          </a:bodyPr>
          <a:lstStyle/>
          <a:p>
            <a:pPr algn="ctr"/>
            <a:r>
              <a:rPr lang="fr-FR" sz="3500" b="1" u="none" kern="1200" dirty="0">
                <a:solidFill>
                  <a:srgbClr val="01627D"/>
                </a:solidFill>
                <a:latin typeface="Fira Sans"/>
                <a:ea typeface="+mj-ea"/>
                <a:cs typeface="+mj-cs"/>
              </a:rPr>
              <a:t>Pour tout complément d’informations :</a:t>
            </a:r>
          </a:p>
        </p:txBody>
      </p:sp>
      <p:sp>
        <p:nvSpPr>
          <p:cNvPr id="24" name="ZoneTexte 23">
            <a:extLst>
              <a:ext uri="{FF2B5EF4-FFF2-40B4-BE49-F238E27FC236}">
                <a16:creationId xmlns:a16="http://schemas.microsoft.com/office/drawing/2014/main" id="{FB24485C-AABF-4A77-813C-892CFC8EA613}"/>
              </a:ext>
            </a:extLst>
          </p:cNvPr>
          <p:cNvSpPr txBox="1"/>
          <p:nvPr/>
        </p:nvSpPr>
        <p:spPr>
          <a:xfrm>
            <a:off x="1847528" y="1534758"/>
            <a:ext cx="8496944" cy="400110"/>
          </a:xfrm>
          <a:prstGeom prst="rect">
            <a:avLst/>
          </a:prstGeom>
          <a:noFill/>
        </p:spPr>
        <p:txBody>
          <a:bodyPr wrap="square" rtlCol="0">
            <a:spAutoFit/>
          </a:bodyPr>
          <a:lstStyle/>
          <a:p>
            <a:pPr algn="ctr"/>
            <a:r>
              <a:rPr lang="fr-FR" sz="2000" dirty="0">
                <a:solidFill>
                  <a:srgbClr val="01627D"/>
                </a:solidFill>
                <a:latin typeface="+mj-lt"/>
              </a:rPr>
              <a:t>Je me tiens à votre disposition pour toutes questions.</a:t>
            </a:r>
          </a:p>
        </p:txBody>
      </p:sp>
    </p:spTree>
    <p:extLst>
      <p:ext uri="{BB962C8B-B14F-4D97-AF65-F5344CB8AC3E}">
        <p14:creationId xmlns:p14="http://schemas.microsoft.com/office/powerpoint/2010/main" val="183141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1"/>
                                        </p:tgtEl>
                                        <p:attrNameLst>
                                          <p:attrName>r</p:attrName>
                                        </p:attrNameLst>
                                      </p:cBhvr>
                                    </p:animRot>
                                    <p:animRot by="-240000">
                                      <p:cBhvr>
                                        <p:cTn id="7" dur="200" fill="hold">
                                          <p:stCondLst>
                                            <p:cond delay="200"/>
                                          </p:stCondLst>
                                        </p:cTn>
                                        <p:tgtEl>
                                          <p:spTgt spid="21"/>
                                        </p:tgtEl>
                                        <p:attrNameLst>
                                          <p:attrName>r</p:attrName>
                                        </p:attrNameLst>
                                      </p:cBhvr>
                                    </p:animRot>
                                    <p:animRot by="240000">
                                      <p:cBhvr>
                                        <p:cTn id="8" dur="200" fill="hold">
                                          <p:stCondLst>
                                            <p:cond delay="400"/>
                                          </p:stCondLst>
                                        </p:cTn>
                                        <p:tgtEl>
                                          <p:spTgt spid="21"/>
                                        </p:tgtEl>
                                        <p:attrNameLst>
                                          <p:attrName>r</p:attrName>
                                        </p:attrNameLst>
                                      </p:cBhvr>
                                    </p:animRot>
                                    <p:animRot by="-240000">
                                      <p:cBhvr>
                                        <p:cTn id="9" dur="200" fill="hold">
                                          <p:stCondLst>
                                            <p:cond delay="600"/>
                                          </p:stCondLst>
                                        </p:cTn>
                                        <p:tgtEl>
                                          <p:spTgt spid="21"/>
                                        </p:tgtEl>
                                        <p:attrNameLst>
                                          <p:attrName>r</p:attrName>
                                        </p:attrNameLst>
                                      </p:cBhvr>
                                    </p:animRot>
                                    <p:animRot by="120000">
                                      <p:cBhvr>
                                        <p:cTn id="10" dur="200" fill="hold">
                                          <p:stCondLst>
                                            <p:cond delay="8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650F8752-AA6A-433E-9072-287DC1049CED}"/>
              </a:ext>
            </a:extLst>
          </p:cNvPr>
          <p:cNvSpPr>
            <a:spLocks noGrp="1"/>
          </p:cNvSpPr>
          <p:nvPr>
            <p:ph type="body" sz="quarter" idx="4294967295"/>
          </p:nvPr>
        </p:nvSpPr>
        <p:spPr>
          <a:xfrm>
            <a:off x="246888" y="337635"/>
            <a:ext cx="7388352" cy="554525"/>
          </a:xfrm>
          <a:prstGeom prst="rect">
            <a:avLst/>
          </a:prstGeom>
        </p:spPr>
        <p:txBody>
          <a:bodyPr>
            <a:normAutofit lnSpcReduction="10000"/>
          </a:bodyPr>
          <a:lstStyle/>
          <a:p>
            <a:pPr marL="0" indent="0">
              <a:lnSpc>
                <a:spcPct val="100000"/>
              </a:lnSpc>
              <a:spcBef>
                <a:spcPts val="0"/>
              </a:spcBef>
              <a:buNone/>
            </a:pPr>
            <a:r>
              <a:rPr lang="fr-FR" sz="3200" b="1" i="1" dirty="0">
                <a:solidFill>
                  <a:srgbClr val="10B6E2"/>
                </a:solidFill>
              </a:rPr>
              <a:t>Qu’est-ce qu’un achat public ?</a:t>
            </a:r>
          </a:p>
        </p:txBody>
      </p:sp>
      <p:sp>
        <p:nvSpPr>
          <p:cNvPr id="5" name="Espace réservé du texte 4">
            <a:extLst>
              <a:ext uri="{FF2B5EF4-FFF2-40B4-BE49-F238E27FC236}">
                <a16:creationId xmlns:a16="http://schemas.microsoft.com/office/drawing/2014/main" id="{A79DB801-E607-4B88-A6B6-17AF44337032}"/>
              </a:ext>
            </a:extLst>
          </p:cNvPr>
          <p:cNvSpPr txBox="1">
            <a:spLocks/>
          </p:cNvSpPr>
          <p:nvPr/>
        </p:nvSpPr>
        <p:spPr>
          <a:xfrm>
            <a:off x="246888" y="1162203"/>
            <a:ext cx="11516487" cy="868728"/>
          </a:xfrm>
          <a:prstGeom prst="rect">
            <a:avLst/>
          </a:prstGeom>
        </p:spPr>
        <p:txBody>
          <a:bodyPr>
            <a:noAutofit/>
          </a:bodyPr>
          <a:lstStyle>
            <a:lvl1pPr marL="0" indent="0" algn="l" defTabSz="914400" rtl="0" eaLnBrk="1" latinLnBrk="0" hangingPunct="1">
              <a:lnSpc>
                <a:spcPts val="7200"/>
              </a:lnSpc>
              <a:spcBef>
                <a:spcPts val="0"/>
              </a:spcBef>
              <a:buFont typeface="Arial" panose="020B0604020202020204" pitchFamily="34" charset="0"/>
              <a:buNone/>
              <a:defRPr sz="7200" kern="1200">
                <a:solidFill>
                  <a:schemeClr val="bg1"/>
                </a:solidFill>
                <a:latin typeface="Fira Sans SemiBold" panose="020B06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300"/>
              </a:spcAft>
              <a:buSzPct val="100000"/>
            </a:pPr>
            <a:r>
              <a:rPr lang="fr-FR" sz="2000" dirty="0">
                <a:solidFill>
                  <a:schemeClr val="tx1"/>
                </a:solidFill>
              </a:rPr>
              <a:t>Achat public = achat réalisé pour répondre au besoin d’une personne publique. </a:t>
            </a:r>
          </a:p>
          <a:p>
            <a:pPr>
              <a:lnSpc>
                <a:spcPct val="100000"/>
              </a:lnSpc>
              <a:spcAft>
                <a:spcPts val="300"/>
              </a:spcAft>
              <a:buSzPct val="100000"/>
            </a:pPr>
            <a:r>
              <a:rPr lang="fr-FR" sz="400" dirty="0">
                <a:solidFill>
                  <a:schemeClr val="tx1"/>
                </a:solidFill>
              </a:rPr>
              <a:t> </a:t>
            </a:r>
          </a:p>
          <a:p>
            <a:pPr>
              <a:lnSpc>
                <a:spcPct val="100000"/>
              </a:lnSpc>
              <a:spcAft>
                <a:spcPts val="300"/>
              </a:spcAft>
              <a:buSzPct val="100000"/>
            </a:pPr>
            <a:r>
              <a:rPr lang="fr-FR" sz="2000" dirty="0">
                <a:solidFill>
                  <a:schemeClr val="tx1"/>
                </a:solidFill>
              </a:rPr>
              <a:t>Le plus simple pour savoir si un achat est public ou non est donc de savoir </a:t>
            </a:r>
            <a:r>
              <a:rPr lang="fr-FR" sz="2000" b="1" dirty="0">
                <a:solidFill>
                  <a:srgbClr val="01627D"/>
                </a:solidFill>
              </a:rPr>
              <a:t>qui achète </a:t>
            </a:r>
            <a:r>
              <a:rPr lang="fr-FR" sz="2000" dirty="0">
                <a:solidFill>
                  <a:schemeClr val="tx1"/>
                </a:solidFill>
              </a:rPr>
              <a:t>:</a:t>
            </a:r>
          </a:p>
        </p:txBody>
      </p:sp>
      <p:sp>
        <p:nvSpPr>
          <p:cNvPr id="6" name="ZoneTexte 5">
            <a:extLst>
              <a:ext uri="{FF2B5EF4-FFF2-40B4-BE49-F238E27FC236}">
                <a16:creationId xmlns:a16="http://schemas.microsoft.com/office/drawing/2014/main" id="{C8B877B5-0B1D-4C69-B8D4-A7E0EC0C2ABF}"/>
              </a:ext>
            </a:extLst>
          </p:cNvPr>
          <p:cNvSpPr txBox="1"/>
          <p:nvPr/>
        </p:nvSpPr>
        <p:spPr>
          <a:xfrm>
            <a:off x="350481" y="2214885"/>
            <a:ext cx="5424678" cy="987504"/>
          </a:xfrm>
          <a:prstGeom prst="roundRect">
            <a:avLst/>
          </a:prstGeom>
          <a:solidFill>
            <a:schemeClr val="bg1"/>
          </a:solidFill>
          <a:ln>
            <a:solidFill>
              <a:schemeClr val="tx1"/>
            </a:solidFill>
          </a:ln>
          <a:effectLst>
            <a:outerShdw blurRad="50800" dist="38100" dir="2700000" algn="tl" rotWithShape="0">
              <a:prstClr val="black">
                <a:alpha val="20000"/>
              </a:prstClr>
            </a:outerShdw>
          </a:effectLst>
        </p:spPr>
        <p:txBody>
          <a:bodyPr wrap="square" rtlCol="0">
            <a:spAutoFit/>
          </a:bodyPr>
          <a:lstStyle/>
          <a:p>
            <a:pPr algn="just"/>
            <a:r>
              <a:rPr lang="fr-FR" sz="1300" dirty="0">
                <a:solidFill>
                  <a:schemeClr val="tx2"/>
                </a:solidFill>
              </a:rPr>
              <a:t>« L’Université de Lorraine est un </a:t>
            </a:r>
            <a:r>
              <a:rPr lang="fr-FR" sz="1300" b="1" u="sng" dirty="0">
                <a:solidFill>
                  <a:schemeClr val="tx2"/>
                </a:solidFill>
              </a:rPr>
              <a:t>établissement public</a:t>
            </a:r>
            <a:r>
              <a:rPr lang="fr-FR" sz="1300" b="1" dirty="0">
                <a:solidFill>
                  <a:schemeClr val="tx2"/>
                </a:solidFill>
              </a:rPr>
              <a:t> à caractère scientifique, culturel et professionnel </a:t>
            </a:r>
            <a:r>
              <a:rPr lang="fr-FR" sz="1300" dirty="0">
                <a:solidFill>
                  <a:schemeClr val="tx2"/>
                </a:solidFill>
              </a:rPr>
              <a:t>constitué sous la forme d’un grand établissement ». (</a:t>
            </a:r>
            <a:r>
              <a:rPr lang="fr-FR" sz="1300" i="1" dirty="0">
                <a:solidFill>
                  <a:schemeClr val="tx2"/>
                </a:solidFill>
              </a:rPr>
              <a:t>Art. 1 décret n° 2011-1169 portant création de l’Université de Lorrain</a:t>
            </a:r>
            <a:r>
              <a:rPr lang="fr-FR" sz="1300" dirty="0">
                <a:solidFill>
                  <a:schemeClr val="tx2"/>
                </a:solidFill>
              </a:rPr>
              <a:t>e).</a:t>
            </a:r>
          </a:p>
        </p:txBody>
      </p:sp>
      <p:sp>
        <p:nvSpPr>
          <p:cNvPr id="7" name="ZoneTexte 6">
            <a:extLst>
              <a:ext uri="{FF2B5EF4-FFF2-40B4-BE49-F238E27FC236}">
                <a16:creationId xmlns:a16="http://schemas.microsoft.com/office/drawing/2014/main" id="{7382AFAD-F2E0-42CE-9FE9-5DCF002DD6E6}"/>
              </a:ext>
            </a:extLst>
          </p:cNvPr>
          <p:cNvSpPr txBox="1"/>
          <p:nvPr/>
        </p:nvSpPr>
        <p:spPr>
          <a:xfrm>
            <a:off x="348225" y="3406676"/>
            <a:ext cx="5427686" cy="766167"/>
          </a:xfrm>
          <a:prstGeom prst="roundRect">
            <a:avLst/>
          </a:prstGeom>
          <a:solidFill>
            <a:schemeClr val="bg1"/>
          </a:solidFill>
          <a:ln>
            <a:solidFill>
              <a:schemeClr val="tx1"/>
            </a:solidFill>
          </a:ln>
          <a:effectLst>
            <a:outerShdw blurRad="50800" dist="38100" dir="2700000" algn="tl" rotWithShape="0">
              <a:prstClr val="black">
                <a:alpha val="20000"/>
              </a:prstClr>
            </a:outerShdw>
          </a:effectLst>
        </p:spPr>
        <p:txBody>
          <a:bodyPr wrap="square" rtlCol="0">
            <a:spAutoFit/>
          </a:bodyPr>
          <a:lstStyle/>
          <a:p>
            <a:pPr algn="just"/>
            <a:r>
              <a:rPr lang="fr-FR" sz="1300" i="1" dirty="0">
                <a:solidFill>
                  <a:schemeClr val="tx2"/>
                </a:solidFill>
              </a:rPr>
              <a:t>Les acheteurs […] choisissent librement, pour répondre à leurs besoins, d'utiliser leurs propres moyens ou </a:t>
            </a:r>
            <a:r>
              <a:rPr lang="fr-FR" sz="1300" b="1" i="1" dirty="0">
                <a:solidFill>
                  <a:schemeClr val="tx2"/>
                </a:solidFill>
              </a:rPr>
              <a:t>d'avoir recours à un contrat de la commande publique </a:t>
            </a:r>
            <a:r>
              <a:rPr lang="fr-FR" sz="1300" i="1" dirty="0">
                <a:solidFill>
                  <a:schemeClr val="tx2"/>
                </a:solidFill>
              </a:rPr>
              <a:t>(Art. L1 du Code de la Commande Publique)</a:t>
            </a:r>
          </a:p>
        </p:txBody>
      </p:sp>
      <p:sp>
        <p:nvSpPr>
          <p:cNvPr id="10" name="ZoneTexte 9">
            <a:extLst>
              <a:ext uri="{FF2B5EF4-FFF2-40B4-BE49-F238E27FC236}">
                <a16:creationId xmlns:a16="http://schemas.microsoft.com/office/drawing/2014/main" id="{3C87EAC1-42DD-4C1C-84F0-228D7AFC5D98}"/>
              </a:ext>
            </a:extLst>
          </p:cNvPr>
          <p:cNvSpPr txBox="1"/>
          <p:nvPr/>
        </p:nvSpPr>
        <p:spPr>
          <a:xfrm>
            <a:off x="348225" y="4381330"/>
            <a:ext cx="5470696" cy="1208842"/>
          </a:xfrm>
          <a:prstGeom prst="roundRect">
            <a:avLst/>
          </a:prstGeom>
          <a:solidFill>
            <a:schemeClr val="bg1"/>
          </a:solidFill>
          <a:ln>
            <a:solidFill>
              <a:schemeClr val="tx1"/>
            </a:solidFill>
          </a:ln>
          <a:effectLst>
            <a:outerShdw blurRad="50800" dist="38100" dir="2700000" algn="tl" rotWithShape="0">
              <a:prstClr val="black">
                <a:alpha val="20000"/>
              </a:prstClr>
            </a:outerShdw>
          </a:effectLst>
        </p:spPr>
        <p:txBody>
          <a:bodyPr wrap="square" rtlCol="0">
            <a:spAutoFit/>
          </a:bodyPr>
          <a:lstStyle/>
          <a:p>
            <a:pPr algn="just"/>
            <a:r>
              <a:rPr lang="fr-FR" sz="1300" i="1" dirty="0">
                <a:solidFill>
                  <a:schemeClr val="tx2"/>
                </a:solidFill>
              </a:rPr>
              <a:t>Un marché est un </a:t>
            </a:r>
            <a:r>
              <a:rPr lang="fr-FR" sz="1300" b="1" i="1" dirty="0">
                <a:solidFill>
                  <a:schemeClr val="tx2"/>
                </a:solidFill>
              </a:rPr>
              <a:t>contrat conclu par un ou plusieurs acheteurs soumis au présent code avec un ou plusieurs opérateurs économiques</a:t>
            </a:r>
            <a:r>
              <a:rPr lang="fr-FR" sz="1300" i="1" dirty="0">
                <a:solidFill>
                  <a:schemeClr val="tx2"/>
                </a:solidFill>
              </a:rPr>
              <a:t>, pour répondre à leurs besoins en matière de </a:t>
            </a:r>
            <a:r>
              <a:rPr lang="fr-FR" sz="1300" b="1" i="1" dirty="0">
                <a:solidFill>
                  <a:schemeClr val="tx2"/>
                </a:solidFill>
              </a:rPr>
              <a:t>travaux</a:t>
            </a:r>
            <a:r>
              <a:rPr lang="fr-FR" sz="1300" i="1" dirty="0">
                <a:solidFill>
                  <a:schemeClr val="tx2"/>
                </a:solidFill>
              </a:rPr>
              <a:t>, de </a:t>
            </a:r>
            <a:r>
              <a:rPr lang="fr-FR" sz="1300" b="1" i="1" dirty="0">
                <a:solidFill>
                  <a:schemeClr val="tx2"/>
                </a:solidFill>
              </a:rPr>
              <a:t>fournitures</a:t>
            </a:r>
            <a:r>
              <a:rPr lang="fr-FR" sz="1300" i="1" dirty="0">
                <a:solidFill>
                  <a:schemeClr val="tx2"/>
                </a:solidFill>
              </a:rPr>
              <a:t> ou de </a:t>
            </a:r>
            <a:r>
              <a:rPr lang="fr-FR" sz="1300" b="1" i="1" dirty="0">
                <a:solidFill>
                  <a:schemeClr val="tx2"/>
                </a:solidFill>
              </a:rPr>
              <a:t>services</a:t>
            </a:r>
            <a:r>
              <a:rPr lang="fr-FR" sz="1300" i="1" dirty="0">
                <a:solidFill>
                  <a:schemeClr val="tx2"/>
                </a:solidFill>
              </a:rPr>
              <a:t>, en contrepartie d'un prix ou de tout équivalent. (Art. L111-1 du Code de la Commande Publique)</a:t>
            </a:r>
          </a:p>
        </p:txBody>
      </p:sp>
      <p:sp>
        <p:nvSpPr>
          <p:cNvPr id="2" name="Rectangle 1">
            <a:extLst>
              <a:ext uri="{FF2B5EF4-FFF2-40B4-BE49-F238E27FC236}">
                <a16:creationId xmlns:a16="http://schemas.microsoft.com/office/drawing/2014/main" id="{B5D44C09-78D9-4493-849E-56705E7A441C}"/>
              </a:ext>
            </a:extLst>
          </p:cNvPr>
          <p:cNvSpPr/>
          <p:nvPr/>
        </p:nvSpPr>
        <p:spPr>
          <a:xfrm>
            <a:off x="6188011" y="2126541"/>
            <a:ext cx="5758244" cy="1200329"/>
          </a:xfrm>
          <a:prstGeom prst="rect">
            <a:avLst/>
          </a:prstGeom>
        </p:spPr>
        <p:txBody>
          <a:bodyPr wrap="square">
            <a:spAutoFit/>
          </a:bodyPr>
          <a:lstStyle/>
          <a:p>
            <a:pPr algn="just"/>
            <a:r>
              <a:rPr lang="fr-FR" dirty="0"/>
              <a:t>L’Université est une </a:t>
            </a:r>
            <a:r>
              <a:rPr lang="fr-FR" b="1" dirty="0">
                <a:solidFill>
                  <a:srgbClr val="01627D"/>
                </a:solidFill>
              </a:rPr>
              <a:t>personne morale de droit public</a:t>
            </a:r>
            <a:r>
              <a:rPr lang="fr-FR" dirty="0"/>
              <a:t>. A ce titre, elle est considérée comme étant un </a:t>
            </a:r>
            <a:r>
              <a:rPr lang="fr-FR" b="1" dirty="0">
                <a:solidFill>
                  <a:srgbClr val="01627D"/>
                </a:solidFill>
              </a:rPr>
              <a:t>acheteur public</a:t>
            </a:r>
            <a:r>
              <a:rPr lang="fr-FR" dirty="0"/>
              <a:t>. Les acheteurs publics sont soumis au </a:t>
            </a:r>
            <a:r>
              <a:rPr lang="fr-FR" b="1" spc="-10" dirty="0">
                <a:solidFill>
                  <a:srgbClr val="01627D"/>
                </a:solidFill>
              </a:rPr>
              <a:t>Code de la Commande </a:t>
            </a:r>
            <a:r>
              <a:rPr lang="fr-FR" b="1" dirty="0">
                <a:solidFill>
                  <a:srgbClr val="01627D"/>
                </a:solidFill>
              </a:rPr>
              <a:t>publique</a:t>
            </a:r>
            <a:r>
              <a:rPr lang="fr-FR" b="1" dirty="0"/>
              <a:t>. </a:t>
            </a:r>
          </a:p>
        </p:txBody>
      </p:sp>
      <p:sp>
        <p:nvSpPr>
          <p:cNvPr id="15" name="Rectangle 14">
            <a:extLst>
              <a:ext uri="{FF2B5EF4-FFF2-40B4-BE49-F238E27FC236}">
                <a16:creationId xmlns:a16="http://schemas.microsoft.com/office/drawing/2014/main" id="{27D2FD78-6972-4E26-83CC-4DC801B555A9}"/>
              </a:ext>
            </a:extLst>
          </p:cNvPr>
          <p:cNvSpPr/>
          <p:nvPr/>
        </p:nvSpPr>
        <p:spPr>
          <a:xfrm>
            <a:off x="6188011" y="3605093"/>
            <a:ext cx="5758244" cy="369332"/>
          </a:xfrm>
          <a:prstGeom prst="rect">
            <a:avLst/>
          </a:prstGeom>
        </p:spPr>
        <p:txBody>
          <a:bodyPr wrap="square">
            <a:spAutoFit/>
          </a:bodyPr>
          <a:lstStyle/>
          <a:p>
            <a:pPr algn="just"/>
            <a:r>
              <a:rPr lang="fr-FR" spc="-20" dirty="0"/>
              <a:t>Dans la plupart des cas, le contrat utilisé est le </a:t>
            </a:r>
            <a:r>
              <a:rPr lang="fr-FR" b="1" u="sng" spc="-20" dirty="0">
                <a:solidFill>
                  <a:srgbClr val="01627D"/>
                </a:solidFill>
              </a:rPr>
              <a:t>marché public</a:t>
            </a:r>
            <a:r>
              <a:rPr lang="fr-FR" b="1" spc="-20" dirty="0">
                <a:solidFill>
                  <a:srgbClr val="01627D"/>
                </a:solidFill>
              </a:rPr>
              <a:t>.</a:t>
            </a:r>
          </a:p>
        </p:txBody>
      </p:sp>
      <p:sp>
        <p:nvSpPr>
          <p:cNvPr id="16" name="Rectangle 15">
            <a:extLst>
              <a:ext uri="{FF2B5EF4-FFF2-40B4-BE49-F238E27FC236}">
                <a16:creationId xmlns:a16="http://schemas.microsoft.com/office/drawing/2014/main" id="{BD001B75-F3E1-490D-BF43-7B0F7D8839CA}"/>
              </a:ext>
            </a:extLst>
          </p:cNvPr>
          <p:cNvSpPr/>
          <p:nvPr/>
        </p:nvSpPr>
        <p:spPr>
          <a:xfrm>
            <a:off x="6188011" y="4381330"/>
            <a:ext cx="5758244" cy="1200329"/>
          </a:xfrm>
          <a:prstGeom prst="rect">
            <a:avLst/>
          </a:prstGeom>
        </p:spPr>
        <p:txBody>
          <a:bodyPr wrap="square">
            <a:spAutoFit/>
          </a:bodyPr>
          <a:lstStyle/>
          <a:p>
            <a:pPr algn="just"/>
            <a:r>
              <a:rPr lang="fr-FR" dirty="0"/>
              <a:t>Ainsi, l’achat de fourniture de bureau, d’un microscope, la location d’une imprimante, l’achat de prestations de nettoyage, ou l’achat de prestations de travaux </a:t>
            </a:r>
            <a:r>
              <a:rPr lang="fr-FR" b="1" dirty="0">
                <a:solidFill>
                  <a:srgbClr val="01627D"/>
                </a:solidFill>
              </a:rPr>
              <a:t>sont des marchés publics</a:t>
            </a:r>
            <a:r>
              <a:rPr lang="fr-FR" b="1" dirty="0"/>
              <a:t>. </a:t>
            </a:r>
          </a:p>
        </p:txBody>
      </p:sp>
      <p:sp>
        <p:nvSpPr>
          <p:cNvPr id="17" name="Rectangle 16">
            <a:extLst>
              <a:ext uri="{FF2B5EF4-FFF2-40B4-BE49-F238E27FC236}">
                <a16:creationId xmlns:a16="http://schemas.microsoft.com/office/drawing/2014/main" id="{3DE9B2B4-DA01-460D-837F-AD01D9A0364B}"/>
              </a:ext>
            </a:extLst>
          </p:cNvPr>
          <p:cNvSpPr/>
          <p:nvPr/>
        </p:nvSpPr>
        <p:spPr>
          <a:xfrm>
            <a:off x="3057041" y="5874386"/>
            <a:ext cx="6077918" cy="400110"/>
          </a:xfrm>
          <a:prstGeom prst="rect">
            <a:avLst/>
          </a:prstGeom>
        </p:spPr>
        <p:txBody>
          <a:bodyPr wrap="square">
            <a:spAutoFit/>
          </a:bodyPr>
          <a:lstStyle/>
          <a:p>
            <a:pPr algn="ctr"/>
            <a:r>
              <a:rPr lang="fr-FR" sz="2000" b="1" dirty="0">
                <a:solidFill>
                  <a:srgbClr val="01627D"/>
                </a:solidFill>
              </a:rPr>
              <a:t>Qui dit marché public, dit </a:t>
            </a:r>
            <a:r>
              <a:rPr lang="fr-FR" sz="2000" b="1" u="sng" dirty="0">
                <a:solidFill>
                  <a:srgbClr val="01627D"/>
                </a:solidFill>
              </a:rPr>
              <a:t>réglementation particulière</a:t>
            </a:r>
            <a:r>
              <a:rPr lang="fr-FR" sz="2000" b="1" dirty="0">
                <a:solidFill>
                  <a:srgbClr val="01627D"/>
                </a:solidFill>
              </a:rPr>
              <a:t> !</a:t>
            </a:r>
          </a:p>
        </p:txBody>
      </p:sp>
      <p:pic>
        <p:nvPicPr>
          <p:cNvPr id="12" name="Image 11">
            <a:extLst>
              <a:ext uri="{FF2B5EF4-FFF2-40B4-BE49-F238E27FC236}">
                <a16:creationId xmlns:a16="http://schemas.microsoft.com/office/drawing/2014/main" id="{ABF2FB1C-84E6-472D-B638-6C61F848F50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134959" y="5590172"/>
            <a:ext cx="992187" cy="1080303"/>
          </a:xfrm>
          <a:prstGeom prst="rect">
            <a:avLst/>
          </a:prstGeom>
          <a:effectLst/>
        </p:spPr>
      </p:pic>
    </p:spTree>
    <p:extLst>
      <p:ext uri="{BB962C8B-B14F-4D97-AF65-F5344CB8AC3E}">
        <p14:creationId xmlns:p14="http://schemas.microsoft.com/office/powerpoint/2010/main" val="392680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2"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650F8752-AA6A-433E-9072-287DC1049CED}"/>
              </a:ext>
            </a:extLst>
          </p:cNvPr>
          <p:cNvSpPr>
            <a:spLocks noGrp="1"/>
          </p:cNvSpPr>
          <p:nvPr>
            <p:ph type="body" sz="quarter" idx="4294967295"/>
          </p:nvPr>
        </p:nvSpPr>
        <p:spPr>
          <a:xfrm>
            <a:off x="246888" y="337635"/>
            <a:ext cx="7388352" cy="554525"/>
          </a:xfrm>
          <a:prstGeom prst="rect">
            <a:avLst/>
          </a:prstGeom>
        </p:spPr>
        <p:txBody>
          <a:bodyPr>
            <a:normAutofit lnSpcReduction="10000"/>
          </a:bodyPr>
          <a:lstStyle/>
          <a:p>
            <a:pPr marL="0" indent="0">
              <a:lnSpc>
                <a:spcPct val="100000"/>
              </a:lnSpc>
              <a:spcBef>
                <a:spcPts val="0"/>
              </a:spcBef>
              <a:buNone/>
            </a:pPr>
            <a:r>
              <a:rPr lang="fr-FR" sz="3200" b="1" i="1" dirty="0">
                <a:solidFill>
                  <a:srgbClr val="10B6E2"/>
                </a:solidFill>
              </a:rPr>
              <a:t>Qu’est-ce qu’un achat public ?</a:t>
            </a:r>
          </a:p>
        </p:txBody>
      </p:sp>
      <p:sp>
        <p:nvSpPr>
          <p:cNvPr id="5" name="Espace réservé du texte 4">
            <a:extLst>
              <a:ext uri="{FF2B5EF4-FFF2-40B4-BE49-F238E27FC236}">
                <a16:creationId xmlns:a16="http://schemas.microsoft.com/office/drawing/2014/main" id="{A79DB801-E607-4B88-A6B6-17AF44337032}"/>
              </a:ext>
            </a:extLst>
          </p:cNvPr>
          <p:cNvSpPr txBox="1">
            <a:spLocks/>
          </p:cNvSpPr>
          <p:nvPr/>
        </p:nvSpPr>
        <p:spPr>
          <a:xfrm>
            <a:off x="246888" y="1162202"/>
            <a:ext cx="11187925" cy="5604357"/>
          </a:xfrm>
          <a:prstGeom prst="rect">
            <a:avLst/>
          </a:prstGeom>
        </p:spPr>
        <p:txBody>
          <a:bodyPr>
            <a:noAutofit/>
          </a:bodyPr>
          <a:lstStyle>
            <a:lvl1pPr marL="0" indent="0" algn="l" defTabSz="914400" rtl="0" eaLnBrk="1" latinLnBrk="0" hangingPunct="1">
              <a:lnSpc>
                <a:spcPts val="7200"/>
              </a:lnSpc>
              <a:spcBef>
                <a:spcPts val="0"/>
              </a:spcBef>
              <a:buFont typeface="Arial" panose="020B0604020202020204" pitchFamily="34" charset="0"/>
              <a:buNone/>
              <a:defRPr sz="7200" kern="1200">
                <a:solidFill>
                  <a:schemeClr val="bg1"/>
                </a:solidFill>
                <a:latin typeface="Fira Sans SemiBold" panose="020B06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Aft>
                <a:spcPts val="300"/>
              </a:spcAft>
              <a:buSzPct val="100000"/>
            </a:pPr>
            <a:r>
              <a:rPr lang="fr-FR" sz="2000" spc="-10" dirty="0">
                <a:solidFill>
                  <a:schemeClr val="tx1"/>
                </a:solidFill>
              </a:rPr>
              <a:t>Depuis avril 2019, la réglementation en matière d’achat public est régie par </a:t>
            </a:r>
            <a:r>
              <a:rPr lang="fr-FR" sz="2000" b="1" u="sng" spc="-10" dirty="0">
                <a:solidFill>
                  <a:srgbClr val="01627D"/>
                </a:solidFill>
              </a:rPr>
              <a:t>le Code la commande publique</a:t>
            </a:r>
            <a:r>
              <a:rPr lang="fr-FR" sz="2000" spc="-10" dirty="0">
                <a:solidFill>
                  <a:schemeClr val="tx1"/>
                </a:solidFill>
              </a:rPr>
              <a:t>.</a:t>
            </a:r>
          </a:p>
          <a:p>
            <a:pPr algn="just">
              <a:lnSpc>
                <a:spcPct val="100000"/>
              </a:lnSpc>
              <a:spcAft>
                <a:spcPts val="300"/>
              </a:spcAft>
              <a:buSzPct val="100000"/>
            </a:pPr>
            <a:r>
              <a:rPr lang="fr-FR" sz="1400" dirty="0">
                <a:solidFill>
                  <a:schemeClr val="tx1"/>
                </a:solidFill>
              </a:rPr>
              <a:t> </a:t>
            </a:r>
          </a:p>
          <a:p>
            <a:pPr algn="just">
              <a:lnSpc>
                <a:spcPct val="100000"/>
              </a:lnSpc>
              <a:spcAft>
                <a:spcPts val="1200"/>
              </a:spcAft>
              <a:buSzPct val="100000"/>
            </a:pPr>
            <a:r>
              <a:rPr lang="fr-FR" sz="2000" dirty="0">
                <a:solidFill>
                  <a:schemeClr val="tx1"/>
                </a:solidFill>
              </a:rPr>
              <a:t>Ce texte définit trois grands principes qu’il convient de respecter pour tout achat :</a:t>
            </a:r>
          </a:p>
          <a:p>
            <a:pPr algn="just">
              <a:lnSpc>
                <a:spcPct val="100000"/>
              </a:lnSpc>
              <a:spcAft>
                <a:spcPts val="1200"/>
              </a:spcAft>
              <a:buSzPct val="100000"/>
            </a:pPr>
            <a:endParaRPr lang="fr-FR" sz="2000" dirty="0">
              <a:solidFill>
                <a:schemeClr val="tx1"/>
              </a:solidFill>
            </a:endParaRPr>
          </a:p>
          <a:p>
            <a:pPr algn="just">
              <a:lnSpc>
                <a:spcPct val="100000"/>
              </a:lnSpc>
              <a:spcAft>
                <a:spcPts val="300"/>
              </a:spcAft>
              <a:buSzPct val="100000"/>
            </a:pPr>
            <a:endParaRPr lang="fr-FR" sz="1400" dirty="0">
              <a:solidFill>
                <a:schemeClr val="tx1"/>
              </a:solidFill>
            </a:endParaRPr>
          </a:p>
          <a:p>
            <a:pPr algn="just">
              <a:lnSpc>
                <a:spcPct val="100000"/>
              </a:lnSpc>
              <a:spcAft>
                <a:spcPts val="300"/>
              </a:spcAft>
              <a:buSzPct val="100000"/>
            </a:pPr>
            <a:endParaRPr lang="fr-FR" sz="1400" dirty="0">
              <a:solidFill>
                <a:schemeClr val="tx1"/>
              </a:solidFill>
            </a:endParaRPr>
          </a:p>
          <a:p>
            <a:pPr algn="just">
              <a:lnSpc>
                <a:spcPct val="100000"/>
              </a:lnSpc>
              <a:spcAft>
                <a:spcPts val="300"/>
              </a:spcAft>
              <a:buSzPct val="100000"/>
            </a:pPr>
            <a:r>
              <a:rPr lang="fr-FR" sz="1400" dirty="0">
                <a:solidFill>
                  <a:schemeClr val="tx1"/>
                </a:solidFill>
              </a:rPr>
              <a:t> </a:t>
            </a:r>
          </a:p>
          <a:p>
            <a:pPr algn="just">
              <a:lnSpc>
                <a:spcPct val="100000"/>
              </a:lnSpc>
              <a:spcAft>
                <a:spcPts val="1200"/>
              </a:spcAft>
              <a:buSzPct val="100000"/>
            </a:pPr>
            <a:endParaRPr lang="fr-FR" sz="2000" dirty="0">
              <a:solidFill>
                <a:schemeClr val="tx1"/>
              </a:solidFill>
            </a:endParaRPr>
          </a:p>
          <a:p>
            <a:pPr algn="just">
              <a:lnSpc>
                <a:spcPct val="100000"/>
              </a:lnSpc>
              <a:spcAft>
                <a:spcPts val="1200"/>
              </a:spcAft>
              <a:buSzPct val="100000"/>
            </a:pPr>
            <a:r>
              <a:rPr lang="fr-FR" sz="2000" b="1" dirty="0">
                <a:solidFill>
                  <a:schemeClr val="tx1"/>
                </a:solidFill>
              </a:rPr>
              <a:t>Deux notions </a:t>
            </a:r>
            <a:r>
              <a:rPr lang="fr-FR" sz="2000" dirty="0">
                <a:solidFill>
                  <a:schemeClr val="tx1"/>
                </a:solidFill>
              </a:rPr>
              <a:t>clés à retenir : </a:t>
            </a:r>
          </a:p>
          <a:p>
            <a:pPr marL="722313" indent="-342900" algn="just">
              <a:lnSpc>
                <a:spcPct val="100000"/>
              </a:lnSpc>
              <a:spcAft>
                <a:spcPts val="300"/>
              </a:spcAft>
              <a:buClr>
                <a:srgbClr val="10B6E2"/>
              </a:buClr>
              <a:buSzPct val="70000"/>
              <a:buFont typeface="Wingdings" panose="05000000000000000000" pitchFamily="2" charset="2"/>
              <a:buChar char="Ø"/>
            </a:pPr>
            <a:r>
              <a:rPr lang="fr-FR" sz="2000" dirty="0">
                <a:solidFill>
                  <a:schemeClr val="tx1"/>
                </a:solidFill>
              </a:rPr>
              <a:t>Ces principes sont à respecter </a:t>
            </a:r>
            <a:r>
              <a:rPr lang="fr-FR" sz="2000" b="1" dirty="0">
                <a:solidFill>
                  <a:srgbClr val="01627D"/>
                </a:solidFill>
              </a:rPr>
              <a:t>dès le premier euro</a:t>
            </a:r>
          </a:p>
          <a:p>
            <a:pPr marL="722313" indent="-342900" algn="just">
              <a:lnSpc>
                <a:spcPct val="100000"/>
              </a:lnSpc>
              <a:buClr>
                <a:srgbClr val="10B6E2"/>
              </a:buClr>
              <a:buSzPct val="70000"/>
              <a:buFont typeface="Wingdings" panose="05000000000000000000" pitchFamily="2" charset="2"/>
              <a:buChar char="Ø"/>
            </a:pPr>
            <a:r>
              <a:rPr lang="fr-FR" sz="2000" dirty="0">
                <a:solidFill>
                  <a:schemeClr val="tx1"/>
                </a:solidFill>
              </a:rPr>
              <a:t>Ces principes sont à respecter, </a:t>
            </a:r>
            <a:r>
              <a:rPr lang="fr-FR" sz="2000" b="1" dirty="0">
                <a:solidFill>
                  <a:srgbClr val="01627D"/>
                </a:solidFill>
              </a:rPr>
              <a:t>sans considération de l’opérateur auprès duquel on achète </a:t>
            </a:r>
          </a:p>
          <a:p>
            <a:pPr marL="722313" algn="just">
              <a:lnSpc>
                <a:spcPct val="100000"/>
              </a:lnSpc>
              <a:spcAft>
                <a:spcPts val="300"/>
              </a:spcAft>
              <a:buClr>
                <a:srgbClr val="10B6E2"/>
              </a:buClr>
              <a:buSzPct val="70000"/>
            </a:pPr>
            <a:r>
              <a:rPr lang="fr-FR" sz="2000" dirty="0">
                <a:solidFill>
                  <a:schemeClr val="tx1"/>
                </a:solidFill>
              </a:rPr>
              <a:t>(CNRS, Métropole du Grand Nancy, CHRU …)</a:t>
            </a:r>
          </a:p>
          <a:p>
            <a:pPr algn="just">
              <a:lnSpc>
                <a:spcPct val="100000"/>
              </a:lnSpc>
              <a:spcAft>
                <a:spcPts val="300"/>
              </a:spcAft>
              <a:buSzPct val="100000"/>
            </a:pPr>
            <a:r>
              <a:rPr lang="fr-FR" sz="1400" dirty="0">
                <a:solidFill>
                  <a:schemeClr val="tx1"/>
                </a:solidFill>
              </a:rPr>
              <a:t> </a:t>
            </a:r>
          </a:p>
          <a:p>
            <a:pPr algn="just">
              <a:lnSpc>
                <a:spcPct val="100000"/>
              </a:lnSpc>
              <a:spcAft>
                <a:spcPts val="300"/>
              </a:spcAft>
              <a:buSzPct val="100000"/>
            </a:pPr>
            <a:r>
              <a:rPr lang="fr-FR" sz="2000" dirty="0">
                <a:solidFill>
                  <a:schemeClr val="tx1"/>
                </a:solidFill>
              </a:rPr>
              <a:t>Pour respecter ces grands principes, la réglementation a prévu </a:t>
            </a:r>
            <a:r>
              <a:rPr lang="fr-FR" sz="2000" b="1" dirty="0">
                <a:solidFill>
                  <a:srgbClr val="01627D"/>
                </a:solidFill>
              </a:rPr>
              <a:t>des règles de procédure et de publicité </a:t>
            </a:r>
            <a:r>
              <a:rPr lang="fr-FR" sz="2000" dirty="0">
                <a:solidFill>
                  <a:schemeClr val="tx1"/>
                </a:solidFill>
              </a:rPr>
              <a:t>qui vont varier particulièrement </a:t>
            </a:r>
            <a:r>
              <a:rPr lang="fr-FR" sz="2000" b="1" dirty="0">
                <a:solidFill>
                  <a:srgbClr val="01627D"/>
                </a:solidFill>
              </a:rPr>
              <a:t>en fonction de la valeur estimée et l’objet de l’achat</a:t>
            </a:r>
            <a:r>
              <a:rPr lang="fr-FR" sz="2000" b="1" dirty="0">
                <a:solidFill>
                  <a:schemeClr val="tx1"/>
                </a:solidFill>
              </a:rPr>
              <a:t>. </a:t>
            </a:r>
          </a:p>
        </p:txBody>
      </p:sp>
      <p:pic>
        <p:nvPicPr>
          <p:cNvPr id="6" name="Image 5">
            <a:extLst>
              <a:ext uri="{FF2B5EF4-FFF2-40B4-BE49-F238E27FC236}">
                <a16:creationId xmlns:a16="http://schemas.microsoft.com/office/drawing/2014/main" id="{3E550F93-F4EC-4E82-B9B4-4A6A87F49BA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951486" y="1576326"/>
            <a:ext cx="992187" cy="1080303"/>
          </a:xfrm>
          <a:prstGeom prst="rect">
            <a:avLst/>
          </a:prstGeom>
          <a:effectLst/>
        </p:spPr>
      </p:pic>
      <p:sp>
        <p:nvSpPr>
          <p:cNvPr id="19" name="Rectangle : coins arrondis 18">
            <a:extLst>
              <a:ext uri="{FF2B5EF4-FFF2-40B4-BE49-F238E27FC236}">
                <a16:creationId xmlns:a16="http://schemas.microsoft.com/office/drawing/2014/main" id="{5B849AFD-5077-4AC0-9D8D-91F85EE4161B}"/>
              </a:ext>
            </a:extLst>
          </p:cNvPr>
          <p:cNvSpPr/>
          <p:nvPr/>
        </p:nvSpPr>
        <p:spPr>
          <a:xfrm>
            <a:off x="1210473" y="2801652"/>
            <a:ext cx="2592288" cy="792088"/>
          </a:xfrm>
          <a:prstGeom prst="roundRect">
            <a:avLst/>
          </a:prstGeom>
          <a:solidFill>
            <a:schemeClr val="accent2">
              <a:lumMod val="75000"/>
            </a:scheme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white"/>
                </a:solidFill>
                <a:effectLst/>
                <a:uLnTx/>
                <a:uFillTx/>
                <a:latin typeface="Calibri"/>
                <a:ea typeface="+mn-ea"/>
                <a:cs typeface="+mn-cs"/>
              </a:rPr>
              <a:t>Egalité de traitement entre les candidats</a:t>
            </a:r>
          </a:p>
        </p:txBody>
      </p:sp>
      <p:sp>
        <p:nvSpPr>
          <p:cNvPr id="20" name="Rectangle : coins arrondis 19">
            <a:extLst>
              <a:ext uri="{FF2B5EF4-FFF2-40B4-BE49-F238E27FC236}">
                <a16:creationId xmlns:a16="http://schemas.microsoft.com/office/drawing/2014/main" id="{41438936-0D43-4D04-8DD0-C7B015E9810B}"/>
              </a:ext>
            </a:extLst>
          </p:cNvPr>
          <p:cNvSpPr/>
          <p:nvPr/>
        </p:nvSpPr>
        <p:spPr>
          <a:xfrm>
            <a:off x="4193208" y="2791650"/>
            <a:ext cx="2592288" cy="792088"/>
          </a:xfrm>
          <a:prstGeom prst="roundRect">
            <a:avLst/>
          </a:prstGeom>
          <a:solidFill>
            <a:schemeClr val="accent2">
              <a:lumMod val="75000"/>
            </a:schemeClr>
          </a:solidFill>
          <a:ln w="25400" cap="flat" cmpd="sng" algn="ctr">
            <a:solidFill>
              <a:srgbClr val="4F81BD">
                <a:shade val="50000"/>
              </a:srgbClr>
            </a:solidFill>
            <a:prstDash val="solid"/>
          </a:ln>
          <a:effectLst/>
        </p:spPr>
        <p:txBody>
          <a:bodyPr rtlCol="0" anchor="ctr"/>
          <a:lstStyle/>
          <a:p>
            <a:pPr marL="177800" marR="0" lvl="0" indent="0" algn="just" defTabSz="914400" eaLnBrk="1" fontAlgn="auto" latinLnBrk="0" hangingPunct="1">
              <a:lnSpc>
                <a:spcPct val="100000"/>
              </a:lnSpc>
              <a:spcBef>
                <a:spcPts val="0"/>
              </a:spcBef>
              <a:spcAft>
                <a:spcPts val="0"/>
              </a:spcAft>
              <a:buClrTx/>
              <a:buSzPct val="70000"/>
              <a:buFontTx/>
              <a:buNone/>
              <a:tabLst/>
              <a:defRPr/>
            </a:pPr>
            <a:r>
              <a:rPr kumimoji="0" lang="fr-FR" sz="1800" b="1" i="0" u="none" strike="noStrike" kern="0" cap="none" spc="0" normalizeH="0" baseline="0" noProof="0" dirty="0">
                <a:ln>
                  <a:noFill/>
                </a:ln>
                <a:solidFill>
                  <a:prstClr val="white"/>
                </a:solidFill>
                <a:effectLst/>
                <a:uLnTx/>
                <a:uFillTx/>
                <a:latin typeface="Calibri"/>
                <a:ea typeface="+mn-ea"/>
                <a:cs typeface="+mn-cs"/>
              </a:rPr>
              <a:t>Liberté d’accès à la commande publique</a:t>
            </a:r>
          </a:p>
        </p:txBody>
      </p:sp>
      <p:sp>
        <p:nvSpPr>
          <p:cNvPr id="21" name="Rectangle : coins arrondis 20">
            <a:extLst>
              <a:ext uri="{FF2B5EF4-FFF2-40B4-BE49-F238E27FC236}">
                <a16:creationId xmlns:a16="http://schemas.microsoft.com/office/drawing/2014/main" id="{1FCB2AE4-D6E0-4182-94E3-5F1350B69412}"/>
              </a:ext>
            </a:extLst>
          </p:cNvPr>
          <p:cNvSpPr/>
          <p:nvPr/>
        </p:nvSpPr>
        <p:spPr>
          <a:xfrm>
            <a:off x="7175944" y="2791650"/>
            <a:ext cx="2592288" cy="792088"/>
          </a:xfrm>
          <a:prstGeom prst="roundRect">
            <a:avLst/>
          </a:prstGeom>
          <a:solidFill>
            <a:schemeClr val="accent2">
              <a:lumMod val="75000"/>
            </a:schemeClr>
          </a:solidFill>
          <a:ln w="25400" cap="flat" cmpd="sng" algn="ctr">
            <a:solidFill>
              <a:srgbClr val="4F81BD">
                <a:shade val="50000"/>
              </a:srgbClr>
            </a:solidFill>
            <a:prstDash val="solid"/>
          </a:ln>
          <a:effectLst/>
        </p:spPr>
        <p:txBody>
          <a:bodyPr rtlCol="0" anchor="ctr"/>
          <a:lstStyle/>
          <a:p>
            <a:pPr marL="177800" marR="0" lvl="0" indent="0" algn="ctr" defTabSz="914400" eaLnBrk="1" fontAlgn="auto" latinLnBrk="0" hangingPunct="1">
              <a:lnSpc>
                <a:spcPct val="100000"/>
              </a:lnSpc>
              <a:spcBef>
                <a:spcPts val="0"/>
              </a:spcBef>
              <a:spcAft>
                <a:spcPts val="0"/>
              </a:spcAft>
              <a:buClrTx/>
              <a:buSzPct val="70000"/>
              <a:buFontTx/>
              <a:buNone/>
              <a:tabLst/>
              <a:defRPr/>
            </a:pPr>
            <a:r>
              <a:rPr kumimoji="0" lang="fr-FR" sz="1800" b="1" i="0" u="none" strike="noStrike" kern="0" cap="none" spc="0" normalizeH="0" baseline="0" noProof="0" dirty="0">
                <a:ln>
                  <a:noFill/>
                </a:ln>
                <a:solidFill>
                  <a:prstClr val="white"/>
                </a:solidFill>
                <a:effectLst/>
                <a:uLnTx/>
                <a:uFillTx/>
                <a:latin typeface="Calibri"/>
                <a:ea typeface="+mn-ea"/>
                <a:cs typeface="+mn-cs"/>
              </a:rPr>
              <a:t>Transparence des procédures</a:t>
            </a:r>
          </a:p>
        </p:txBody>
      </p:sp>
    </p:spTree>
    <p:extLst>
      <p:ext uri="{BB962C8B-B14F-4D97-AF65-F5344CB8AC3E}">
        <p14:creationId xmlns:p14="http://schemas.microsoft.com/office/powerpoint/2010/main" val="45716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fade">
                                      <p:cBhvr>
                                        <p:cTn id="22" dur="500"/>
                                        <p:tgtEl>
                                          <p:spTgt spid="5">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animEffect transition="in" filter="fade">
                                      <p:cBhvr>
                                        <p:cTn id="25" dur="500"/>
                                        <p:tgtEl>
                                          <p:spTgt spid="5">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10" end="10"/>
                                            </p:txEl>
                                          </p:spTgt>
                                        </p:tgtEl>
                                        <p:attrNameLst>
                                          <p:attrName>style.visibility</p:attrName>
                                        </p:attrNameLst>
                                      </p:cBhvr>
                                      <p:to>
                                        <p:strVal val="visible"/>
                                      </p:to>
                                    </p:set>
                                    <p:animEffect transition="in" filter="fade">
                                      <p:cBhvr>
                                        <p:cTn id="28" dur="500"/>
                                        <p:tgtEl>
                                          <p:spTgt spid="5">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animEffect transition="in" filter="fade">
                                      <p:cBhvr>
                                        <p:cTn id="31" dur="500"/>
                                        <p:tgtEl>
                                          <p:spTgt spid="5">
                                            <p:txEl>
                                              <p:pRg st="11" end="1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12" end="12"/>
                                            </p:txEl>
                                          </p:spTgt>
                                        </p:tgtEl>
                                        <p:attrNameLst>
                                          <p:attrName>style.visibility</p:attrName>
                                        </p:attrNameLst>
                                      </p:cBhvr>
                                      <p:to>
                                        <p:strVal val="visible"/>
                                      </p:to>
                                    </p:set>
                                    <p:animEffect transition="in" filter="fade">
                                      <p:cBhvr>
                                        <p:cTn id="34" dur="500"/>
                                        <p:tgtEl>
                                          <p:spTgt spid="5">
                                            <p:txEl>
                                              <p:pRg st="12" end="1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xEl>
                                              <p:pRg st="13" end="13"/>
                                            </p:txEl>
                                          </p:spTgt>
                                        </p:tgtEl>
                                        <p:attrNameLst>
                                          <p:attrName>style.visibility</p:attrName>
                                        </p:attrNameLst>
                                      </p:cBhvr>
                                      <p:to>
                                        <p:strVal val="visible"/>
                                      </p:to>
                                    </p:set>
                                    <p:animEffect transition="in" filter="fade">
                                      <p:cBhvr>
                                        <p:cTn id="37"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4">
            <a:extLst>
              <a:ext uri="{FF2B5EF4-FFF2-40B4-BE49-F238E27FC236}">
                <a16:creationId xmlns:a16="http://schemas.microsoft.com/office/drawing/2014/main" id="{C88AEEE0-4B99-4B5B-8CCD-BD8993D87647}"/>
              </a:ext>
            </a:extLst>
          </p:cNvPr>
          <p:cNvSpPr txBox="1">
            <a:spLocks/>
          </p:cNvSpPr>
          <p:nvPr/>
        </p:nvSpPr>
        <p:spPr>
          <a:xfrm>
            <a:off x="0" y="2900363"/>
            <a:ext cx="12192000" cy="10572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fr-FR" sz="5400">
                <a:solidFill>
                  <a:schemeClr val="bg1"/>
                </a:solidFill>
              </a:rPr>
              <a:t>Présentation de la DAMP et des achats</a:t>
            </a:r>
            <a:endParaRPr lang="fr-FR" sz="5400" dirty="0">
              <a:solidFill>
                <a:schemeClr val="bg1"/>
              </a:solidFill>
            </a:endParaRPr>
          </a:p>
        </p:txBody>
      </p:sp>
    </p:spTree>
    <p:extLst>
      <p:ext uri="{BB962C8B-B14F-4D97-AF65-F5344CB8AC3E}">
        <p14:creationId xmlns:p14="http://schemas.microsoft.com/office/powerpoint/2010/main" val="762839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650F8752-AA6A-433E-9072-287DC1049CED}"/>
              </a:ext>
            </a:extLst>
          </p:cNvPr>
          <p:cNvSpPr>
            <a:spLocks noGrp="1"/>
          </p:cNvSpPr>
          <p:nvPr>
            <p:ph type="body" sz="quarter" idx="4294967295"/>
          </p:nvPr>
        </p:nvSpPr>
        <p:spPr>
          <a:xfrm>
            <a:off x="246888" y="337635"/>
            <a:ext cx="7388352" cy="554525"/>
          </a:xfrm>
          <a:prstGeom prst="rect">
            <a:avLst/>
          </a:prstGeom>
        </p:spPr>
        <p:txBody>
          <a:bodyPr>
            <a:normAutofit lnSpcReduction="10000"/>
          </a:bodyPr>
          <a:lstStyle/>
          <a:p>
            <a:pPr marL="0" indent="0">
              <a:lnSpc>
                <a:spcPct val="100000"/>
              </a:lnSpc>
              <a:spcBef>
                <a:spcPts val="0"/>
              </a:spcBef>
              <a:buNone/>
            </a:pPr>
            <a:r>
              <a:rPr lang="fr-FR" sz="3200" b="1" i="1" dirty="0">
                <a:solidFill>
                  <a:srgbClr val="10B6E2"/>
                </a:solidFill>
              </a:rPr>
              <a:t>Présentation de la DAMP</a:t>
            </a:r>
          </a:p>
        </p:txBody>
      </p:sp>
      <p:pic>
        <p:nvPicPr>
          <p:cNvPr id="6" name="Image 5">
            <a:extLst>
              <a:ext uri="{FF2B5EF4-FFF2-40B4-BE49-F238E27FC236}">
                <a16:creationId xmlns:a16="http://schemas.microsoft.com/office/drawing/2014/main" id="{8DC4DA39-B3E9-4FF4-AB86-29CE5CD8868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554986" y="1865243"/>
            <a:ext cx="3726927" cy="3504291"/>
          </a:xfrm>
          <a:prstGeom prst="rect">
            <a:avLst/>
          </a:prstGeom>
        </p:spPr>
      </p:pic>
      <p:pic>
        <p:nvPicPr>
          <p:cNvPr id="7" name="Image 6">
            <a:extLst>
              <a:ext uri="{FF2B5EF4-FFF2-40B4-BE49-F238E27FC236}">
                <a16:creationId xmlns:a16="http://schemas.microsoft.com/office/drawing/2014/main" id="{406FB63E-1719-4EE9-8AF2-73754F371810}"/>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l="19812" t="3360" r="20642" b="23569"/>
          <a:stretch/>
        </p:blipFill>
        <p:spPr>
          <a:xfrm>
            <a:off x="9190681" y="2343055"/>
            <a:ext cx="295030" cy="461259"/>
          </a:xfrm>
          <a:prstGeom prst="rect">
            <a:avLst/>
          </a:prstGeom>
        </p:spPr>
      </p:pic>
      <p:pic>
        <p:nvPicPr>
          <p:cNvPr id="10" name="Image 9">
            <a:extLst>
              <a:ext uri="{FF2B5EF4-FFF2-40B4-BE49-F238E27FC236}">
                <a16:creationId xmlns:a16="http://schemas.microsoft.com/office/drawing/2014/main" id="{604D1E2A-ED0E-4D6F-9354-31F6132E26BF}"/>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l="19812" t="3360" r="20642" b="23569"/>
          <a:stretch/>
        </p:blipFill>
        <p:spPr>
          <a:xfrm>
            <a:off x="9338196" y="3207151"/>
            <a:ext cx="295030" cy="461259"/>
          </a:xfrm>
          <a:prstGeom prst="rect">
            <a:avLst/>
          </a:prstGeom>
        </p:spPr>
      </p:pic>
      <p:sp>
        <p:nvSpPr>
          <p:cNvPr id="11" name="ZoneTexte 10">
            <a:extLst>
              <a:ext uri="{FF2B5EF4-FFF2-40B4-BE49-F238E27FC236}">
                <a16:creationId xmlns:a16="http://schemas.microsoft.com/office/drawing/2014/main" id="{F62A4C79-C7D5-4656-AB3F-EF5A15273CA0}"/>
              </a:ext>
            </a:extLst>
          </p:cNvPr>
          <p:cNvSpPr txBox="1"/>
          <p:nvPr/>
        </p:nvSpPr>
        <p:spPr>
          <a:xfrm>
            <a:off x="9097365" y="3624875"/>
            <a:ext cx="761877" cy="307777"/>
          </a:xfrm>
          <a:prstGeom prst="rect">
            <a:avLst/>
          </a:prstGeom>
          <a:noFill/>
        </p:spPr>
        <p:txBody>
          <a:bodyPr wrap="square" rtlCol="0">
            <a:spAutoFit/>
          </a:bodyPr>
          <a:lstStyle/>
          <a:p>
            <a:r>
              <a:rPr lang="fr-FR" sz="1400" dirty="0">
                <a:solidFill>
                  <a:srgbClr val="FF0000"/>
                </a:solidFill>
                <a:latin typeface="Stencil" panose="040409050D0802020404" pitchFamily="82" charset="0"/>
              </a:rPr>
              <a:t>NANCY</a:t>
            </a:r>
          </a:p>
        </p:txBody>
      </p:sp>
      <p:sp>
        <p:nvSpPr>
          <p:cNvPr id="12" name="ZoneTexte 11">
            <a:extLst>
              <a:ext uri="{FF2B5EF4-FFF2-40B4-BE49-F238E27FC236}">
                <a16:creationId xmlns:a16="http://schemas.microsoft.com/office/drawing/2014/main" id="{6A71D46F-8617-43BE-8CB8-AA7E04538DF9}"/>
              </a:ext>
            </a:extLst>
          </p:cNvPr>
          <p:cNvSpPr txBox="1"/>
          <p:nvPr/>
        </p:nvSpPr>
        <p:spPr>
          <a:xfrm>
            <a:off x="9001705" y="2775103"/>
            <a:ext cx="677716" cy="307777"/>
          </a:xfrm>
          <a:prstGeom prst="rect">
            <a:avLst/>
          </a:prstGeom>
          <a:noFill/>
        </p:spPr>
        <p:txBody>
          <a:bodyPr wrap="square" rtlCol="0">
            <a:spAutoFit/>
          </a:bodyPr>
          <a:lstStyle/>
          <a:p>
            <a:r>
              <a:rPr lang="fr-FR" sz="1400" dirty="0">
                <a:solidFill>
                  <a:srgbClr val="FF0000"/>
                </a:solidFill>
                <a:latin typeface="Stencil" panose="040409050D0802020404" pitchFamily="82" charset="0"/>
              </a:rPr>
              <a:t>METZ</a:t>
            </a:r>
          </a:p>
        </p:txBody>
      </p:sp>
      <p:pic>
        <p:nvPicPr>
          <p:cNvPr id="13" name="Image 12">
            <a:extLst>
              <a:ext uri="{FF2B5EF4-FFF2-40B4-BE49-F238E27FC236}">
                <a16:creationId xmlns:a16="http://schemas.microsoft.com/office/drawing/2014/main" id="{10ADE6CD-C40C-4253-8A30-3918AE10EF2B}"/>
              </a:ext>
            </a:extLst>
          </p:cNvPr>
          <p:cNvPicPr>
            <a:picLocks noChangeAspect="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410874" y="3126705"/>
            <a:ext cx="923618" cy="923618"/>
          </a:xfrm>
          <a:prstGeom prst="rect">
            <a:avLst/>
          </a:prstGeom>
        </p:spPr>
      </p:pic>
      <p:pic>
        <p:nvPicPr>
          <p:cNvPr id="14" name="Image 13">
            <a:extLst>
              <a:ext uri="{FF2B5EF4-FFF2-40B4-BE49-F238E27FC236}">
                <a16:creationId xmlns:a16="http://schemas.microsoft.com/office/drawing/2014/main" id="{05F623C3-EC75-4091-B643-BE8CB57E7776}"/>
              </a:ext>
            </a:extLst>
          </p:cNvPr>
          <p:cNvPicPr>
            <a:picLocks noChangeAspect="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l="18263" t="16394" r="10869" b="12693"/>
          <a:stretch/>
        </p:blipFill>
        <p:spPr>
          <a:xfrm>
            <a:off x="4035913" y="3136315"/>
            <a:ext cx="923029" cy="923619"/>
          </a:xfrm>
          <a:prstGeom prst="rect">
            <a:avLst/>
          </a:prstGeom>
        </p:spPr>
      </p:pic>
      <p:pic>
        <p:nvPicPr>
          <p:cNvPr id="15" name="Image 14">
            <a:extLst>
              <a:ext uri="{FF2B5EF4-FFF2-40B4-BE49-F238E27FC236}">
                <a16:creationId xmlns:a16="http://schemas.microsoft.com/office/drawing/2014/main" id="{959E45C0-73B7-4CD8-8DA5-C7FB25502912}"/>
              </a:ext>
            </a:extLst>
          </p:cNvPr>
          <p:cNvPicPr>
            <a:picLocks noChangeAspect="1"/>
          </p:cNvPicPr>
          <p:nvPr/>
        </p:nvPicPr>
        <p:blipFill rotWithShape="1">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l="8420" t="8941" r="6336" b="8941"/>
          <a:stretch/>
        </p:blipFill>
        <p:spPr>
          <a:xfrm>
            <a:off x="1413451" y="5444422"/>
            <a:ext cx="958789" cy="923620"/>
          </a:xfrm>
          <a:prstGeom prst="rect">
            <a:avLst/>
          </a:prstGeom>
        </p:spPr>
      </p:pic>
      <p:pic>
        <p:nvPicPr>
          <p:cNvPr id="16" name="Image 15">
            <a:extLst>
              <a:ext uri="{FF2B5EF4-FFF2-40B4-BE49-F238E27FC236}">
                <a16:creationId xmlns:a16="http://schemas.microsoft.com/office/drawing/2014/main" id="{63133ED2-BFC9-4404-83E3-5E56643ACFB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72328" y="3588514"/>
            <a:ext cx="573228" cy="587016"/>
          </a:xfrm>
          <a:prstGeom prst="rect">
            <a:avLst/>
          </a:prstGeom>
        </p:spPr>
      </p:pic>
      <p:pic>
        <p:nvPicPr>
          <p:cNvPr id="17" name="Image 16">
            <a:extLst>
              <a:ext uri="{FF2B5EF4-FFF2-40B4-BE49-F238E27FC236}">
                <a16:creationId xmlns:a16="http://schemas.microsoft.com/office/drawing/2014/main" id="{31B1D8B7-F658-4D4E-A42F-2D7F0A8043F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26983" y="5933180"/>
            <a:ext cx="567636" cy="560068"/>
          </a:xfrm>
          <a:prstGeom prst="rect">
            <a:avLst/>
          </a:prstGeom>
        </p:spPr>
      </p:pic>
      <p:pic>
        <p:nvPicPr>
          <p:cNvPr id="18" name="Image 17">
            <a:extLst>
              <a:ext uri="{FF2B5EF4-FFF2-40B4-BE49-F238E27FC236}">
                <a16:creationId xmlns:a16="http://schemas.microsoft.com/office/drawing/2014/main" id="{AA0B619F-A0A4-457F-BE9A-201351EB171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82856" y="3588514"/>
            <a:ext cx="573228" cy="587016"/>
          </a:xfrm>
          <a:prstGeom prst="rect">
            <a:avLst/>
          </a:prstGeom>
        </p:spPr>
      </p:pic>
      <p:sp>
        <p:nvSpPr>
          <p:cNvPr id="19" name="Espace réservé du texte 4">
            <a:extLst>
              <a:ext uri="{FF2B5EF4-FFF2-40B4-BE49-F238E27FC236}">
                <a16:creationId xmlns:a16="http://schemas.microsoft.com/office/drawing/2014/main" id="{AE99AC77-ADC8-419D-8C81-4C6863C3BFEB}"/>
              </a:ext>
            </a:extLst>
          </p:cNvPr>
          <p:cNvSpPr txBox="1">
            <a:spLocks/>
          </p:cNvSpPr>
          <p:nvPr/>
        </p:nvSpPr>
        <p:spPr>
          <a:xfrm>
            <a:off x="246888" y="1152578"/>
            <a:ext cx="11516487" cy="459211"/>
          </a:xfrm>
          <a:prstGeom prst="rect">
            <a:avLst/>
          </a:prstGeom>
        </p:spPr>
        <p:txBody>
          <a:bodyPr>
            <a:noAutofit/>
          </a:bodyPr>
          <a:lstStyle>
            <a:lvl1pPr marL="0" indent="0" algn="l" defTabSz="914400" rtl="0" eaLnBrk="1" latinLnBrk="0" hangingPunct="1">
              <a:lnSpc>
                <a:spcPts val="7200"/>
              </a:lnSpc>
              <a:spcBef>
                <a:spcPts val="0"/>
              </a:spcBef>
              <a:buFont typeface="Arial" panose="020B0604020202020204" pitchFamily="34" charset="0"/>
              <a:buNone/>
              <a:defRPr sz="7200" kern="1200">
                <a:solidFill>
                  <a:schemeClr val="bg1"/>
                </a:solidFill>
                <a:latin typeface="Fira Sans SemiBold" panose="020B06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300"/>
              </a:spcAft>
              <a:buSzPct val="100000"/>
            </a:pPr>
            <a:r>
              <a:rPr lang="fr-FR" sz="2000" dirty="0">
                <a:solidFill>
                  <a:schemeClr val="tx1"/>
                </a:solidFill>
              </a:rPr>
              <a:t>La DAMP est l’une des Directions centrales (DC) de l’Université de Lorraine, composée de </a:t>
            </a:r>
            <a:r>
              <a:rPr lang="fr-FR" sz="2000" b="1" dirty="0">
                <a:solidFill>
                  <a:srgbClr val="01627D"/>
                </a:solidFill>
              </a:rPr>
              <a:t>12 personnes</a:t>
            </a:r>
            <a:r>
              <a:rPr lang="fr-FR" sz="2000" b="1" dirty="0">
                <a:solidFill>
                  <a:schemeClr val="tx1"/>
                </a:solidFill>
              </a:rPr>
              <a:t>.</a:t>
            </a:r>
          </a:p>
        </p:txBody>
      </p:sp>
      <p:sp>
        <p:nvSpPr>
          <p:cNvPr id="20" name="Espace réservé du texte 4">
            <a:extLst>
              <a:ext uri="{FF2B5EF4-FFF2-40B4-BE49-F238E27FC236}">
                <a16:creationId xmlns:a16="http://schemas.microsoft.com/office/drawing/2014/main" id="{D2C0AF05-DA5D-4AD6-BEA0-9A29D90F997B}"/>
              </a:ext>
            </a:extLst>
          </p:cNvPr>
          <p:cNvSpPr txBox="1">
            <a:spLocks/>
          </p:cNvSpPr>
          <p:nvPr/>
        </p:nvSpPr>
        <p:spPr>
          <a:xfrm>
            <a:off x="246888" y="1763520"/>
            <a:ext cx="6239638" cy="1473388"/>
          </a:xfrm>
          <a:prstGeom prst="rect">
            <a:avLst/>
          </a:prstGeom>
        </p:spPr>
        <p:txBody>
          <a:bodyPr>
            <a:noAutofit/>
          </a:bodyPr>
          <a:lstStyle>
            <a:lvl1pPr marL="0" indent="0" algn="l" defTabSz="914400" rtl="0" eaLnBrk="1" latinLnBrk="0" hangingPunct="1">
              <a:lnSpc>
                <a:spcPts val="7200"/>
              </a:lnSpc>
              <a:spcBef>
                <a:spcPts val="0"/>
              </a:spcBef>
              <a:buFont typeface="Arial" panose="020B0604020202020204" pitchFamily="34" charset="0"/>
              <a:buNone/>
              <a:defRPr sz="7200" kern="1200">
                <a:solidFill>
                  <a:schemeClr val="bg1"/>
                </a:solidFill>
                <a:latin typeface="Fira Sans SemiBold" panose="020B06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Aft>
                <a:spcPts val="300"/>
              </a:spcAft>
              <a:buSzPct val="100000"/>
            </a:pPr>
            <a:r>
              <a:rPr lang="fr-FR" sz="2000" dirty="0">
                <a:solidFill>
                  <a:schemeClr val="tx1"/>
                </a:solidFill>
              </a:rPr>
              <a:t>Elle veille à la </a:t>
            </a:r>
            <a:r>
              <a:rPr lang="fr-FR" sz="2000" b="1" dirty="0">
                <a:solidFill>
                  <a:srgbClr val="01627D"/>
                </a:solidFill>
              </a:rPr>
              <a:t>sécurisation juridique </a:t>
            </a:r>
            <a:r>
              <a:rPr lang="fr-FR" sz="2000" dirty="0">
                <a:solidFill>
                  <a:schemeClr val="tx1"/>
                </a:solidFill>
              </a:rPr>
              <a:t>et </a:t>
            </a:r>
            <a:r>
              <a:rPr lang="fr-FR" sz="2000" b="1" dirty="0">
                <a:solidFill>
                  <a:srgbClr val="01627D"/>
                </a:solidFill>
              </a:rPr>
              <a:t>l’optimisation</a:t>
            </a:r>
            <a:r>
              <a:rPr lang="fr-FR" sz="2000" dirty="0">
                <a:solidFill>
                  <a:schemeClr val="tx1"/>
                </a:solidFill>
              </a:rPr>
              <a:t> des achats de l’Université de Lorraine dans son périmètre d’intervention, à savoir les </a:t>
            </a:r>
            <a:r>
              <a:rPr lang="fr-FR" sz="2000" b="1" u="sng" dirty="0">
                <a:solidFill>
                  <a:srgbClr val="01627D"/>
                </a:solidFill>
              </a:rPr>
              <a:t>achats de services et les achats fournitures</a:t>
            </a:r>
            <a:r>
              <a:rPr lang="fr-FR" sz="2000" b="1" dirty="0">
                <a:solidFill>
                  <a:schemeClr val="tx1"/>
                </a:solidFill>
              </a:rPr>
              <a:t>.</a:t>
            </a:r>
          </a:p>
        </p:txBody>
      </p:sp>
      <p:sp>
        <p:nvSpPr>
          <p:cNvPr id="21" name="Espace réservé du texte 4">
            <a:extLst>
              <a:ext uri="{FF2B5EF4-FFF2-40B4-BE49-F238E27FC236}">
                <a16:creationId xmlns:a16="http://schemas.microsoft.com/office/drawing/2014/main" id="{FEDAEE61-B99C-4736-9DA7-7295EF18BF08}"/>
              </a:ext>
            </a:extLst>
          </p:cNvPr>
          <p:cNvSpPr txBox="1">
            <a:spLocks/>
          </p:cNvSpPr>
          <p:nvPr/>
        </p:nvSpPr>
        <p:spPr>
          <a:xfrm>
            <a:off x="246888" y="4305198"/>
            <a:ext cx="6239638" cy="1473388"/>
          </a:xfrm>
          <a:prstGeom prst="rect">
            <a:avLst/>
          </a:prstGeom>
        </p:spPr>
        <p:txBody>
          <a:bodyPr>
            <a:noAutofit/>
          </a:bodyPr>
          <a:lstStyle>
            <a:lvl1pPr marL="0" indent="0" algn="l" defTabSz="914400" rtl="0" eaLnBrk="1" latinLnBrk="0" hangingPunct="1">
              <a:lnSpc>
                <a:spcPts val="7200"/>
              </a:lnSpc>
              <a:spcBef>
                <a:spcPts val="0"/>
              </a:spcBef>
              <a:buFont typeface="Arial" panose="020B0604020202020204" pitchFamily="34" charset="0"/>
              <a:buNone/>
              <a:defRPr sz="7200" kern="1200">
                <a:solidFill>
                  <a:schemeClr val="bg1"/>
                </a:solidFill>
                <a:latin typeface="Fira Sans SemiBold" panose="020B06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Aft>
                <a:spcPts val="300"/>
              </a:spcAft>
              <a:buSzPct val="100000"/>
            </a:pPr>
            <a:r>
              <a:rPr lang="fr-FR" sz="2000" dirty="0">
                <a:solidFill>
                  <a:schemeClr val="tx1"/>
                </a:solidFill>
              </a:rPr>
              <a:t>Les prestations de </a:t>
            </a:r>
            <a:r>
              <a:rPr lang="fr-FR" sz="2000" b="1" dirty="0">
                <a:solidFill>
                  <a:srgbClr val="01627D"/>
                </a:solidFill>
              </a:rPr>
              <a:t>travaux</a:t>
            </a:r>
            <a:r>
              <a:rPr lang="fr-FR" sz="2000" dirty="0">
                <a:solidFill>
                  <a:schemeClr val="tx1"/>
                </a:solidFill>
              </a:rPr>
              <a:t>, et les prestations liées aux bâtiments sont gérées par la Direction du Patrimoine Immobilier (DPI).</a:t>
            </a:r>
          </a:p>
        </p:txBody>
      </p:sp>
      <p:sp>
        <p:nvSpPr>
          <p:cNvPr id="22" name="Espace réservé du texte 4">
            <a:extLst>
              <a:ext uri="{FF2B5EF4-FFF2-40B4-BE49-F238E27FC236}">
                <a16:creationId xmlns:a16="http://schemas.microsoft.com/office/drawing/2014/main" id="{0AA4A1AB-2E05-4216-8A1C-905932901896}"/>
              </a:ext>
            </a:extLst>
          </p:cNvPr>
          <p:cNvSpPr txBox="1">
            <a:spLocks/>
          </p:cNvSpPr>
          <p:nvPr/>
        </p:nvSpPr>
        <p:spPr>
          <a:xfrm>
            <a:off x="2906870" y="5588121"/>
            <a:ext cx="6696838" cy="1000940"/>
          </a:xfrm>
          <a:prstGeom prst="rect">
            <a:avLst/>
          </a:prstGeom>
        </p:spPr>
        <p:txBody>
          <a:bodyPr>
            <a:noAutofit/>
          </a:bodyPr>
          <a:lstStyle>
            <a:lvl1pPr marL="0" indent="0" algn="l" defTabSz="914400" rtl="0" eaLnBrk="1" latinLnBrk="0" hangingPunct="1">
              <a:lnSpc>
                <a:spcPts val="7200"/>
              </a:lnSpc>
              <a:spcBef>
                <a:spcPts val="0"/>
              </a:spcBef>
              <a:buFont typeface="Arial" panose="020B0604020202020204" pitchFamily="34" charset="0"/>
              <a:buNone/>
              <a:defRPr sz="7200" kern="1200">
                <a:solidFill>
                  <a:schemeClr val="bg1"/>
                </a:solidFill>
                <a:latin typeface="Fira Sans SemiBold" panose="020B06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Aft>
                <a:spcPts val="300"/>
              </a:spcAft>
              <a:buSzPct val="100000"/>
            </a:pPr>
            <a:r>
              <a:rPr lang="fr-FR" sz="1600" i="1" dirty="0">
                <a:solidFill>
                  <a:schemeClr val="tx1"/>
                </a:solidFill>
              </a:rPr>
              <a:t>Exemple : maintenance ascenseur, Système de Sécurité Incendie (SSI), désenfumage, extincteurs, éclairage de sécurité et d'évacuation, électricité, (chaufferie, gaz spéciaux, gaz naturel), climatisation, ascenseur, chauffage etc.</a:t>
            </a:r>
            <a:br>
              <a:rPr lang="fr-FR" sz="1600" i="1" dirty="0">
                <a:solidFill>
                  <a:schemeClr val="tx1"/>
                </a:solidFill>
              </a:rPr>
            </a:br>
            <a:endParaRPr lang="fr-FR" sz="1600" i="1" dirty="0">
              <a:solidFill>
                <a:schemeClr val="tx1"/>
              </a:solidFill>
            </a:endParaRPr>
          </a:p>
        </p:txBody>
      </p:sp>
    </p:spTree>
    <p:extLst>
      <p:ext uri="{BB962C8B-B14F-4D97-AF65-F5344CB8AC3E}">
        <p14:creationId xmlns:p14="http://schemas.microsoft.com/office/powerpoint/2010/main" val="407831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53" presetClass="entr" presetSubtype="16" fill="hold" nodeType="afterEffect">
                                  <p:stCondLst>
                                    <p:cond delay="100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nodeType="withEffect">
                                  <p:stCondLst>
                                    <p:cond delay="100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1">
                                            <p:txEl>
                                              <p:pRg st="0" end="0"/>
                                            </p:txEl>
                                          </p:spTgt>
                                        </p:tgtEl>
                                        <p:attrNameLst>
                                          <p:attrName>style.visibility</p:attrName>
                                        </p:attrNameLst>
                                      </p:cBhvr>
                                      <p:to>
                                        <p:strVal val="visible"/>
                                      </p:to>
                                    </p:set>
                                    <p:animEffect transition="in" filter="fade">
                                      <p:cBhvr>
                                        <p:cTn id="29" dur="500"/>
                                        <p:tgtEl>
                                          <p:spTgt spid="21">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2">
                                            <p:txEl>
                                              <p:pRg st="0" end="0"/>
                                            </p:txEl>
                                          </p:spTgt>
                                        </p:tgtEl>
                                        <p:attrNameLst>
                                          <p:attrName>style.visibility</p:attrName>
                                        </p:attrNameLst>
                                      </p:cBhvr>
                                      <p:to>
                                        <p:strVal val="visible"/>
                                      </p:to>
                                    </p:set>
                                    <p:animEffect transition="in" filter="fade">
                                      <p:cBhvr>
                                        <p:cTn id="32" dur="500"/>
                                        <p:tgtEl>
                                          <p:spTgt spid="22">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500"/>
                            </p:stCondLst>
                            <p:childTnLst>
                              <p:par>
                                <p:cTn id="37" presetID="53" presetClass="entr" presetSubtype="16" fill="hold" nodeType="afterEffect">
                                  <p:stCondLst>
                                    <p:cond delay="100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1CF6F04-AE3A-4335-BC91-0C1736684DAE}"/>
              </a:ext>
            </a:extLst>
          </p:cNvPr>
          <p:cNvSpPr>
            <a:spLocks noGrp="1"/>
          </p:cNvSpPr>
          <p:nvPr>
            <p:ph type="body" sz="quarter" idx="10"/>
          </p:nvPr>
        </p:nvSpPr>
        <p:spPr>
          <a:xfrm>
            <a:off x="160902" y="1585497"/>
            <a:ext cx="11178182" cy="3880966"/>
          </a:xfrm>
        </p:spPr>
        <p:txBody>
          <a:bodyPr/>
          <a:lstStyle/>
          <a:p>
            <a:pPr marL="0" indent="0">
              <a:buNone/>
            </a:pPr>
            <a:r>
              <a:rPr lang="fr-FR" sz="2000" dirty="0">
                <a:latin typeface="Fira Sans SemiBold" panose="020B0603050000020004" pitchFamily="34" charset="0"/>
              </a:rPr>
              <a:t>Depuis le mois d’avril 2022, la DAMP déploie chaque dernier mardi du mois une newsletter concernant les achats et les marchés publics au sein de l’Université de Lorraine. Celle-ci présente : </a:t>
            </a:r>
          </a:p>
          <a:p>
            <a:pPr marL="0" indent="0">
              <a:buNone/>
            </a:pPr>
            <a:endParaRPr lang="fr-FR" sz="2000" dirty="0"/>
          </a:p>
          <a:p>
            <a:pPr>
              <a:lnSpc>
                <a:spcPct val="100000"/>
              </a:lnSpc>
            </a:pPr>
            <a:r>
              <a:rPr lang="fr-FR" sz="2000" dirty="0"/>
              <a:t>Les actualités marchés du mois (publication, notification, augmentation de prix, etc.</a:t>
            </a:r>
          </a:p>
          <a:p>
            <a:pPr>
              <a:lnSpc>
                <a:spcPct val="100000"/>
              </a:lnSpc>
            </a:pPr>
            <a:endParaRPr lang="fr-FR" sz="2000" dirty="0"/>
          </a:p>
          <a:p>
            <a:pPr>
              <a:lnSpc>
                <a:spcPct val="100000"/>
              </a:lnSpc>
            </a:pPr>
            <a:r>
              <a:rPr lang="fr-FR" sz="2000" dirty="0"/>
              <a:t>Une infographie</a:t>
            </a:r>
          </a:p>
          <a:p>
            <a:pPr>
              <a:lnSpc>
                <a:spcPct val="100000"/>
              </a:lnSpc>
            </a:pPr>
            <a:endParaRPr lang="fr-FR" sz="2000" dirty="0"/>
          </a:p>
          <a:p>
            <a:pPr>
              <a:lnSpc>
                <a:spcPct val="100000"/>
              </a:lnSpc>
            </a:pPr>
            <a:r>
              <a:rPr lang="fr-FR" sz="2000" dirty="0"/>
              <a:t>Des articles publié sur factuel sur la thématique achat</a:t>
            </a:r>
          </a:p>
        </p:txBody>
      </p:sp>
      <p:sp>
        <p:nvSpPr>
          <p:cNvPr id="3" name="Espace réservé du texte 7">
            <a:extLst>
              <a:ext uri="{FF2B5EF4-FFF2-40B4-BE49-F238E27FC236}">
                <a16:creationId xmlns:a16="http://schemas.microsoft.com/office/drawing/2014/main" id="{4B29744A-E5BD-442F-87F9-2DA5B6407E74}"/>
              </a:ext>
            </a:extLst>
          </p:cNvPr>
          <p:cNvSpPr txBox="1">
            <a:spLocks/>
          </p:cNvSpPr>
          <p:nvPr/>
        </p:nvSpPr>
        <p:spPr>
          <a:xfrm>
            <a:off x="246888" y="337635"/>
            <a:ext cx="7388352" cy="55452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fr-FR" sz="3200" b="1" i="1" dirty="0">
                <a:solidFill>
                  <a:srgbClr val="10B6E2"/>
                </a:solidFill>
              </a:rPr>
              <a:t>Du côté des achats </a:t>
            </a:r>
          </a:p>
        </p:txBody>
      </p:sp>
      <p:pic>
        <p:nvPicPr>
          <p:cNvPr id="10" name="Image 9">
            <a:extLst>
              <a:ext uri="{FF2B5EF4-FFF2-40B4-BE49-F238E27FC236}">
                <a16:creationId xmlns:a16="http://schemas.microsoft.com/office/drawing/2014/main" id="{3B786CAE-DE3E-4F2B-9E88-2D6DE70F4141}"/>
              </a:ext>
            </a:extLst>
          </p:cNvPr>
          <p:cNvPicPr>
            <a:picLocks noChangeAspect="1"/>
          </p:cNvPicPr>
          <p:nvPr/>
        </p:nvPicPr>
        <p:blipFill>
          <a:blip r:embed="rId2"/>
          <a:stretch>
            <a:fillRect/>
          </a:stretch>
        </p:blipFill>
        <p:spPr>
          <a:xfrm>
            <a:off x="5737792" y="193511"/>
            <a:ext cx="5891956" cy="1299696"/>
          </a:xfrm>
          <a:prstGeom prst="rect">
            <a:avLst/>
          </a:prstGeom>
        </p:spPr>
      </p:pic>
      <p:sp>
        <p:nvSpPr>
          <p:cNvPr id="11" name="Espace réservé du texte 1">
            <a:extLst>
              <a:ext uri="{FF2B5EF4-FFF2-40B4-BE49-F238E27FC236}">
                <a16:creationId xmlns:a16="http://schemas.microsoft.com/office/drawing/2014/main" id="{F5187C95-6EF8-4219-9847-7EC3DA3220FF}"/>
              </a:ext>
            </a:extLst>
          </p:cNvPr>
          <p:cNvSpPr txBox="1">
            <a:spLocks/>
          </p:cNvSpPr>
          <p:nvPr/>
        </p:nvSpPr>
        <p:spPr>
          <a:xfrm>
            <a:off x="246888" y="5466463"/>
            <a:ext cx="11178182" cy="3880966"/>
          </a:xfrm>
          <a:prstGeom prst="rect">
            <a:avLst/>
          </a:prstGeom>
        </p:spPr>
        <p:txBody>
          <a:bodyPr/>
          <a:lstStyle>
            <a:lvl1pPr marL="228600" indent="-228600" algn="l" defTabSz="914400" rtl="0" eaLnBrk="1" latinLnBrk="0" hangingPunct="1">
              <a:lnSpc>
                <a:spcPct val="200000"/>
              </a:lnSpc>
              <a:spcBef>
                <a:spcPts val="0"/>
              </a:spcBef>
              <a:buFont typeface="Arial" panose="020B0604020202020204" pitchFamily="34" charset="0"/>
              <a:buChar char="•"/>
              <a:defRPr sz="2800" kern="1200" baseline="0">
                <a:solidFill>
                  <a:schemeClr val="tx1"/>
                </a:solidFill>
                <a:latin typeface="Fira Sans Book" panose="020B05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ira Sans Book" panose="020B05030500000200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Fira Sans Book" panose="020B05030500000200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Fira Sans Book" panose="020B05030500000200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FR" sz="2000" dirty="0"/>
              <a:t>Cette newsletter </a:t>
            </a:r>
            <a:r>
              <a:rPr lang="fr-FR" sz="2000" b="1" dirty="0"/>
              <a:t>vous est envoyée automatiquement par mail.</a:t>
            </a:r>
          </a:p>
          <a:p>
            <a:pPr marL="0" indent="0">
              <a:lnSpc>
                <a:spcPct val="100000"/>
              </a:lnSpc>
              <a:buNone/>
            </a:pPr>
            <a:r>
              <a:rPr lang="fr-FR" sz="2000" b="1" dirty="0"/>
              <a:t>Vous pouvez aussi retrouver le contenu de toutes nos newsletter déjà parues sur le </a:t>
            </a:r>
            <a:r>
              <a:rPr lang="fr-FR" sz="2000" b="1" dirty="0" err="1"/>
              <a:t>WikiDAMP</a:t>
            </a:r>
            <a:r>
              <a:rPr lang="fr-FR" sz="2000" b="1" dirty="0"/>
              <a:t> </a:t>
            </a:r>
            <a:r>
              <a:rPr lang="fr-FR" sz="2000" b="1" dirty="0">
                <a:hlinkClick r:id="rId3"/>
              </a:rPr>
              <a:t>en cliquant ici </a:t>
            </a:r>
            <a:endParaRPr lang="fr-FR" sz="2000" b="1" dirty="0"/>
          </a:p>
        </p:txBody>
      </p:sp>
    </p:spTree>
    <p:extLst>
      <p:ext uri="{BB962C8B-B14F-4D97-AF65-F5344CB8AC3E}">
        <p14:creationId xmlns:p14="http://schemas.microsoft.com/office/powerpoint/2010/main" val="60242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500"/>
                                        <p:tgtEl>
                                          <p:spTgt spid="11">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Effect transition="in" filter="fade">
                                      <p:cBhvr>
                                        <p:cTn id="35"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650F8752-AA6A-433E-9072-287DC1049CED}"/>
              </a:ext>
            </a:extLst>
          </p:cNvPr>
          <p:cNvSpPr>
            <a:spLocks noGrp="1"/>
          </p:cNvSpPr>
          <p:nvPr>
            <p:ph type="body" sz="quarter" idx="4294967295"/>
          </p:nvPr>
        </p:nvSpPr>
        <p:spPr>
          <a:xfrm>
            <a:off x="246888" y="337635"/>
            <a:ext cx="7388352" cy="554525"/>
          </a:xfrm>
          <a:prstGeom prst="rect">
            <a:avLst/>
          </a:prstGeom>
        </p:spPr>
        <p:txBody>
          <a:bodyPr>
            <a:normAutofit lnSpcReduction="10000"/>
          </a:bodyPr>
          <a:lstStyle/>
          <a:p>
            <a:pPr marL="0" indent="0">
              <a:lnSpc>
                <a:spcPct val="100000"/>
              </a:lnSpc>
              <a:spcBef>
                <a:spcPts val="0"/>
              </a:spcBef>
              <a:buNone/>
            </a:pPr>
            <a:r>
              <a:rPr lang="fr-FR" sz="3200" b="1" i="1" dirty="0">
                <a:solidFill>
                  <a:srgbClr val="10B6E2"/>
                </a:solidFill>
              </a:rPr>
              <a:t>Présentation de la DAMP</a:t>
            </a:r>
          </a:p>
        </p:txBody>
      </p:sp>
      <p:sp>
        <p:nvSpPr>
          <p:cNvPr id="19" name="Espace réservé du texte 4">
            <a:extLst>
              <a:ext uri="{FF2B5EF4-FFF2-40B4-BE49-F238E27FC236}">
                <a16:creationId xmlns:a16="http://schemas.microsoft.com/office/drawing/2014/main" id="{AE99AC77-ADC8-419D-8C81-4C6863C3BFEB}"/>
              </a:ext>
            </a:extLst>
          </p:cNvPr>
          <p:cNvSpPr txBox="1">
            <a:spLocks/>
          </p:cNvSpPr>
          <p:nvPr/>
        </p:nvSpPr>
        <p:spPr>
          <a:xfrm>
            <a:off x="246888" y="1162203"/>
            <a:ext cx="11516487" cy="459211"/>
          </a:xfrm>
          <a:prstGeom prst="rect">
            <a:avLst/>
          </a:prstGeom>
        </p:spPr>
        <p:txBody>
          <a:bodyPr>
            <a:noAutofit/>
          </a:bodyPr>
          <a:lstStyle>
            <a:lvl1pPr marL="0" indent="0" algn="l" defTabSz="914400" rtl="0" eaLnBrk="1" latinLnBrk="0" hangingPunct="1">
              <a:lnSpc>
                <a:spcPts val="7200"/>
              </a:lnSpc>
              <a:spcBef>
                <a:spcPts val="0"/>
              </a:spcBef>
              <a:buFont typeface="Arial" panose="020B0604020202020204" pitchFamily="34" charset="0"/>
              <a:buNone/>
              <a:defRPr sz="7200" kern="1200">
                <a:solidFill>
                  <a:schemeClr val="bg1"/>
                </a:solidFill>
                <a:latin typeface="Fira Sans SemiBold" panose="020B06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300"/>
              </a:spcAft>
              <a:buSzPct val="100000"/>
            </a:pPr>
            <a:r>
              <a:rPr lang="fr-FR" sz="2000" dirty="0">
                <a:solidFill>
                  <a:schemeClr val="tx1"/>
                </a:solidFill>
              </a:rPr>
              <a:t>La DAMP a principalement pour rôle de :</a:t>
            </a:r>
            <a:endParaRPr lang="fr-FR" sz="2000" b="1" dirty="0">
              <a:solidFill>
                <a:schemeClr val="tx1"/>
              </a:solidFill>
            </a:endParaRPr>
          </a:p>
        </p:txBody>
      </p:sp>
      <p:sp>
        <p:nvSpPr>
          <p:cNvPr id="23" name="Espace réservé du texte 4">
            <a:extLst>
              <a:ext uri="{FF2B5EF4-FFF2-40B4-BE49-F238E27FC236}">
                <a16:creationId xmlns:a16="http://schemas.microsoft.com/office/drawing/2014/main" id="{68B5CAAE-44AF-4F20-949C-D67E62DB17BE}"/>
              </a:ext>
            </a:extLst>
          </p:cNvPr>
          <p:cNvSpPr txBox="1">
            <a:spLocks/>
          </p:cNvSpPr>
          <p:nvPr/>
        </p:nvSpPr>
        <p:spPr>
          <a:xfrm>
            <a:off x="733425" y="1834728"/>
            <a:ext cx="10391775" cy="2441997"/>
          </a:xfrm>
          <a:prstGeom prst="rect">
            <a:avLst/>
          </a:prstGeom>
        </p:spPr>
        <p:txBody>
          <a:bodyPr>
            <a:noAutofit/>
          </a:bodyPr>
          <a:lstStyle>
            <a:lvl1pPr marL="0" indent="0" algn="l" defTabSz="914400" rtl="0" eaLnBrk="1" latinLnBrk="0" hangingPunct="1">
              <a:lnSpc>
                <a:spcPts val="7200"/>
              </a:lnSpc>
              <a:spcBef>
                <a:spcPts val="0"/>
              </a:spcBef>
              <a:buFont typeface="Arial" panose="020B0604020202020204" pitchFamily="34" charset="0"/>
              <a:buNone/>
              <a:defRPr sz="7200" kern="1200">
                <a:solidFill>
                  <a:schemeClr val="bg1"/>
                </a:solidFill>
                <a:latin typeface="Fira Sans SemiBold" panose="020B06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Aft>
                <a:spcPts val="900"/>
              </a:spcAft>
              <a:buClr>
                <a:srgbClr val="10B6E2"/>
              </a:buClr>
              <a:buSzPct val="70000"/>
              <a:buFont typeface="Wingdings" panose="05000000000000000000" pitchFamily="2" charset="2"/>
              <a:buChar char="Ø"/>
            </a:pPr>
            <a:r>
              <a:rPr lang="fr-FR" sz="2000" b="1" dirty="0">
                <a:solidFill>
                  <a:srgbClr val="01627D"/>
                </a:solidFill>
              </a:rPr>
              <a:t>Conseiller et accompagner les prescripteurs </a:t>
            </a:r>
            <a:r>
              <a:rPr lang="fr-FR" sz="2000" dirty="0">
                <a:solidFill>
                  <a:schemeClr val="tx1"/>
                </a:solidFill>
              </a:rPr>
              <a:t>dans leur projet afin de satisfaire leur besoin achat (qualité, adéquation des produits/prestations aux besoins)</a:t>
            </a:r>
          </a:p>
          <a:p>
            <a:pPr marL="342900" indent="-342900" algn="just">
              <a:lnSpc>
                <a:spcPct val="100000"/>
              </a:lnSpc>
              <a:spcAft>
                <a:spcPts val="900"/>
              </a:spcAft>
              <a:buClr>
                <a:srgbClr val="10B6E2"/>
              </a:buClr>
              <a:buSzPct val="70000"/>
              <a:buFont typeface="Wingdings" panose="05000000000000000000" pitchFamily="2" charset="2"/>
              <a:buChar char="Ø"/>
            </a:pPr>
            <a:r>
              <a:rPr lang="fr-FR" sz="2000" b="1" dirty="0">
                <a:solidFill>
                  <a:srgbClr val="01627D"/>
                </a:solidFill>
              </a:rPr>
              <a:t>Réaliser des « gains achats » </a:t>
            </a:r>
            <a:r>
              <a:rPr lang="fr-FR" sz="2000" dirty="0">
                <a:solidFill>
                  <a:schemeClr val="tx1"/>
                </a:solidFill>
              </a:rPr>
              <a:t>à l’échelle de l’établissement via l’application des leviers de maîtrise de la dépense publique (massification, standardisation, négociation…)</a:t>
            </a:r>
          </a:p>
          <a:p>
            <a:pPr marL="342900" indent="-342900" algn="just">
              <a:lnSpc>
                <a:spcPct val="100000"/>
              </a:lnSpc>
              <a:spcAft>
                <a:spcPts val="300"/>
              </a:spcAft>
              <a:buClr>
                <a:srgbClr val="10B6E2"/>
              </a:buClr>
              <a:buSzPct val="70000"/>
              <a:buFont typeface="Wingdings" panose="05000000000000000000" pitchFamily="2" charset="2"/>
              <a:buChar char="Ø"/>
            </a:pPr>
            <a:r>
              <a:rPr lang="fr-FR" sz="2000" b="1" dirty="0">
                <a:solidFill>
                  <a:srgbClr val="01627D"/>
                </a:solidFill>
              </a:rPr>
              <a:t>Veiller à la sécurisation juridique </a:t>
            </a:r>
            <a:r>
              <a:rPr lang="fr-FR" sz="2000" dirty="0">
                <a:solidFill>
                  <a:schemeClr val="tx1"/>
                </a:solidFill>
              </a:rPr>
              <a:t>des achats réalisés par les directions, composantes et laboratoires de l’UL en mettant en œuvre les </a:t>
            </a:r>
            <a:r>
              <a:rPr lang="fr-FR" sz="2000" b="1" u="sng" dirty="0">
                <a:solidFill>
                  <a:srgbClr val="01627D"/>
                </a:solidFill>
              </a:rPr>
              <a:t>procédures adéquates</a:t>
            </a:r>
          </a:p>
        </p:txBody>
      </p:sp>
      <p:pic>
        <p:nvPicPr>
          <p:cNvPr id="24" name="Picture 6" descr="U:\meer-conversie-480x480.png">
            <a:extLst>
              <a:ext uri="{FF2B5EF4-FFF2-40B4-BE49-F238E27FC236}">
                <a16:creationId xmlns:a16="http://schemas.microsoft.com/office/drawing/2014/main" id="{E191CA72-75F1-45D5-BA87-45B70DF643E9}"/>
              </a:ext>
            </a:extLst>
          </p:cNvPr>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b="24401"/>
          <a:stretch/>
        </p:blipFill>
        <p:spPr bwMode="auto">
          <a:xfrm>
            <a:off x="3859692" y="4452507"/>
            <a:ext cx="1636720" cy="1237343"/>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e 24">
            <a:extLst>
              <a:ext uri="{FF2B5EF4-FFF2-40B4-BE49-F238E27FC236}">
                <a16:creationId xmlns:a16="http://schemas.microsoft.com/office/drawing/2014/main" id="{CEE623C8-753F-4F96-91BD-8370B12322F3}"/>
              </a:ext>
            </a:extLst>
          </p:cNvPr>
          <p:cNvGrpSpPr/>
          <p:nvPr/>
        </p:nvGrpSpPr>
        <p:grpSpPr>
          <a:xfrm>
            <a:off x="8763809" y="4377763"/>
            <a:ext cx="1791183" cy="1316766"/>
            <a:chOff x="6153659" y="4488498"/>
            <a:chExt cx="1791183" cy="1316766"/>
          </a:xfrm>
        </p:grpSpPr>
        <p:pic>
          <p:nvPicPr>
            <p:cNvPr id="26" name="Picture 4" descr="U:\63720-3d-building.png">
              <a:extLst>
                <a:ext uri="{FF2B5EF4-FFF2-40B4-BE49-F238E27FC236}">
                  <a16:creationId xmlns:a16="http://schemas.microsoft.com/office/drawing/2014/main" id="{9E863041-B4AA-4C63-8BFC-AB66EF69CB2C}"/>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53659" y="4738892"/>
              <a:ext cx="1066372" cy="106637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 descr="U:\53088.png">
              <a:extLst>
                <a:ext uri="{FF2B5EF4-FFF2-40B4-BE49-F238E27FC236}">
                  <a16:creationId xmlns:a16="http://schemas.microsoft.com/office/drawing/2014/main" id="{CAAA3FAD-6D80-49CA-A1DA-6C626B80FCFB}"/>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7310346" y="5080505"/>
              <a:ext cx="634496" cy="720080"/>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e 27">
              <a:extLst>
                <a:ext uri="{FF2B5EF4-FFF2-40B4-BE49-F238E27FC236}">
                  <a16:creationId xmlns:a16="http://schemas.microsoft.com/office/drawing/2014/main" id="{A0AC602E-C169-47F8-ACF3-5746948C6CB9}"/>
                </a:ext>
              </a:extLst>
            </p:cNvPr>
            <p:cNvPicPr>
              <a:picLocks noChangeAspect="1"/>
            </p:cNvPicPr>
            <p:nvPr/>
          </p:nvPicPr>
          <p:blipFill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r="63107"/>
            <a:stretch/>
          </p:blipFill>
          <p:spPr>
            <a:xfrm>
              <a:off x="6686845" y="4488498"/>
              <a:ext cx="323728" cy="301780"/>
            </a:xfrm>
            <a:prstGeom prst="rect">
              <a:avLst/>
            </a:prstGeom>
          </p:spPr>
        </p:pic>
      </p:grpSp>
      <p:sp>
        <p:nvSpPr>
          <p:cNvPr id="29" name="ZoneTexte 28">
            <a:extLst>
              <a:ext uri="{FF2B5EF4-FFF2-40B4-BE49-F238E27FC236}">
                <a16:creationId xmlns:a16="http://schemas.microsoft.com/office/drawing/2014/main" id="{EE053C0F-65DC-4FBB-ABE7-41FE8B0F90DB}"/>
              </a:ext>
            </a:extLst>
          </p:cNvPr>
          <p:cNvSpPr txBox="1"/>
          <p:nvPr/>
        </p:nvSpPr>
        <p:spPr>
          <a:xfrm>
            <a:off x="2587227" y="5747064"/>
            <a:ext cx="4032448" cy="338554"/>
          </a:xfrm>
          <a:prstGeom prst="rect">
            <a:avLst/>
          </a:prstGeom>
          <a:noFill/>
        </p:spPr>
        <p:txBody>
          <a:bodyPr wrap="square" rtlCol="0">
            <a:spAutoFit/>
          </a:bodyPr>
          <a:lstStyle/>
          <a:p>
            <a:pPr algn="ctr"/>
            <a:r>
              <a:rPr lang="fr-FR" sz="1600" b="1" dirty="0"/>
              <a:t>Marché individuel</a:t>
            </a:r>
          </a:p>
        </p:txBody>
      </p:sp>
      <p:sp>
        <p:nvSpPr>
          <p:cNvPr id="30" name="ZoneTexte 29">
            <a:extLst>
              <a:ext uri="{FF2B5EF4-FFF2-40B4-BE49-F238E27FC236}">
                <a16:creationId xmlns:a16="http://schemas.microsoft.com/office/drawing/2014/main" id="{BC5CCB83-CF34-4B14-8941-C7B16BEF350F}"/>
              </a:ext>
            </a:extLst>
          </p:cNvPr>
          <p:cNvSpPr txBox="1"/>
          <p:nvPr/>
        </p:nvSpPr>
        <p:spPr>
          <a:xfrm>
            <a:off x="7686206" y="5747064"/>
            <a:ext cx="3888432" cy="338554"/>
          </a:xfrm>
          <a:prstGeom prst="rect">
            <a:avLst/>
          </a:prstGeom>
          <a:noFill/>
        </p:spPr>
        <p:txBody>
          <a:bodyPr wrap="square" rtlCol="0">
            <a:spAutoFit/>
          </a:bodyPr>
          <a:lstStyle/>
          <a:p>
            <a:pPr algn="ctr"/>
            <a:r>
              <a:rPr lang="fr-FR" sz="1600" b="1" dirty="0"/>
              <a:t>Marché transversal</a:t>
            </a:r>
          </a:p>
        </p:txBody>
      </p:sp>
      <p:sp>
        <p:nvSpPr>
          <p:cNvPr id="31" name="Flèche courbée vers la gauche 10">
            <a:extLst>
              <a:ext uri="{FF2B5EF4-FFF2-40B4-BE49-F238E27FC236}">
                <a16:creationId xmlns:a16="http://schemas.microsoft.com/office/drawing/2014/main" id="{721BF2B1-924E-42DD-BCCE-3E32CB1B000F}"/>
              </a:ext>
            </a:extLst>
          </p:cNvPr>
          <p:cNvSpPr/>
          <p:nvPr/>
        </p:nvSpPr>
        <p:spPr>
          <a:xfrm rot="2996758">
            <a:off x="5991592" y="3940128"/>
            <a:ext cx="648072" cy="2000744"/>
          </a:xfrm>
          <a:prstGeom prst="curvedLeft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3" name="Flèche courbée vers la gauche 10">
            <a:extLst>
              <a:ext uri="{FF2B5EF4-FFF2-40B4-BE49-F238E27FC236}">
                <a16:creationId xmlns:a16="http://schemas.microsoft.com/office/drawing/2014/main" id="{FF19A221-FD9D-477E-996A-AF6066180ADA}"/>
              </a:ext>
            </a:extLst>
          </p:cNvPr>
          <p:cNvSpPr/>
          <p:nvPr/>
        </p:nvSpPr>
        <p:spPr>
          <a:xfrm rot="18603242" flipH="1">
            <a:off x="7387898" y="3941152"/>
            <a:ext cx="648072" cy="2000744"/>
          </a:xfrm>
          <a:prstGeom prst="curvedLeft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83340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fade">
                                      <p:cBhvr>
                                        <p:cTn id="17" dur="500"/>
                                        <p:tgtEl>
                                          <p:spTgt spid="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1+#ppt_w/2"/>
                                          </p:val>
                                        </p:tav>
                                        <p:tav tm="100000">
                                          <p:val>
                                            <p:strVal val="#ppt_x"/>
                                          </p:val>
                                        </p:tav>
                                      </p:tavLst>
                                    </p:anim>
                                    <p:anim calcmode="lin" valueType="num">
                                      <p:cBhvr additive="base">
                                        <p:cTn id="27" dur="500" fill="hold"/>
                                        <p:tgtEl>
                                          <p:spTgt spid="24"/>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1+#ppt_w/2"/>
                                          </p:val>
                                        </p:tav>
                                        <p:tav tm="100000">
                                          <p:val>
                                            <p:strVal val="#ppt_x"/>
                                          </p:val>
                                        </p:tav>
                                      </p:tavLst>
                                    </p:anim>
                                    <p:anim calcmode="lin" valueType="num">
                                      <p:cBhvr additive="base">
                                        <p:cTn id="31" dur="500" fill="hold"/>
                                        <p:tgtEl>
                                          <p:spTgt spid="29"/>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2" presetClass="entr" presetSubtype="8"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0-#ppt_w/2"/>
                                          </p:val>
                                        </p:tav>
                                        <p:tav tm="100000">
                                          <p:val>
                                            <p:strVal val="#ppt_x"/>
                                          </p:val>
                                        </p:tav>
                                      </p:tavLst>
                                    </p:anim>
                                    <p:anim calcmode="lin" valueType="num">
                                      <p:cBhvr additive="base">
                                        <p:cTn id="36" dur="500" fill="hold"/>
                                        <p:tgtEl>
                                          <p:spTgt spid="33"/>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0-#ppt_w/2"/>
                                          </p:val>
                                        </p:tav>
                                        <p:tav tm="100000">
                                          <p:val>
                                            <p:strVal val="#ppt_x"/>
                                          </p:val>
                                        </p:tav>
                                      </p:tavLst>
                                    </p:anim>
                                    <p:anim calcmode="lin" valueType="num">
                                      <p:cBhvr additive="base">
                                        <p:cTn id="40" dur="500" fill="hold"/>
                                        <p:tgtEl>
                                          <p:spTgt spid="2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0-#ppt_w/2"/>
                                          </p:val>
                                        </p:tav>
                                        <p:tav tm="100000">
                                          <p:val>
                                            <p:strVal val="#ppt_x"/>
                                          </p:val>
                                        </p:tav>
                                      </p:tavLst>
                                    </p:anim>
                                    <p:anim calcmode="lin" valueType="num">
                                      <p:cBhvr additive="base">
                                        <p:cTn id="44"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animBg="1"/>
      <p:bldP spid="33" grpId="0" animBg="1"/>
    </p:bldLst>
  </p:timing>
</p:sld>
</file>

<file path=ppt/theme/theme1.xml><?xml version="1.0" encoding="utf-8"?>
<a:theme xmlns:a="http://schemas.openxmlformats.org/drawingml/2006/main" name="Modèle UL - Bleu">
  <a:themeElements>
    <a:clrScheme name="univ-lorraine - bleu">
      <a:dk1>
        <a:sysClr val="windowText" lastClr="000000"/>
      </a:dk1>
      <a:lt1>
        <a:srgbClr val="FFFFFF"/>
      </a:lt1>
      <a:dk2>
        <a:srgbClr val="44546A"/>
      </a:dk2>
      <a:lt2>
        <a:srgbClr val="E7E6E6"/>
      </a:lt2>
      <a:accent1>
        <a:srgbClr val="3D80E3"/>
      </a:accent1>
      <a:accent2>
        <a:srgbClr val="3ED4FC"/>
      </a:accent2>
      <a:accent3>
        <a:srgbClr val="FF6485"/>
      </a:accent3>
      <a:accent4>
        <a:srgbClr val="FF9831"/>
      </a:accent4>
      <a:accent5>
        <a:srgbClr val="8E44AD"/>
      </a:accent5>
      <a:accent6>
        <a:srgbClr val="87ACC9"/>
      </a:accent6>
      <a:hlink>
        <a:srgbClr val="3E669B"/>
      </a:hlink>
      <a:folHlink>
        <a:srgbClr val="9AB4D6"/>
      </a:folHlink>
    </a:clrScheme>
    <a:fontScheme name="Université de Lorraine">
      <a:majorFont>
        <a:latin typeface="Fira Sans SemiBold"/>
        <a:ea typeface=""/>
        <a:cs typeface=""/>
      </a:majorFont>
      <a:minorFont>
        <a:latin typeface="Fir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dèle UL - Orange">
  <a:themeElements>
    <a:clrScheme name="univ-lorraine - orange">
      <a:dk1>
        <a:sysClr val="windowText" lastClr="000000"/>
      </a:dk1>
      <a:lt1>
        <a:srgbClr val="FFFFFF"/>
      </a:lt1>
      <a:dk2>
        <a:srgbClr val="CE4C3E"/>
      </a:dk2>
      <a:lt2>
        <a:srgbClr val="D6D4D4"/>
      </a:lt2>
      <a:accent1>
        <a:srgbClr val="CE4C3E"/>
      </a:accent1>
      <a:accent2>
        <a:srgbClr val="EA4C61"/>
      </a:accent2>
      <a:accent3>
        <a:srgbClr val="FEC155"/>
      </a:accent3>
      <a:accent4>
        <a:srgbClr val="FF9831"/>
      </a:accent4>
      <a:accent5>
        <a:srgbClr val="8E44AD"/>
      </a:accent5>
      <a:accent6>
        <a:srgbClr val="FF6485"/>
      </a:accent6>
      <a:hlink>
        <a:srgbClr val="FF9831"/>
      </a:hlink>
      <a:folHlink>
        <a:srgbClr val="E59E97"/>
      </a:folHlink>
    </a:clrScheme>
    <a:fontScheme name="Université de Lorraine">
      <a:majorFont>
        <a:latin typeface="Fira Sans SemiBold"/>
        <a:ea typeface=""/>
        <a:cs typeface=""/>
      </a:majorFont>
      <a:minorFont>
        <a:latin typeface="Fir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dèle UL - Vert">
  <a:themeElements>
    <a:clrScheme name="univ-lorraine - vert">
      <a:dk1>
        <a:sysClr val="windowText" lastClr="000000"/>
      </a:dk1>
      <a:lt1>
        <a:srgbClr val="FFFFFF"/>
      </a:lt1>
      <a:dk2>
        <a:srgbClr val="37C723"/>
      </a:dk2>
      <a:lt2>
        <a:srgbClr val="6EF25C"/>
      </a:lt2>
      <a:accent1>
        <a:srgbClr val="38B616"/>
      </a:accent1>
      <a:accent2>
        <a:srgbClr val="207515"/>
      </a:accent2>
      <a:accent3>
        <a:srgbClr val="FEC155"/>
      </a:accent3>
      <a:accent4>
        <a:srgbClr val="FF9831"/>
      </a:accent4>
      <a:accent5>
        <a:srgbClr val="00B050"/>
      </a:accent5>
      <a:accent6>
        <a:srgbClr val="207515"/>
      </a:accent6>
      <a:hlink>
        <a:srgbClr val="207515"/>
      </a:hlink>
      <a:folHlink>
        <a:srgbClr val="E7FBE1"/>
      </a:folHlink>
    </a:clrScheme>
    <a:fontScheme name="Université de Lorraine">
      <a:majorFont>
        <a:latin typeface="Fira Sans SemiBold"/>
        <a:ea typeface=""/>
        <a:cs typeface=""/>
      </a:majorFont>
      <a:minorFont>
        <a:latin typeface="Fir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dèle UL - Mauve">
  <a:themeElements>
    <a:clrScheme name="univ-lorraine - mauve">
      <a:dk1>
        <a:sysClr val="windowText" lastClr="000000"/>
      </a:dk1>
      <a:lt1>
        <a:srgbClr val="FFFFFF"/>
      </a:lt1>
      <a:dk2>
        <a:srgbClr val="5C2B6F"/>
      </a:dk2>
      <a:lt2>
        <a:srgbClr val="C190D4"/>
      </a:lt2>
      <a:accent1>
        <a:srgbClr val="AE6FC7"/>
      </a:accent1>
      <a:accent2>
        <a:srgbClr val="8E44AD"/>
      </a:accent2>
      <a:accent3>
        <a:srgbClr val="3E669B"/>
      </a:accent3>
      <a:accent4>
        <a:srgbClr val="AE6FC7"/>
      </a:accent4>
      <a:accent5>
        <a:srgbClr val="E639FF"/>
      </a:accent5>
      <a:accent6>
        <a:srgbClr val="EA4C61"/>
      </a:accent6>
      <a:hlink>
        <a:srgbClr val="FEC155"/>
      </a:hlink>
      <a:folHlink>
        <a:srgbClr val="E7FBE1"/>
      </a:folHlink>
    </a:clrScheme>
    <a:fontScheme name="Université de Lorraine">
      <a:majorFont>
        <a:latin typeface="Fira Sans SemiBold"/>
        <a:ea typeface=""/>
        <a:cs typeface=""/>
      </a:majorFont>
      <a:minorFont>
        <a:latin typeface="Fir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odèle UL - Rose">
  <a:themeElements>
    <a:clrScheme name="univ-lorraine - rose">
      <a:dk1>
        <a:sysClr val="windowText" lastClr="000000"/>
      </a:dk1>
      <a:lt1>
        <a:srgbClr val="FFFFFF"/>
      </a:lt1>
      <a:dk2>
        <a:srgbClr val="EA4C61"/>
      </a:dk2>
      <a:lt2>
        <a:srgbClr val="F5A9B4"/>
      </a:lt2>
      <a:accent1>
        <a:srgbClr val="FF9831"/>
      </a:accent1>
      <a:accent2>
        <a:srgbClr val="CE4C3E"/>
      </a:accent2>
      <a:accent3>
        <a:srgbClr val="EA4C61"/>
      </a:accent3>
      <a:accent4>
        <a:srgbClr val="CE4C3E"/>
      </a:accent4>
      <a:accent5>
        <a:srgbClr val="FFC000"/>
      </a:accent5>
      <a:accent6>
        <a:srgbClr val="E99601"/>
      </a:accent6>
      <a:hlink>
        <a:srgbClr val="71251D"/>
      </a:hlink>
      <a:folHlink>
        <a:srgbClr val="431611"/>
      </a:folHlink>
    </a:clrScheme>
    <a:fontScheme name="Université de Lorraine">
      <a:majorFont>
        <a:latin typeface="Fira Sans SemiBold"/>
        <a:ea typeface=""/>
        <a:cs typeface=""/>
      </a:majorFont>
      <a:minorFont>
        <a:latin typeface="Fir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odèle UL - Jaune">
  <a:themeElements>
    <a:clrScheme name="univ-lorraine - jaune">
      <a:dk1>
        <a:sysClr val="windowText" lastClr="000000"/>
      </a:dk1>
      <a:lt1>
        <a:srgbClr val="FFFFFF"/>
      </a:lt1>
      <a:dk2>
        <a:srgbClr val="CE4C3E"/>
      </a:dk2>
      <a:lt2>
        <a:srgbClr val="FFF188"/>
      </a:lt2>
      <a:accent1>
        <a:srgbClr val="FF9831"/>
      </a:accent1>
      <a:accent2>
        <a:srgbClr val="CE4C3E"/>
      </a:accent2>
      <a:accent3>
        <a:srgbClr val="EA4C61"/>
      </a:accent3>
      <a:accent4>
        <a:srgbClr val="CE4C3E"/>
      </a:accent4>
      <a:accent5>
        <a:srgbClr val="FFC000"/>
      </a:accent5>
      <a:accent6>
        <a:srgbClr val="E99601"/>
      </a:accent6>
      <a:hlink>
        <a:srgbClr val="71251D"/>
      </a:hlink>
      <a:folHlink>
        <a:srgbClr val="431611"/>
      </a:folHlink>
    </a:clrScheme>
    <a:fontScheme name="Université de Lorraine">
      <a:majorFont>
        <a:latin typeface="Fira Sans SemiBold"/>
        <a:ea typeface=""/>
        <a:cs typeface=""/>
      </a:majorFont>
      <a:minorFont>
        <a:latin typeface="Fir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odèle UL - Transparent">
  <a:themeElements>
    <a:clrScheme name="univ-lorraine - transparent">
      <a:dk1>
        <a:sysClr val="windowText" lastClr="000000"/>
      </a:dk1>
      <a:lt1>
        <a:srgbClr val="FFFFFF"/>
      </a:lt1>
      <a:dk2>
        <a:srgbClr val="3D80E3"/>
      </a:dk2>
      <a:lt2>
        <a:srgbClr val="87ACC9"/>
      </a:lt2>
      <a:accent1>
        <a:srgbClr val="3D80E3"/>
      </a:accent1>
      <a:accent2>
        <a:srgbClr val="87ACC9"/>
      </a:accent2>
      <a:accent3>
        <a:srgbClr val="3ED4FC"/>
      </a:accent3>
      <a:accent4>
        <a:srgbClr val="10B6E2"/>
      </a:accent4>
      <a:accent5>
        <a:srgbClr val="D1E0ED"/>
      </a:accent5>
      <a:accent6>
        <a:srgbClr val="3E669B"/>
      </a:accent6>
      <a:hlink>
        <a:srgbClr val="DEE7F2"/>
      </a:hlink>
      <a:folHlink>
        <a:srgbClr val="D1E0ED"/>
      </a:folHlink>
    </a:clrScheme>
    <a:fontScheme name="Université de Lorraine">
      <a:majorFont>
        <a:latin typeface="Fira Sans SemiBold"/>
        <a:ea typeface=""/>
        <a:cs typeface=""/>
      </a:majorFont>
      <a:minorFont>
        <a:latin typeface="Fir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2366</TotalTime>
  <Words>2751</Words>
  <Application>Microsoft Office PowerPoint</Application>
  <PresentationFormat>Grand écran</PresentationFormat>
  <Paragraphs>287</Paragraphs>
  <Slides>31</Slides>
  <Notes>0</Notes>
  <HiddenSlides>0</HiddenSlides>
  <MMClips>0</MMClips>
  <ScaleCrop>false</ScaleCrop>
  <HeadingPairs>
    <vt:vector size="6" baseType="variant">
      <vt:variant>
        <vt:lpstr>Polices utilisées</vt:lpstr>
      </vt:variant>
      <vt:variant>
        <vt:i4>9</vt:i4>
      </vt:variant>
      <vt:variant>
        <vt:lpstr>Thème</vt:lpstr>
      </vt:variant>
      <vt:variant>
        <vt:i4>7</vt:i4>
      </vt:variant>
      <vt:variant>
        <vt:lpstr>Titres des diapositives</vt:lpstr>
      </vt:variant>
      <vt:variant>
        <vt:i4>31</vt:i4>
      </vt:variant>
    </vt:vector>
  </HeadingPairs>
  <TitlesOfParts>
    <vt:vector size="47" baseType="lpstr">
      <vt:lpstr>Arial</vt:lpstr>
      <vt:lpstr>Calibri</vt:lpstr>
      <vt:lpstr>Fira Sans</vt:lpstr>
      <vt:lpstr>Fira Sans Book</vt:lpstr>
      <vt:lpstr>Fira Sans Medium</vt:lpstr>
      <vt:lpstr>Fira Sans SemiBold</vt:lpstr>
      <vt:lpstr>Stencil</vt:lpstr>
      <vt:lpstr>Times New Roman</vt:lpstr>
      <vt:lpstr>Wingdings</vt:lpstr>
      <vt:lpstr>Modèle UL - Bleu</vt:lpstr>
      <vt:lpstr>Modèle UL - Orange</vt:lpstr>
      <vt:lpstr>Modèle UL - Vert</vt:lpstr>
      <vt:lpstr>Modèle UL - Mauve</vt:lpstr>
      <vt:lpstr>Modèle UL - Rose</vt:lpstr>
      <vt:lpstr>Modèle UL - Jaune</vt:lpstr>
      <vt:lpstr>Modèle UL - Transparent</vt:lpstr>
      <vt:lpstr>Bien acheter  à l’Université de Lorraine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Stessie Schuddinck</cp:lastModifiedBy>
  <cp:revision>250</cp:revision>
  <dcterms:created xsi:type="dcterms:W3CDTF">2019-11-19T13:58:15Z</dcterms:created>
  <dcterms:modified xsi:type="dcterms:W3CDTF">2025-03-17T14:09:08Z</dcterms:modified>
</cp:coreProperties>
</file>